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57" r:id="rId2"/>
    <p:sldId id="421" r:id="rId3"/>
    <p:sldId id="436" r:id="rId4"/>
    <p:sldId id="422" r:id="rId5"/>
    <p:sldId id="423" r:id="rId6"/>
    <p:sldId id="424" r:id="rId7"/>
    <p:sldId id="425" r:id="rId8"/>
    <p:sldId id="426" r:id="rId9"/>
    <p:sldId id="427" r:id="rId10"/>
    <p:sldId id="411" r:id="rId11"/>
    <p:sldId id="428" r:id="rId12"/>
    <p:sldId id="429" r:id="rId13"/>
    <p:sldId id="430" r:id="rId14"/>
    <p:sldId id="431" r:id="rId15"/>
    <p:sldId id="432" r:id="rId16"/>
    <p:sldId id="433" r:id="rId17"/>
    <p:sldId id="434" r:id="rId18"/>
    <p:sldId id="435" r:id="rId19"/>
    <p:sldId id="405" r:id="rId20"/>
    <p:sldId id="406" r:id="rId21"/>
    <p:sldId id="407" r:id="rId22"/>
    <p:sldId id="408" r:id="rId23"/>
    <p:sldId id="409" r:id="rId24"/>
    <p:sldId id="410" r:id="rId25"/>
    <p:sldId id="412" r:id="rId26"/>
    <p:sldId id="413" r:id="rId27"/>
    <p:sldId id="414" r:id="rId28"/>
    <p:sldId id="415" r:id="rId29"/>
    <p:sldId id="416" r:id="rId30"/>
    <p:sldId id="417" r:id="rId31"/>
    <p:sldId id="418" r:id="rId32"/>
    <p:sldId id="419" r:id="rId33"/>
    <p:sldId id="420" r:id="rId34"/>
    <p:sldId id="402" r:id="rId35"/>
    <p:sldId id="403" r:id="rId36"/>
    <p:sldId id="404" r:id="rId37"/>
    <p:sldId id="270" r:id="rId38"/>
    <p:sldId id="262" r:id="rId39"/>
    <p:sldId id="272" r:id="rId40"/>
    <p:sldId id="271" r:id="rId41"/>
    <p:sldId id="273" r:id="rId42"/>
    <p:sldId id="275" r:id="rId43"/>
    <p:sldId id="274" r:id="rId44"/>
    <p:sldId id="269" r:id="rId45"/>
    <p:sldId id="276" r:id="rId46"/>
    <p:sldId id="278" r:id="rId47"/>
    <p:sldId id="277" r:id="rId48"/>
  </p:sldIdLst>
  <p:sldSz cx="12192000" cy="6858000"/>
  <p:notesSz cx="6858000" cy="9144000"/>
  <p:defaultTextStyle>
    <a:defPPr>
      <a:defRPr lang="en-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91"/>
    <p:restoredTop sz="94719"/>
  </p:normalViewPr>
  <p:slideViewPr>
    <p:cSldViewPr snapToGrid="0">
      <p:cViewPr varScale="1">
        <p:scale>
          <a:sx n="148" d="100"/>
          <a:sy n="148" d="100"/>
        </p:scale>
        <p:origin x="52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3B6233-8875-954D-A27C-BE3473397D7D}" type="datetimeFigureOut">
              <a:t>2025/12/29</a:t>
            </a:fld>
            <a:endParaRPr lang="en-C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B8C43C-4716-5A43-8CA0-17ED26AA7117}" type="slidenum">
              <a:t>‹#›</a:t>
            </a:fld>
            <a:endParaRPr lang="en-CN"/>
          </a:p>
        </p:txBody>
      </p:sp>
    </p:spTree>
    <p:extLst>
      <p:ext uri="{BB962C8B-B14F-4D97-AF65-F5344CB8AC3E}">
        <p14:creationId xmlns:p14="http://schemas.microsoft.com/office/powerpoint/2010/main" val="351261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kumimoji="1" lang="en-US" altLang="zh-CN" dirty="0">
                <a:sym typeface="+mn-ea"/>
              </a:rPr>
              <a:t>No Exploration: Inability to consider multiple possibilities simultaneously.</a:t>
            </a:r>
            <a:endParaRPr kumimoji="1" lang="en-US" altLang="zh-CN" dirty="0"/>
          </a:p>
          <a:p>
            <a:r>
              <a:rPr kumimoji="1" lang="en-US" altLang="zh-CN" dirty="0">
                <a:sym typeface="+mn-ea"/>
              </a:rPr>
              <a:t>No Backtracking: Once a wrong step is made, it's difficult to correct, and the only option is to stick with it.</a:t>
            </a:r>
            <a:endParaRPr kumimoji="1" lang="en-US" altLang="zh-CN" dirty="0"/>
          </a:p>
          <a:p>
            <a:r>
              <a:rPr kumimoji="1" lang="en-US" altLang="zh-CN" dirty="0">
                <a:sym typeface="+mn-ea"/>
              </a:rPr>
              <a:t>No Lookahead: Inability to assess the long-term impact of current choices on the overall situation.</a:t>
            </a:r>
            <a:endParaRPr kumimoji="1" lang="en-US" altLang="zh-CN" dirty="0"/>
          </a:p>
          <a:p>
            <a:endParaRPr kumimoji="1" lang="en-US" altLang="zh-CN" dirty="0"/>
          </a:p>
          <a:p>
            <a:r>
              <a:rPr kumimoji="1" lang="en-US" altLang="zh-CN" dirty="0">
                <a:sym typeface="+mn-ea"/>
              </a:rPr>
              <a:t>Generate Multiple "Idea" Branches: At each step, the AI ​​proposes multiple possible next steps (branches of the tree).</a:t>
            </a:r>
            <a:endParaRPr kumimoji="1" lang="en-US" altLang="zh-CN" dirty="0"/>
          </a:p>
          <a:p>
            <a:r>
              <a:rPr kumimoji="1" lang="en-US" altLang="zh-CN" dirty="0">
                <a:sym typeface="+mn-ea"/>
              </a:rPr>
              <a:t>Self-Evaluation and Pruning: The AI ​​carefully evaluates the pros and cons of each branch, determining which is most likely to lead to the correct answer.</a:t>
            </a:r>
            <a:endParaRPr kumimoji="1" lang="en-US" altLang="zh-CN" dirty="0"/>
          </a:p>
          <a:p>
            <a:r>
              <a:rPr kumimoji="1" lang="en-US" altLang="zh-CN" dirty="0">
                <a:sym typeface="+mn-ea"/>
              </a:rPr>
              <a:t>Systematic Search: Using algorithms (such as breadth-first search and depth-first search) to systematically explore the "idea tree," it can look ahead several steps and return to a previous step to explore a different branch if a path is found to be blocked.</a:t>
            </a:r>
            <a:endParaRPr lang="zh-CN" altLang="en-US"/>
          </a:p>
        </p:txBody>
      </p:sp>
    </p:spTree>
    <p:extLst>
      <p:ext uri="{BB962C8B-B14F-4D97-AF65-F5344CB8AC3E}">
        <p14:creationId xmlns:p14="http://schemas.microsoft.com/office/powerpoint/2010/main" val="748453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kumimoji="1" lang="en-US" altLang="zh-CN" dirty="0">
                <a:sym typeface="+mn-ea"/>
              </a:rPr>
              <a:t>LLM autoregressive planning often suffers from near sight. Predictive-Decoding rescales LLM generation distribution based on evaluation of foresight, enabling non-myopic planning.</a:t>
            </a:r>
            <a:endParaRPr kumimoji="1" lang="en-US" altLang="zh-CN" dirty="0"/>
          </a:p>
          <a:p>
            <a:r>
              <a:rPr kumimoji="1" lang="en-US" altLang="zh-CN" dirty="0">
                <a:sym typeface="+mn-ea"/>
              </a:rPr>
              <a:t> This mechanism is inherently shortsighted. The AI ​​may choose a locally optimal step early on, but this step can lead the entire reasoning process to an irreversible dead end.</a:t>
            </a:r>
            <a:endParaRPr kumimoji="1" lang="en-US" altLang="zh-CN" dirty="0"/>
          </a:p>
          <a:p>
            <a:endParaRPr kumimoji="1" lang="en-US" altLang="zh-CN" dirty="0"/>
          </a:p>
          <a:p>
            <a:r>
              <a:rPr kumimoji="1" lang="en-US" altLang="zh-CN" dirty="0">
                <a:sym typeface="+mn-ea"/>
              </a:rPr>
              <a:t>Model Predictive Control (MPC): This is a classic engineering control theory. Its core principle is to simulate and predict the future at every decision step, and then select the current action that will yield the best long-term returns.</a:t>
            </a:r>
            <a:endParaRPr kumimoji="1" lang="en-US" altLang="zh-CN" dirty="0"/>
          </a:p>
          <a:p>
            <a:endParaRPr lang="zh-CN" altLang="en-US"/>
          </a:p>
        </p:txBody>
      </p:sp>
    </p:spTree>
    <p:extLst>
      <p:ext uri="{BB962C8B-B14F-4D97-AF65-F5344CB8AC3E}">
        <p14:creationId xmlns:p14="http://schemas.microsoft.com/office/powerpoint/2010/main" val="3751321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objective: LLMs could accurately evaluate future steps after incorporating a</a:t>
            </a:r>
          </a:p>
          <a:p>
            <a:r>
              <a:rPr lang="en-US" altLang="zh-CN"/>
              <a:t>few steps of foresight. </a:t>
            </a:r>
          </a:p>
          <a:p>
            <a:r>
              <a:rPr lang="en-US" altLang="zh-CN"/>
              <a:t>we evaluate the future constrained to T0 steps of foresight, i.e. a&gt;t ∶= at+1∶t+T0</a:t>
            </a:r>
          </a:p>
          <a:p>
            <a:endParaRPr lang="en-US" altLang="zh-CN"/>
          </a:p>
          <a:p>
            <a:r>
              <a:rPr lang="en-US" altLang="zh-CN"/>
              <a:t>The objective function is the expectation E taken over all possible future action sequences (a_{&gt;t}) and their resulting states (s_{&gt;t}).</a:t>
            </a:r>
          </a:p>
          <a:p>
            <a:endParaRPr lang="en-US" altLang="zh-CN"/>
          </a:p>
          <a:p>
            <a:r>
              <a:rPr lang="en-US" altLang="zh-CN"/>
              <a:t>This expectation is calculated on P^LLM(...), which represents the language model's assigned probability to a full trajectory composed of the candidate action a_t and its subsequent future rollout, all conditioned on the previously executed history (a'_{&lt;t}, s'_{&lt;t}).</a:t>
            </a:r>
          </a:p>
          <a:p>
            <a:r>
              <a:rPr lang="en-US" altLang="zh-CN"/>
              <a:t>.</a:t>
            </a:r>
          </a:p>
          <a:p>
            <a:endParaRPr lang="en-US" altLang="zh-CN"/>
          </a:p>
        </p:txBody>
      </p:sp>
    </p:spTree>
    <p:extLst>
      <p:ext uri="{BB962C8B-B14F-4D97-AF65-F5344CB8AC3E}">
        <p14:creationId xmlns:p14="http://schemas.microsoft.com/office/powerpoint/2010/main" val="3153250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latin typeface="Microsoft YaHei UI" panose="020B0503020204020204" pitchFamily="34" charset="-122"/>
                <a:ea typeface="Microsoft YaHei UI" panose="020B0503020204020204" pitchFamily="34" charset="-122"/>
                <a:cs typeface="Times New Roman Regular" panose="02020503050405090304" charset="0"/>
                <a:sym typeface="+mn-ea"/>
              </a:rPr>
              <a:t>A higher α increases the stochasticity of candidate path generation, thereby enhancing the diversity of the exploration space.</a:t>
            </a:r>
          </a:p>
          <a:p>
            <a:endParaRPr lang="en-US" altLang="zh-CN">
              <a:latin typeface="Microsoft YaHei UI" panose="020B0503020204020204" pitchFamily="34" charset="-122"/>
              <a:ea typeface="Microsoft YaHei UI" panose="020B0503020204020204" pitchFamily="34" charset="-122"/>
              <a:cs typeface="Times New Roman Regular" panose="02020503050405090304" charset="0"/>
            </a:endParaRPr>
          </a:p>
          <a:p>
            <a:r>
              <a:rPr lang="en-US" altLang="zh-CN">
                <a:latin typeface="Microsoft YaHei UI" panose="020B0503020204020204" pitchFamily="34" charset="-122"/>
                <a:ea typeface="Microsoft YaHei UI" panose="020B0503020204020204" pitchFamily="34" charset="-122"/>
                <a:cs typeface="Times New Roman Regular" panose="02020503050405090304" charset="0"/>
                <a:sym typeface="+mn-ea"/>
              </a:rPr>
              <a:t>A higher τ increases the smoothness of the probability distribution over evaluated trajectories, thereby promoting the exploration of suboptimal paths.</a:t>
            </a:r>
            <a:endParaRPr lang="en-US" altLang="zh-CN">
              <a:latin typeface="Microsoft YaHei UI" panose="020B0503020204020204" pitchFamily="34" charset="-122"/>
              <a:ea typeface="Microsoft YaHei UI" panose="020B0503020204020204" pitchFamily="34" charset="-122"/>
              <a:cs typeface="Times New Roman Regular" panose="02020503050405090304" charset="0"/>
            </a:endParaRPr>
          </a:p>
          <a:p>
            <a:endParaRPr lang="en-US" altLang="zh-CN">
              <a:latin typeface="Microsoft YaHei UI" panose="020B0503020204020204" pitchFamily="34" charset="-122"/>
              <a:ea typeface="Microsoft YaHei UI" panose="020B0503020204020204" pitchFamily="34" charset="-122"/>
              <a:cs typeface="Times New Roman Regular" panose="02020503050405090304" charset="0"/>
            </a:endParaRPr>
          </a:p>
          <a:p>
            <a:endParaRPr lang="zh-CN" altLang="en-US"/>
          </a:p>
        </p:txBody>
      </p:sp>
    </p:spTree>
    <p:extLst>
      <p:ext uri="{BB962C8B-B14F-4D97-AF65-F5344CB8AC3E}">
        <p14:creationId xmlns:p14="http://schemas.microsoft.com/office/powerpoint/2010/main" val="4160467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kumimoji="1" lang="en-US" altLang="zh-CN" dirty="0">
                <a:sym typeface="+mn-ea"/>
              </a:rPr>
              <a:t>Limitation: previous works overlook the non-optimal reasoning thoughts generated during the tree-search process, which naturally provides additional preference information.</a:t>
            </a:r>
            <a:endParaRPr kumimoji="1" lang="en-US" altLang="zh-CN" dirty="0"/>
          </a:p>
          <a:p>
            <a:endParaRPr kumimoji="1" lang="en-US" altLang="zh-CN" dirty="0"/>
          </a:p>
          <a:p>
            <a:r>
              <a:rPr kumimoji="1" lang="en-US" altLang="zh-CN" dirty="0">
                <a:sym typeface="+mn-ea"/>
              </a:rPr>
              <a:t>construct paired preference thoughts at each reasoning step according to the search tree of ToT and then train LLMs to align with these preferences using the dpo.</a:t>
            </a:r>
            <a:endParaRPr lang="zh-CN" altLang="en-US"/>
          </a:p>
        </p:txBody>
      </p:sp>
    </p:spTree>
    <p:extLst>
      <p:ext uri="{BB962C8B-B14F-4D97-AF65-F5344CB8AC3E}">
        <p14:creationId xmlns:p14="http://schemas.microsoft.com/office/powerpoint/2010/main" val="4273963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kumimoji="1" lang="en-US" altLang="zh-CN" dirty="0">
                <a:sym typeface="+mn-ea"/>
              </a:rPr>
              <a:t>Left: </a:t>
            </a:r>
            <a:endParaRPr kumimoji="1" lang="en-US" altLang="zh-CN" dirty="0"/>
          </a:p>
          <a:p>
            <a:r>
              <a:rPr kumimoji="1" lang="en-US" altLang="zh-CN" dirty="0">
                <a:sym typeface="+mn-ea"/>
              </a:rPr>
              <a:t>1) thought generation, which generates multiple thoughts for each reasoning step; </a:t>
            </a:r>
            <a:endParaRPr kumimoji="1" lang="en-US" altLang="zh-CN" dirty="0"/>
          </a:p>
          <a:p>
            <a:r>
              <a:rPr kumimoji="1" lang="en-US" altLang="zh-CN" dirty="0">
                <a:sym typeface="+mn-ea"/>
              </a:rPr>
              <a:t>2) state evaluation, which evaluates each thought; </a:t>
            </a:r>
            <a:endParaRPr kumimoji="1" lang="en-US" altLang="zh-CN" dirty="0"/>
          </a:p>
          <a:p>
            <a:r>
              <a:rPr kumimoji="1" lang="en-US" altLang="zh-CN" dirty="0">
                <a:sym typeface="+mn-ea"/>
              </a:rPr>
              <a:t>3) pruning thoughts with low score</a:t>
            </a:r>
            <a:endParaRPr kumimoji="1" lang="en-US" altLang="zh-CN" dirty="0"/>
          </a:p>
          <a:p>
            <a:endParaRPr kumimoji="1" lang="en-US" altLang="zh-CN" dirty="0"/>
          </a:p>
          <a:p>
            <a:r>
              <a:rPr kumimoji="1" lang="en-US" altLang="zh-CN" dirty="0">
                <a:sym typeface="+mn-ea"/>
              </a:rPr>
              <a:t>Right:</a:t>
            </a:r>
            <a:endParaRPr kumimoji="1" lang="en-US" altLang="zh-CN" dirty="0"/>
          </a:p>
          <a:p>
            <a:r>
              <a:rPr kumimoji="1" lang="en-US" altLang="zh-CN" dirty="0">
                <a:sym typeface="+mn-ea"/>
              </a:rPr>
              <a:t>Thoughts appearing in the best-discovered reasoning path hshould be prefered over those that do not.</a:t>
            </a:r>
            <a:endParaRPr kumimoji="1" lang="en-US" altLang="zh-CN" dirty="0"/>
          </a:p>
          <a:p>
            <a:endParaRPr kumimoji="1" lang="en-US" altLang="zh-CN" dirty="0"/>
          </a:p>
          <a:p>
            <a:r>
              <a:rPr kumimoji="1" lang="en-US" altLang="zh-CN" dirty="0">
                <a:sym typeface="+mn-ea"/>
              </a:rPr>
              <a:t>Train with the cpo objectuve:</a:t>
            </a:r>
            <a:endParaRPr kumimoji="1" lang="en-US" altLang="zh-CN" dirty="0"/>
          </a:p>
          <a:p>
            <a:endParaRPr lang="zh-CN" altLang="en-US"/>
          </a:p>
        </p:txBody>
      </p:sp>
    </p:spTree>
    <p:extLst>
      <p:ext uri="{BB962C8B-B14F-4D97-AF65-F5344CB8AC3E}">
        <p14:creationId xmlns:p14="http://schemas.microsoft.com/office/powerpoint/2010/main" val="69696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kumimoji="1" lang="en-US" altLang="zh-CN" dirty="0">
                <a:sym typeface="+mn-ea"/>
              </a:rPr>
              <a:t>1. Base Model: The base LLM. CPO w/ Lowest: CPO using the lowest-scoring thoughts as dispreferred. CPO</a:t>
            </a:r>
            <a:endParaRPr kumimoji="1" lang="en-US" altLang="zh-CN" dirty="0"/>
          </a:p>
          <a:p>
            <a:r>
              <a:rPr kumimoji="1" lang="en-US" altLang="zh-CN" dirty="0">
                <a:sym typeface="+mn-ea"/>
              </a:rPr>
              <a:t>w/ Lower: CPO using all lower-scoring thoughts as dispreferred. CPO w/ All: CPO using all thoughts</a:t>
            </a:r>
            <a:endParaRPr kumimoji="1" lang="en-US" altLang="zh-CN" dirty="0"/>
          </a:p>
          <a:p>
            <a:r>
              <a:rPr kumimoji="1" lang="en-US" altLang="zh-CN" dirty="0">
                <a:sym typeface="+mn-ea"/>
              </a:rPr>
              <a:t>not in the selected paths as dispreferred.</a:t>
            </a:r>
            <a:endParaRPr kumimoji="1" lang="en-US" altLang="zh-CN" dirty="0"/>
          </a:p>
          <a:p>
            <a:r>
              <a:rPr kumimoji="1" lang="en-US" altLang="zh-CN" dirty="0">
                <a:sym typeface="+mn-ea"/>
              </a:rPr>
              <a:t>The performance differences brought by these three strategies are negligible, which shows that the key to the success of CPO lies in allowing the model to learn to distinguish between "selected" and "unselected" ideas, and the specific selection of "bad examples" has little impact.</a:t>
            </a:r>
            <a:endParaRPr kumimoji="1" lang="en-US" altLang="zh-CN" dirty="0"/>
          </a:p>
          <a:p>
            <a:endParaRPr kumimoji="1" lang="en-US" altLang="zh-CN" dirty="0"/>
          </a:p>
          <a:p>
            <a:r>
              <a:rPr kumimoji="1" lang="en-US" altLang="zh-CN" dirty="0">
                <a:sym typeface="+mn-ea"/>
              </a:rPr>
              <a:t>2. Base Model: The LLM without any fine-tuning. SFT: SFT of the base LLM (i.e., our TS-SFT baseline). FPO:</a:t>
            </a:r>
            <a:endParaRPr kumimoji="1" lang="en-US" altLang="zh-CN" dirty="0"/>
          </a:p>
          <a:p>
            <a:r>
              <a:rPr kumimoji="1" lang="en-US" altLang="zh-CN" dirty="0">
                <a:sym typeface="+mn-ea"/>
              </a:rPr>
              <a:t>DPO of the base LLM on paired full paths. CPO: CPO of the base LLM on paired per-step thoughts</a:t>
            </a:r>
            <a:endParaRPr kumimoji="1" lang="en-US" altLang="zh-CN" dirty="0"/>
          </a:p>
          <a:p>
            <a:r>
              <a:rPr kumimoji="1" lang="en-US" altLang="zh-CN" dirty="0">
                <a:sym typeface="+mn-ea"/>
              </a:rPr>
              <a:t>CPO significantly outperforms the other two, while FPO is even worse than SFT. This strongly proves that providing granular, step-by-step preference guidance is crucial, which allows the model to learn to make better choices at each step of reasoning.</a:t>
            </a:r>
            <a:endParaRPr kumimoji="1" lang="en-US" altLang="zh-CN" dirty="0"/>
          </a:p>
          <a:p>
            <a:endParaRPr kumimoji="1" lang="en-US" altLang="zh-CN" dirty="0"/>
          </a:p>
          <a:p>
            <a:r>
              <a:rPr kumimoji="1" lang="en-US" altLang="zh-CN" dirty="0">
                <a:sym typeface="+mn-ea"/>
              </a:rPr>
              <a:t>3. The number indicates the number of instances (e.g., questions in the QA task) used to generate paired thoughts for our CPO.</a:t>
            </a:r>
            <a:endParaRPr kumimoji="1" lang="en-US" altLang="zh-CN" dirty="0"/>
          </a:p>
          <a:p>
            <a:r>
              <a:rPr kumimoji="1" lang="en-US" altLang="zh-CN" dirty="0">
                <a:sym typeface="+mn-ea"/>
              </a:rPr>
              <a:t>when the number of original questions is too small (&lt;80), model performance decreases due to overfitting; however, when the number increases to around 120, performance reaches a peak and stabilizes. This result shows that CPO does not require a large amount of initial data to generate a sufficiently effective training set, and has high data efficiency.</a:t>
            </a:r>
            <a:endParaRPr kumimoji="1" lang="en-US" altLang="zh-CN" dirty="0"/>
          </a:p>
          <a:p>
            <a:endParaRPr kumimoji="1" lang="en-US" altLang="zh-CN" dirty="0"/>
          </a:p>
          <a:p>
            <a:r>
              <a:rPr kumimoji="1" lang="en-US" altLang="zh-CN" dirty="0">
                <a:sym typeface="+mn-ea"/>
              </a:rPr>
              <a:t>4. The percentage indicates the proportion of data used for CPO, which uses dispreferred thoughts.</a:t>
            </a:r>
            <a:endParaRPr kumimoji="1" lang="en-US" altLang="zh-CN" dirty="0"/>
          </a:p>
          <a:p>
            <a:r>
              <a:rPr kumimoji="1" lang="en-US" altLang="zh-CN" dirty="0">
                <a:sym typeface="+mn-ea"/>
              </a:rPr>
              <a:t>As the proportion of CPO data increases, the model accuracy steadily improves.</a:t>
            </a:r>
            <a:endParaRPr lang="zh-CN" altLang="en-US"/>
          </a:p>
        </p:txBody>
      </p:sp>
    </p:spTree>
    <p:extLst>
      <p:ext uri="{BB962C8B-B14F-4D97-AF65-F5344CB8AC3E}">
        <p14:creationId xmlns:p14="http://schemas.microsoft.com/office/powerpoint/2010/main" val="2946198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kumimoji="1" lang="en-US" altLang="zh-CN" dirty="0">
                <a:sym typeface="+mn-ea"/>
              </a:rPr>
              <a:t>1.  the reasoning chains generated by large language models (LLMs) through Chain-of-Thought (CoT) prompting, while beneficial for task performance, are not a reliable form of explainability. </a:t>
            </a:r>
            <a:endParaRPr kumimoji="1" lang="en-US" altLang="zh-CN" dirty="0"/>
          </a:p>
          <a:p>
            <a:endParaRPr lang="zh-CN" altLang="en-US"/>
          </a:p>
        </p:txBody>
      </p:sp>
    </p:spTree>
    <p:extLst>
      <p:ext uri="{BB962C8B-B14F-4D97-AF65-F5344CB8AC3E}">
        <p14:creationId xmlns:p14="http://schemas.microsoft.com/office/powerpoint/2010/main" val="2710100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kumimoji="1" lang="en-US" altLang="zh-CN" dirty="0">
                <a:sym typeface="+mn-ea"/>
              </a:rPr>
              <a:t>Internal AI: Highly parallel, distributed, complex network computing.</a:t>
            </a:r>
            <a:endParaRPr kumimoji="1" lang="en-US" altLang="zh-CN" dirty="0"/>
          </a:p>
          <a:p>
            <a:r>
              <a:rPr kumimoji="1" lang="en-US" altLang="zh-CN" dirty="0">
                <a:sym typeface="+mn-ea"/>
              </a:rPr>
              <a:t>External CoT: Linear, single-path textual description.</a:t>
            </a:r>
            <a:endParaRPr kumimoji="1" lang="en-US" altLang="zh-CN" dirty="0"/>
          </a:p>
          <a:p>
            <a:r>
              <a:rPr kumimoji="1" lang="en-US" altLang="zh-CN" dirty="0">
                <a:sym typeface="+mn-ea"/>
              </a:rPr>
              <a:t>Conclusion: Using simple, linear text to describe complex parallel computing is inherently a lossy and incomplete projection.</a:t>
            </a:r>
            <a:endParaRPr kumimoji="1" lang="en-US" altLang="zh-CN" dirty="0"/>
          </a:p>
          <a:p>
            <a:endParaRPr kumimoji="1" lang="en-US" altLang="zh-CN" dirty="0"/>
          </a:p>
          <a:p>
            <a:r>
              <a:rPr kumimoji="1" lang="en-US" altLang="zh-CN" dirty="0">
                <a:sym typeface="+mn-ea"/>
              </a:rPr>
              <a:t>Cognitive Parallels</a:t>
            </a:r>
            <a:endParaRPr kumimoji="1" lang="en-US" altLang="zh-CN" dirty="0"/>
          </a:p>
          <a:p>
            <a:r>
              <a:rPr kumimoji="1" lang="en-US" altLang="zh-CN" dirty="0">
                <a:sym typeface="+mn-ea"/>
              </a:rPr>
              <a:t>This is similar to human cognitive biases: people often provide post-hoc, logical explanations for their intuitive decisions.</a:t>
            </a:r>
            <a:endParaRPr lang="zh-CN" altLang="en-US"/>
          </a:p>
        </p:txBody>
      </p:sp>
    </p:spTree>
    <p:extLst>
      <p:ext uri="{BB962C8B-B14F-4D97-AF65-F5344CB8AC3E}">
        <p14:creationId xmlns:p14="http://schemas.microsoft.com/office/powerpoint/2010/main" val="4067274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86219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latin typeface="Times New Roman Regular" panose="02020503050405090304" charset="0"/>
                <a:cs typeface="Times New Roman Regular" panose="02020503050405090304" charset="0"/>
                <a:sym typeface="+mn-ea"/>
              </a:rPr>
              <a:t>Example: In the "24-point game," an "idea" is an intermediate operation (e.g., 10-4=6).</a:t>
            </a:r>
            <a:endParaRPr lang="en-US" altLang="zh-CN">
              <a:latin typeface="Times New Roman Regular" panose="02020503050405090304" charset="0"/>
              <a:cs typeface="Times New Roman Regular" panose="02020503050405090304" charset="0"/>
            </a:endParaRPr>
          </a:p>
          <a:p>
            <a:pPr indent="0">
              <a:buFont typeface="Arial" panose="020B0604020202090204" pitchFamily="34" charset="0"/>
              <a:buNone/>
            </a:pPr>
            <a:endParaRPr lang="en-US" altLang="zh-CN">
              <a:latin typeface="Times New Roman Regular" panose="02020503050405090304" charset="0"/>
              <a:cs typeface="Times New Roman Regular" panose="02020503050405090304" charset="0"/>
            </a:endParaRPr>
          </a:p>
          <a:p>
            <a:pPr indent="0">
              <a:buFont typeface="Arial" panose="020B0604020202090204" pitchFamily="34" charset="0"/>
              <a:buNone/>
            </a:pPr>
            <a:r>
              <a:rPr lang="en-US" altLang="zh-CN">
                <a:latin typeface="Times New Roman Regular" panose="02020503050405090304" charset="0"/>
                <a:cs typeface="Times New Roman Regular" panose="02020503050405090304" charset="0"/>
                <a:sym typeface="+mn-ea"/>
              </a:rPr>
              <a:t>2. </a:t>
            </a:r>
            <a:endParaRPr lang="en-US" altLang="zh-CN">
              <a:latin typeface="Times New Roman Regular" panose="02020503050405090304" charset="0"/>
              <a:cs typeface="Times New Roman Regular" panose="02020503050405090304" charset="0"/>
            </a:endParaRPr>
          </a:p>
          <a:p>
            <a:pPr indent="0">
              <a:buFont typeface="Arial" panose="020B0604020202090204" pitchFamily="34" charset="0"/>
              <a:buNone/>
            </a:pPr>
            <a:r>
              <a:rPr lang="en-US" altLang="zh-CN">
                <a:latin typeface="Times New Roman Regular" panose="02020503050405090304" charset="0"/>
                <a:cs typeface="Times New Roman Regular" panose="02020503050405090304" charset="0"/>
                <a:sym typeface="+mn-ea"/>
              </a:rPr>
              <a:t>Strategy: You can generate multiple ideas independently, or propose a series of complementary ideas in sequence. </a:t>
            </a:r>
          </a:p>
          <a:p>
            <a:pPr indent="0">
              <a:buFont typeface="Arial" panose="020B0604020202090204" pitchFamily="34" charset="0"/>
              <a:buNone/>
            </a:pPr>
            <a:r>
              <a:rPr lang="en-US" altLang="zh-CN">
                <a:latin typeface="Times New Roman Regular" panose="02020503050405090304" charset="0"/>
                <a:cs typeface="Times New Roman Regular" panose="02020503050405090304" charset="0"/>
                <a:sym typeface="+mn-ea"/>
              </a:rPr>
              <a:t>Sample : This works better when the thought space is rich (e.g. each thought is a paragraph), and i.i.d. samples lead to diversity;</a:t>
            </a:r>
            <a:endParaRPr lang="en-US" altLang="zh-CN">
              <a:latin typeface="Times New Roman Regular" panose="02020503050405090304" charset="0"/>
              <a:cs typeface="Times New Roman Regular" panose="02020503050405090304" charset="0"/>
            </a:endParaRPr>
          </a:p>
          <a:p>
            <a:pPr indent="0">
              <a:buFont typeface="Arial" panose="020B0604020202090204" pitchFamily="34" charset="0"/>
              <a:buNone/>
            </a:pPr>
            <a:r>
              <a:rPr lang="en-US" altLang="zh-CN">
                <a:latin typeface="Times New Roman Regular" panose="02020503050405090304" charset="0"/>
                <a:cs typeface="Times New Roman Regular" panose="02020503050405090304" charset="0"/>
                <a:sym typeface="+mn-ea"/>
              </a:rPr>
              <a:t>Propose : This works better when the thought space is more constrained (e.g. each thought is just a word or a line), so proposing different thoughts in the same context avoids duplication.</a:t>
            </a:r>
            <a:endParaRPr lang="en-US" altLang="zh-CN">
              <a:latin typeface="Times New Roman Regular" panose="02020503050405090304" charset="0"/>
              <a:cs typeface="Times New Roman Regular" panose="02020503050405090304" charset="0"/>
            </a:endParaRPr>
          </a:p>
          <a:p>
            <a:pPr indent="0">
              <a:buFont typeface="Arial" panose="020B0604020202090204" pitchFamily="34" charset="0"/>
              <a:buNone/>
            </a:pPr>
            <a:endParaRPr lang="en-US" altLang="zh-CN">
              <a:latin typeface="Times New Roman Regular" panose="02020503050405090304" charset="0"/>
              <a:cs typeface="Times New Roman Regular" panose="02020503050405090304" charset="0"/>
            </a:endParaRPr>
          </a:p>
          <a:p>
            <a:pPr indent="0">
              <a:buFont typeface="Arial" panose="020B0604020202090204" pitchFamily="34" charset="0"/>
              <a:buNone/>
            </a:pPr>
            <a:r>
              <a:rPr lang="en-US" altLang="zh-CN">
                <a:latin typeface="Times New Roman Regular" panose="02020503050405090304" charset="0"/>
                <a:cs typeface="Times New Roman Regular" panose="02020503050405090304" charset="0"/>
                <a:sym typeface="+mn-ea"/>
              </a:rPr>
              <a:t>3. </a:t>
            </a:r>
            <a:endParaRPr lang="en-US" altLang="zh-CN">
              <a:latin typeface="Times New Roman Regular" panose="02020503050405090304" charset="0"/>
              <a:cs typeface="Times New Roman Regular" panose="02020503050405090304" charset="0"/>
            </a:endParaRPr>
          </a:p>
          <a:p>
            <a:pPr indent="0">
              <a:buFont typeface="Arial" panose="020B0604020202090204" pitchFamily="34" charset="0"/>
              <a:buNone/>
            </a:pPr>
            <a:r>
              <a:rPr lang="en-US" altLang="zh-CN">
                <a:latin typeface="Times New Roman Regular" panose="02020503050405090304" charset="0"/>
                <a:cs typeface="Times New Roman Regular" panose="02020503050405090304" charset="0"/>
                <a:sym typeface="+mn-ea"/>
              </a:rPr>
              <a:t>This is the core innovation of ToT: </a:t>
            </a:r>
          </a:p>
          <a:p>
            <a:pPr indent="0">
              <a:buFont typeface="Arial" panose="020B0604020202090204" pitchFamily="34" charset="0"/>
              <a:buNone/>
            </a:pPr>
            <a:r>
              <a:rPr lang="en-US" altLang="zh-CN">
                <a:latin typeface="Times New Roman Regular" panose="02020503050405090304" charset="0"/>
                <a:cs typeface="Times New Roman Regular" panose="02020503050405090304" charset="0"/>
                <a:sym typeface="+mn-ea"/>
              </a:rPr>
              <a:t>LLM evaluates each generated "branch of thought" independently and assigns a score or classification (e.g., "definitely possible/maybe possible/definitely not possible").</a:t>
            </a:r>
            <a:endParaRPr lang="en-US" altLang="zh-CN">
              <a:latin typeface="Times New Roman Regular" panose="02020503050405090304" charset="0"/>
              <a:cs typeface="Times New Roman Regular" panose="02020503050405090304" charset="0"/>
            </a:endParaRPr>
          </a:p>
          <a:p>
            <a:pPr indent="0">
              <a:buFont typeface="Arial" panose="020B0604020202090204" pitchFamily="34" charset="0"/>
              <a:buNone/>
            </a:pPr>
            <a:endParaRPr lang="en-US" altLang="zh-CN">
              <a:latin typeface="Times New Roman Regular" panose="02020503050405090304" charset="0"/>
              <a:cs typeface="Times New Roman Regular" panose="02020503050405090304" charset="0"/>
            </a:endParaRPr>
          </a:p>
          <a:p>
            <a:pPr indent="0">
              <a:buFont typeface="Arial" panose="020B0604020202090204" pitchFamily="34" charset="0"/>
              <a:buNone/>
            </a:pPr>
            <a:r>
              <a:rPr lang="en-US" altLang="zh-CN">
                <a:latin typeface="Times New Roman Regular" panose="02020503050405090304" charset="0"/>
                <a:cs typeface="Times New Roman Regular" panose="02020503050405090304" charset="0"/>
                <a:sym typeface="+mn-ea"/>
              </a:rPr>
              <a:t>When assigning an absolute score to each branch is difficult (such as assessing the "coherence" of an essay), LLM examines all generated branches simultaneously, compares them, and "votes" on the best one.</a:t>
            </a:r>
            <a:endParaRPr lang="en-US" altLang="zh-CN">
              <a:latin typeface="Times New Roman Regular" panose="02020503050405090304" charset="0"/>
              <a:cs typeface="Times New Roman Regular" panose="02020503050405090304" charset="0"/>
            </a:endParaRPr>
          </a:p>
          <a:p>
            <a:pPr indent="0">
              <a:buFont typeface="Arial" panose="020B0604020202090204" pitchFamily="34" charset="0"/>
              <a:buNone/>
            </a:pPr>
            <a:endParaRPr lang="en-US" altLang="zh-CN">
              <a:latin typeface="Times New Roman Regular" panose="02020503050405090304" charset="0"/>
              <a:cs typeface="Times New Roman Regular" panose="02020503050405090304" charset="0"/>
            </a:endParaRPr>
          </a:p>
          <a:p>
            <a:pPr indent="0">
              <a:buFont typeface="Arial" panose="020B0604020202090204" pitchFamily="34" charset="0"/>
              <a:buNone/>
            </a:pPr>
            <a:r>
              <a:rPr lang="en-US" altLang="zh-CN">
                <a:latin typeface="Times New Roman Regular" panose="02020503050405090304" charset="0"/>
                <a:cs typeface="Times New Roman Regular" panose="02020503050405090304" charset="0"/>
                <a:sym typeface="+mn-ea"/>
              </a:rPr>
              <a:t>4. </a:t>
            </a:r>
            <a:endParaRPr lang="en-US" altLang="zh-CN">
              <a:latin typeface="Times New Roman Regular" panose="02020503050405090304" charset="0"/>
              <a:cs typeface="Times New Roman Regular" panose="02020503050405090304" charset="0"/>
            </a:endParaRPr>
          </a:p>
          <a:p>
            <a:pPr indent="0">
              <a:buFont typeface="Arial" panose="020B0604020202090204" pitchFamily="34" charset="0"/>
              <a:buNone/>
            </a:pPr>
            <a:r>
              <a:rPr lang="en-US" altLang="zh-CN">
                <a:latin typeface="Times New Roman Regular" panose="02020503050405090304" charset="0"/>
                <a:cs typeface="Times New Roman Regular" panose="02020503050405090304" charset="0"/>
                <a:sym typeface="+mn-ea"/>
              </a:rPr>
              <a:t>Breadth-first search (BFS): At each step, retain the most promising options and proceed steadily.</a:t>
            </a:r>
            <a:endParaRPr lang="en-US" altLang="zh-CN">
              <a:latin typeface="Times New Roman Regular" panose="02020503050405090304" charset="0"/>
              <a:cs typeface="Times New Roman Regular" panose="02020503050405090304" charset="0"/>
            </a:endParaRPr>
          </a:p>
          <a:p>
            <a:pPr indent="0">
              <a:buFont typeface="Arial" panose="020B0604020202090204" pitchFamily="34" charset="0"/>
              <a:buNone/>
            </a:pPr>
            <a:r>
              <a:rPr lang="en-US" altLang="zh-CN">
                <a:latin typeface="Times New Roman Regular" panose="02020503050405090304" charset="0"/>
                <a:cs typeface="Times New Roman Regular" panose="02020503050405090304" charset="0"/>
                <a:sym typeface="+mn-ea"/>
              </a:rPr>
              <a:t>Depth-first search (DFS): Follow the most promising path to the end, returning to another path if it fails.</a:t>
            </a:r>
            <a:endParaRPr lang="en-US" altLang="zh-CN">
              <a:latin typeface="Times New Roman Regular" panose="02020503050405090304" charset="0"/>
              <a:cs typeface="Times New Roman Regular" panose="02020503050405090304" charset="0"/>
            </a:endParaRPr>
          </a:p>
          <a:p>
            <a:pPr indent="0">
              <a:buFont typeface="Arial" panose="020B0604020202090204" pitchFamily="34" charset="0"/>
              <a:buNone/>
            </a:pPr>
            <a:endParaRPr lang="en-US" altLang="zh-CN">
              <a:latin typeface="Times New Roman Regular" panose="02020503050405090304" charset="0"/>
              <a:cs typeface="Times New Roman Regular" panose="02020503050405090304" charset="0"/>
            </a:endParaRPr>
          </a:p>
          <a:p>
            <a:endParaRPr lang="zh-CN" altLang="en-US"/>
          </a:p>
        </p:txBody>
      </p:sp>
    </p:spTree>
    <p:extLst>
      <p:ext uri="{BB962C8B-B14F-4D97-AF65-F5344CB8AC3E}">
        <p14:creationId xmlns:p14="http://schemas.microsoft.com/office/powerpoint/2010/main" val="4023926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kumimoji="1" lang="en-US" altLang="zh-CN" dirty="0">
                <a:sym typeface="+mn-ea"/>
              </a:rPr>
              <a:t>game 24) IO, CoT, and CoT-SC prompting methods perform badly on the task,</a:t>
            </a:r>
            <a:endParaRPr kumimoji="1" lang="en-US" altLang="zh-CN" dirty="0"/>
          </a:p>
          <a:p>
            <a:r>
              <a:rPr kumimoji="1" lang="en-US" altLang="zh-CN" dirty="0">
                <a:sym typeface="+mn-ea"/>
              </a:rPr>
              <a:t>achieving only 7.3%, 4.0%, and 9.0% success rates. In contrast, ToT with a breadth of b = 1 already</a:t>
            </a:r>
            <a:endParaRPr kumimoji="1" lang="en-US" altLang="zh-CN" dirty="0"/>
          </a:p>
          <a:p>
            <a:r>
              <a:rPr kumimoji="1" lang="en-US" altLang="zh-CN" dirty="0">
                <a:sym typeface="+mn-ea"/>
              </a:rPr>
              <a:t>achieves a success rate of 45%, while b = 5 achieves 74%.</a:t>
            </a:r>
            <a:endParaRPr kumimoji="1" lang="en-US" altLang="zh-CN" dirty="0"/>
          </a:p>
          <a:p>
            <a:endParaRPr kumimoji="1" lang="en-US" altLang="zh-CN" dirty="0"/>
          </a:p>
          <a:p>
            <a:r>
              <a:rPr kumimoji="1" lang="en-US" altLang="zh-CN" dirty="0">
                <a:sym typeface="+mn-ea"/>
              </a:rPr>
              <a:t>Create writing: shows average GPT-4 scores across 100 tasks, where ToT (7.56) is deemed to</a:t>
            </a:r>
            <a:endParaRPr kumimoji="1" lang="en-US" altLang="zh-CN" dirty="0"/>
          </a:p>
          <a:p>
            <a:r>
              <a:rPr kumimoji="1" lang="en-US" altLang="zh-CN" dirty="0">
                <a:sym typeface="+mn-ea"/>
              </a:rPr>
              <a:t>generate more coherent passages than IO (6.19) and CoT (6.93) on average. While such an automatic</a:t>
            </a:r>
            <a:endParaRPr kumimoji="1" lang="en-US" altLang="zh-CN" dirty="0"/>
          </a:p>
          <a:p>
            <a:r>
              <a:rPr kumimoji="1" lang="en-US" altLang="zh-CN" dirty="0">
                <a:sym typeface="+mn-ea"/>
              </a:rPr>
              <a:t>metric might be noisy, Figure 5(b) confirms the finding by showing that humans prefer ToT over</a:t>
            </a:r>
            <a:endParaRPr kumimoji="1" lang="en-US" altLang="zh-CN" dirty="0"/>
          </a:p>
          <a:p>
            <a:r>
              <a:rPr kumimoji="1" lang="en-US" altLang="zh-CN" dirty="0">
                <a:sym typeface="+mn-ea"/>
              </a:rPr>
              <a:t>CoT in 41 out of 100 passage pairs, while only prefer CoT over ToT in 21 (other 38 pairs are found</a:t>
            </a:r>
            <a:endParaRPr kumimoji="1" lang="en-US" altLang="zh-CN" dirty="0"/>
          </a:p>
          <a:p>
            <a:r>
              <a:rPr kumimoji="1" lang="en-US" altLang="zh-CN" dirty="0">
                <a:sym typeface="+mn-ea"/>
              </a:rPr>
              <a:t>“similarly coherent”). </a:t>
            </a:r>
            <a:endParaRPr kumimoji="1" lang="en-US" altLang="zh-CN" dirty="0"/>
          </a:p>
          <a:p>
            <a:endParaRPr kumimoji="1" lang="en-US" altLang="zh-CN" dirty="0"/>
          </a:p>
          <a:p>
            <a:r>
              <a:rPr kumimoji="1" lang="en-US" altLang="zh-CN" dirty="0">
                <a:sym typeface="+mn-ea"/>
              </a:rPr>
              <a:t>IO and CoT prompting methods perform poorly with a word-level success rate less than 16%, while ToT significantly improves all metrics, achieving a word-level success rate of 60% and solving 4 out of 20 games. Such an improvement is not surprising, given IO and CoT lack mechanisms to try different clues, make changes to decisions, or backtrack.</a:t>
            </a:r>
            <a:endParaRPr lang="zh-CN" altLang="en-US"/>
          </a:p>
        </p:txBody>
      </p:sp>
    </p:spTree>
    <p:extLst>
      <p:ext uri="{BB962C8B-B14F-4D97-AF65-F5344CB8AC3E}">
        <p14:creationId xmlns:p14="http://schemas.microsoft.com/office/powerpoint/2010/main" val="1372931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084340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kumimoji="1" lang="en-US" altLang="zh-CN" dirty="0">
                <a:sym typeface="+mn-ea"/>
              </a:rPr>
              <a:t>Dynamic Decomposition: Automatically decomposes complex problems into interdependent subproblems.</a:t>
            </a:r>
            <a:endParaRPr kumimoji="1" lang="en-US" altLang="zh-CN" dirty="0"/>
          </a:p>
          <a:p>
            <a:endParaRPr kumimoji="1" lang="en-US" altLang="zh-CN" dirty="0"/>
          </a:p>
          <a:p>
            <a:r>
              <a:rPr kumimoji="1" lang="en-US" altLang="zh-CN" dirty="0">
                <a:sym typeface="+mn-ea"/>
              </a:rPr>
              <a:t>Recursive Structure: If a subproblem is inherently complex, AGoT will initiate a new, nested thought map to solve it.</a:t>
            </a:r>
            <a:endParaRPr kumimoji="1" lang="en-US" altLang="zh-CN" dirty="0"/>
          </a:p>
          <a:p>
            <a:endParaRPr lang="zh-CN" altLang="en-US"/>
          </a:p>
        </p:txBody>
      </p:sp>
    </p:spTree>
    <p:extLst>
      <p:ext uri="{BB962C8B-B14F-4D97-AF65-F5344CB8AC3E}">
        <p14:creationId xmlns:p14="http://schemas.microsoft.com/office/powerpoint/2010/main" val="3379817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kumimoji="1" lang="en-US" altLang="zh-CN" dirty="0">
                <a:sym typeface="+mn-ea"/>
              </a:rPr>
              <a:t>Dynamic Decomposition: Automatically decomposes complex problems into interdependent subproblems.</a:t>
            </a:r>
            <a:endParaRPr kumimoji="1" lang="en-US" altLang="zh-CN" dirty="0"/>
          </a:p>
          <a:p>
            <a:endParaRPr kumimoji="1" lang="en-US" altLang="zh-CN" dirty="0"/>
          </a:p>
          <a:p>
            <a:r>
              <a:rPr kumimoji="1" lang="en-US" altLang="zh-CN" dirty="0">
                <a:sym typeface="+mn-ea"/>
              </a:rPr>
              <a:t>Recursive Structure: If a subproblem is inherently complex, AGoT will initiate a new, nested thought map to solve it.</a:t>
            </a:r>
            <a:endParaRPr kumimoji="1" lang="en-US" altLang="zh-CN" dirty="0"/>
          </a:p>
          <a:p>
            <a:endParaRPr lang="zh-CN" altLang="en-US"/>
          </a:p>
        </p:txBody>
      </p:sp>
    </p:spTree>
    <p:extLst>
      <p:ext uri="{BB962C8B-B14F-4D97-AF65-F5344CB8AC3E}">
        <p14:creationId xmlns:p14="http://schemas.microsoft.com/office/powerpoint/2010/main" val="3627126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kumimoji="1" lang="en-US" altLang="zh-CN" dirty="0">
                <a:sym typeface="+mn-ea"/>
              </a:rPr>
              <a:t>The CoT (CoT) and its subsequent developments (such as ToT and GoT) have greatly improved AI reasoning capabilities.</a:t>
            </a:r>
            <a:endParaRPr kumimoji="1" lang="en-US" altLang="zh-CN" dirty="0"/>
          </a:p>
          <a:p>
            <a:r>
              <a:rPr kumimoji="1" lang="en-US" altLang="zh-CN" dirty="0">
                <a:sym typeface="+mn-ea"/>
              </a:rPr>
              <a:t>Common Tradeoffs: These approaches encourage AI to generate lengthy and detailed intermediate steps, resulting in:</a:t>
            </a:r>
            <a:endParaRPr kumimoji="1" lang="en-US" altLang="zh-CN" dirty="0"/>
          </a:p>
          <a:p>
            <a:r>
              <a:rPr kumimoji="1" lang="en-US" altLang="zh-CN" dirty="0">
                <a:sym typeface="+mn-ea"/>
              </a:rPr>
              <a:t>High Latency: Generating large amounts of text takes a long time.</a:t>
            </a:r>
            <a:endParaRPr kumimoji="1" lang="en-US" altLang="zh-CN" dirty="0"/>
          </a:p>
          <a:p>
            <a:r>
              <a:rPr kumimoji="1" lang="en-US" altLang="zh-CN" dirty="0">
                <a:sym typeface="+mn-ea"/>
              </a:rPr>
              <a:t>High Cost: Significant token consumption and expensive API calls.</a:t>
            </a:r>
            <a:endParaRPr kumimoji="1" lang="en-US" altLang="zh-CN" dirty="0"/>
          </a:p>
          <a:p>
            <a:r>
              <a:rPr kumimoji="1" lang="en-US" altLang="zh-CN" dirty="0">
                <a:sym typeface="+mn-ea"/>
              </a:rPr>
              <a:t>Unnatural: This is fundamentally different from how humans solve problems.</a:t>
            </a:r>
            <a:endParaRPr kumimoji="1" lang="en-US" altLang="zh-CN" dirty="0"/>
          </a:p>
          <a:p>
            <a:endParaRPr kumimoji="1" lang="en-US" altLang="zh-CN" dirty="0"/>
          </a:p>
          <a:p>
            <a:endParaRPr lang="zh-CN" altLang="en-US"/>
          </a:p>
        </p:txBody>
      </p:sp>
    </p:spTree>
    <p:extLst>
      <p:ext uri="{BB962C8B-B14F-4D97-AF65-F5344CB8AC3E}">
        <p14:creationId xmlns:p14="http://schemas.microsoft.com/office/powerpoint/2010/main" val="1996205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461082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kumimoji="1" lang="en-US" altLang="zh-CN" dirty="0">
                <a:sym typeface="+mn-ea"/>
              </a:rPr>
              <a:t>Comparison of Claude 3.5 Sonnets accuracy and token usage across different tasks with three</a:t>
            </a:r>
            <a:endParaRPr kumimoji="1" lang="en-US" altLang="zh-CN" dirty="0"/>
          </a:p>
          <a:p>
            <a:r>
              <a:rPr kumimoji="1" lang="en-US" altLang="zh-CN" dirty="0">
                <a:sym typeface="+mn-ea"/>
              </a:rPr>
              <a:t>different prompt strategies: direct answer (Standard),</a:t>
            </a:r>
            <a:endParaRPr kumimoji="1" lang="en-US" altLang="zh-CN" dirty="0"/>
          </a:p>
          <a:p>
            <a:r>
              <a:rPr kumimoji="1" lang="en-US" altLang="zh-CN" dirty="0">
                <a:sym typeface="+mn-ea"/>
              </a:rPr>
              <a:t>Chain of Thought (CoT), and Chain of Draft (CoD). CoD achieves similar accuracy as CoT while using significant fewer tokens.</a:t>
            </a:r>
            <a:endParaRPr kumimoji="1" lang="en-US" altLang="zh-CN" dirty="0"/>
          </a:p>
          <a:p>
            <a:endParaRPr kumimoji="1" lang="en-US" altLang="zh-CN" dirty="0"/>
          </a:p>
          <a:p>
            <a:r>
              <a:rPr kumimoji="1" lang="en-US" altLang="zh-CN" dirty="0">
                <a:sym typeface="+mn-ea"/>
              </a:rPr>
              <a:t>, CoD achieves an accuracy of 91% for both models while requiring only about 40 tokens per response, thereby reducing the average output token count by 80% and</a:t>
            </a:r>
            <a:endParaRPr kumimoji="1" lang="en-US" altLang="zh-CN" dirty="0"/>
          </a:p>
          <a:p>
            <a:r>
              <a:rPr kumimoji="1" lang="en-US" altLang="zh-CN" dirty="0">
                <a:sym typeface="+mn-ea"/>
              </a:rPr>
              <a:t>cutting the average latency by 76.2% and 48.4%, respectively.</a:t>
            </a:r>
            <a:endParaRPr kumimoji="1" lang="en-US" altLang="zh-CN" dirty="0"/>
          </a:p>
          <a:p>
            <a:endParaRPr kumimoji="1" lang="en-US" altLang="zh-CN" dirty="0"/>
          </a:p>
          <a:p>
            <a:r>
              <a:rPr kumimoji="1" lang="en-US" altLang="zh-CN" dirty="0">
                <a:sym typeface="+mn-ea"/>
              </a:rPr>
              <a:t>The CoD method's accuracy is significantly lower than the CoT method, indicating that the CoD method requires a few-shot approach to maintain high accuracy.</a:t>
            </a:r>
            <a:endParaRPr kumimoji="1" lang="en-US" altLang="zh-CN" dirty="0"/>
          </a:p>
          <a:p>
            <a:r>
              <a:rPr kumimoji="1" lang="en-US" altLang="zh-CN" dirty="0">
                <a:sym typeface="+mn-ea"/>
              </a:rPr>
              <a:t>Possible cause: The model may lack similar CoD training data in its previous training data, resulting in inference failures that fail to fully adhere to the CoD inference method, ultimately leading to decreased accuracy.</a:t>
            </a:r>
            <a:endParaRPr kumimoji="1" lang="en-US" altLang="zh-CN" dirty="0"/>
          </a:p>
          <a:p>
            <a:endParaRPr lang="zh-CN" altLang="en-US"/>
          </a:p>
        </p:txBody>
      </p:sp>
    </p:spTree>
    <p:extLst>
      <p:ext uri="{BB962C8B-B14F-4D97-AF65-F5344CB8AC3E}">
        <p14:creationId xmlns:p14="http://schemas.microsoft.com/office/powerpoint/2010/main" val="3598847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A2560-2BDE-5530-30C9-2A6998693B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N"/>
          </a:p>
        </p:txBody>
      </p:sp>
      <p:sp>
        <p:nvSpPr>
          <p:cNvPr id="3" name="Subtitle 2">
            <a:extLst>
              <a:ext uri="{FF2B5EF4-FFF2-40B4-BE49-F238E27FC236}">
                <a16:creationId xmlns:a16="http://schemas.microsoft.com/office/drawing/2014/main" id="{48E82570-27B3-0FCF-83DC-38842102F2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N"/>
          </a:p>
        </p:txBody>
      </p:sp>
      <p:sp>
        <p:nvSpPr>
          <p:cNvPr id="4" name="Date Placeholder 3">
            <a:extLst>
              <a:ext uri="{FF2B5EF4-FFF2-40B4-BE49-F238E27FC236}">
                <a16:creationId xmlns:a16="http://schemas.microsoft.com/office/drawing/2014/main" id="{161F267D-D423-B4BE-E2BF-82C77D0CBB18}"/>
              </a:ext>
            </a:extLst>
          </p:cNvPr>
          <p:cNvSpPr>
            <a:spLocks noGrp="1"/>
          </p:cNvSpPr>
          <p:nvPr>
            <p:ph type="dt" sz="half" idx="10"/>
          </p:nvPr>
        </p:nvSpPr>
        <p:spPr/>
        <p:txBody>
          <a:bodyPr/>
          <a:lstStyle/>
          <a:p>
            <a:fld id="{B9A4A575-4C30-CB4E-A058-55A8500F3C24}" type="datetimeFigureOut">
              <a:t>2025/12/29</a:t>
            </a:fld>
            <a:endParaRPr lang="en-CN"/>
          </a:p>
        </p:txBody>
      </p:sp>
      <p:sp>
        <p:nvSpPr>
          <p:cNvPr id="5" name="Footer Placeholder 4">
            <a:extLst>
              <a:ext uri="{FF2B5EF4-FFF2-40B4-BE49-F238E27FC236}">
                <a16:creationId xmlns:a16="http://schemas.microsoft.com/office/drawing/2014/main" id="{33B619A2-3512-A7E7-27B8-D95069A1D70A}"/>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77A5B4DE-3FC3-FBA6-1711-B47884F50DEB}"/>
              </a:ext>
            </a:extLst>
          </p:cNvPr>
          <p:cNvSpPr>
            <a:spLocks noGrp="1"/>
          </p:cNvSpPr>
          <p:nvPr>
            <p:ph type="sldNum" sz="quarter" idx="12"/>
          </p:nvPr>
        </p:nvSpPr>
        <p:spPr/>
        <p:txBody>
          <a:bodyPr/>
          <a:lstStyle/>
          <a:p>
            <a:fld id="{FB50530C-7512-274A-A692-3709D7F313DD}" type="slidenum">
              <a:t>‹#›</a:t>
            </a:fld>
            <a:endParaRPr lang="en-CN"/>
          </a:p>
        </p:txBody>
      </p:sp>
    </p:spTree>
    <p:extLst>
      <p:ext uri="{BB962C8B-B14F-4D97-AF65-F5344CB8AC3E}">
        <p14:creationId xmlns:p14="http://schemas.microsoft.com/office/powerpoint/2010/main" val="683198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42C64-FABD-BE25-0FBF-86244C1D0E8F}"/>
              </a:ext>
            </a:extLst>
          </p:cNvPr>
          <p:cNvSpPr>
            <a:spLocks noGrp="1"/>
          </p:cNvSpPr>
          <p:nvPr>
            <p:ph type="title"/>
          </p:nvPr>
        </p:nvSpPr>
        <p:spPr/>
        <p:txBody>
          <a:bodyPr/>
          <a:lstStyle/>
          <a:p>
            <a:r>
              <a:rPr lang="en-US"/>
              <a:t>Click to edit Master title style</a:t>
            </a:r>
            <a:endParaRPr lang="en-CN"/>
          </a:p>
        </p:txBody>
      </p:sp>
      <p:sp>
        <p:nvSpPr>
          <p:cNvPr id="3" name="Vertical Text Placeholder 2">
            <a:extLst>
              <a:ext uri="{FF2B5EF4-FFF2-40B4-BE49-F238E27FC236}">
                <a16:creationId xmlns:a16="http://schemas.microsoft.com/office/drawing/2014/main" id="{5F31D4C6-774D-E4B7-D415-2503D99FF0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A8DCF43C-FF44-7C03-15D0-ED1506C31E2A}"/>
              </a:ext>
            </a:extLst>
          </p:cNvPr>
          <p:cNvSpPr>
            <a:spLocks noGrp="1"/>
          </p:cNvSpPr>
          <p:nvPr>
            <p:ph type="dt" sz="half" idx="10"/>
          </p:nvPr>
        </p:nvSpPr>
        <p:spPr/>
        <p:txBody>
          <a:bodyPr/>
          <a:lstStyle/>
          <a:p>
            <a:fld id="{B9A4A575-4C30-CB4E-A058-55A8500F3C24}" type="datetimeFigureOut">
              <a:t>2025/12/29</a:t>
            </a:fld>
            <a:endParaRPr lang="en-CN"/>
          </a:p>
        </p:txBody>
      </p:sp>
      <p:sp>
        <p:nvSpPr>
          <p:cNvPr id="5" name="Footer Placeholder 4">
            <a:extLst>
              <a:ext uri="{FF2B5EF4-FFF2-40B4-BE49-F238E27FC236}">
                <a16:creationId xmlns:a16="http://schemas.microsoft.com/office/drawing/2014/main" id="{DC150A99-DB0B-A1B3-0B4E-5F81FE345FA2}"/>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09426BDC-B718-9C7E-0993-F5485D2E15E8}"/>
              </a:ext>
            </a:extLst>
          </p:cNvPr>
          <p:cNvSpPr>
            <a:spLocks noGrp="1"/>
          </p:cNvSpPr>
          <p:nvPr>
            <p:ph type="sldNum" sz="quarter" idx="12"/>
          </p:nvPr>
        </p:nvSpPr>
        <p:spPr/>
        <p:txBody>
          <a:bodyPr/>
          <a:lstStyle/>
          <a:p>
            <a:fld id="{FB50530C-7512-274A-A692-3709D7F313DD}" type="slidenum">
              <a:t>‹#›</a:t>
            </a:fld>
            <a:endParaRPr lang="en-CN"/>
          </a:p>
        </p:txBody>
      </p:sp>
    </p:spTree>
    <p:extLst>
      <p:ext uri="{BB962C8B-B14F-4D97-AF65-F5344CB8AC3E}">
        <p14:creationId xmlns:p14="http://schemas.microsoft.com/office/powerpoint/2010/main" val="820914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03C737-479D-933E-6E43-8905046226D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N"/>
          </a:p>
        </p:txBody>
      </p:sp>
      <p:sp>
        <p:nvSpPr>
          <p:cNvPr id="3" name="Vertical Text Placeholder 2">
            <a:extLst>
              <a:ext uri="{FF2B5EF4-FFF2-40B4-BE49-F238E27FC236}">
                <a16:creationId xmlns:a16="http://schemas.microsoft.com/office/drawing/2014/main" id="{96EBA4F9-3E76-5F02-1E93-10C1D2898B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C189B6F4-805F-B69C-9408-CAF5DEBB47DE}"/>
              </a:ext>
            </a:extLst>
          </p:cNvPr>
          <p:cNvSpPr>
            <a:spLocks noGrp="1"/>
          </p:cNvSpPr>
          <p:nvPr>
            <p:ph type="dt" sz="half" idx="10"/>
          </p:nvPr>
        </p:nvSpPr>
        <p:spPr/>
        <p:txBody>
          <a:bodyPr/>
          <a:lstStyle/>
          <a:p>
            <a:fld id="{B9A4A575-4C30-CB4E-A058-55A8500F3C24}" type="datetimeFigureOut">
              <a:t>2025/12/29</a:t>
            </a:fld>
            <a:endParaRPr lang="en-CN"/>
          </a:p>
        </p:txBody>
      </p:sp>
      <p:sp>
        <p:nvSpPr>
          <p:cNvPr id="5" name="Footer Placeholder 4">
            <a:extLst>
              <a:ext uri="{FF2B5EF4-FFF2-40B4-BE49-F238E27FC236}">
                <a16:creationId xmlns:a16="http://schemas.microsoft.com/office/drawing/2014/main" id="{C0FC06C2-A3D8-5198-B7FA-4508F3695BCF}"/>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BA2880B1-7F0E-EAA4-F3D4-F24CC288D0E3}"/>
              </a:ext>
            </a:extLst>
          </p:cNvPr>
          <p:cNvSpPr>
            <a:spLocks noGrp="1"/>
          </p:cNvSpPr>
          <p:nvPr>
            <p:ph type="sldNum" sz="quarter" idx="12"/>
          </p:nvPr>
        </p:nvSpPr>
        <p:spPr/>
        <p:txBody>
          <a:bodyPr/>
          <a:lstStyle/>
          <a:p>
            <a:fld id="{FB50530C-7512-274A-A692-3709D7F313DD}" type="slidenum">
              <a:t>‹#›</a:t>
            </a:fld>
            <a:endParaRPr lang="en-CN"/>
          </a:p>
        </p:txBody>
      </p:sp>
    </p:spTree>
    <p:extLst>
      <p:ext uri="{BB962C8B-B14F-4D97-AF65-F5344CB8AC3E}">
        <p14:creationId xmlns:p14="http://schemas.microsoft.com/office/powerpoint/2010/main" val="1942154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25B3F-63F0-AB0B-C65C-390FEB71CD08}"/>
              </a:ext>
            </a:extLst>
          </p:cNvPr>
          <p:cNvSpPr>
            <a:spLocks noGrp="1"/>
          </p:cNvSpPr>
          <p:nvPr>
            <p:ph type="title"/>
          </p:nvPr>
        </p:nvSpPr>
        <p:spPr/>
        <p:txBody>
          <a:bodyPr/>
          <a:lstStyle/>
          <a:p>
            <a:r>
              <a:rPr lang="en-US"/>
              <a:t>Click to edit Master title style</a:t>
            </a:r>
            <a:endParaRPr lang="en-CN"/>
          </a:p>
        </p:txBody>
      </p:sp>
      <p:sp>
        <p:nvSpPr>
          <p:cNvPr id="3" name="Content Placeholder 2">
            <a:extLst>
              <a:ext uri="{FF2B5EF4-FFF2-40B4-BE49-F238E27FC236}">
                <a16:creationId xmlns:a16="http://schemas.microsoft.com/office/drawing/2014/main" id="{9E520BE5-E451-C53E-9064-30B1B1CE08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2023FB7D-5F90-D8AB-3CE7-EA273D26220E}"/>
              </a:ext>
            </a:extLst>
          </p:cNvPr>
          <p:cNvSpPr>
            <a:spLocks noGrp="1"/>
          </p:cNvSpPr>
          <p:nvPr>
            <p:ph type="dt" sz="half" idx="10"/>
          </p:nvPr>
        </p:nvSpPr>
        <p:spPr/>
        <p:txBody>
          <a:bodyPr/>
          <a:lstStyle/>
          <a:p>
            <a:fld id="{B9A4A575-4C30-CB4E-A058-55A8500F3C24}" type="datetimeFigureOut">
              <a:t>2025/12/29</a:t>
            </a:fld>
            <a:endParaRPr lang="en-CN"/>
          </a:p>
        </p:txBody>
      </p:sp>
      <p:sp>
        <p:nvSpPr>
          <p:cNvPr id="5" name="Footer Placeholder 4">
            <a:extLst>
              <a:ext uri="{FF2B5EF4-FFF2-40B4-BE49-F238E27FC236}">
                <a16:creationId xmlns:a16="http://schemas.microsoft.com/office/drawing/2014/main" id="{EADC4C71-7924-9658-CA37-CF4F1F490C7D}"/>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D0044202-6473-E0A3-B68D-E1BABDF4F41D}"/>
              </a:ext>
            </a:extLst>
          </p:cNvPr>
          <p:cNvSpPr>
            <a:spLocks noGrp="1"/>
          </p:cNvSpPr>
          <p:nvPr>
            <p:ph type="sldNum" sz="quarter" idx="12"/>
          </p:nvPr>
        </p:nvSpPr>
        <p:spPr/>
        <p:txBody>
          <a:bodyPr/>
          <a:lstStyle/>
          <a:p>
            <a:fld id="{FB50530C-7512-274A-A692-3709D7F313DD}" type="slidenum">
              <a:t>‹#›</a:t>
            </a:fld>
            <a:endParaRPr lang="en-CN"/>
          </a:p>
        </p:txBody>
      </p:sp>
    </p:spTree>
    <p:extLst>
      <p:ext uri="{BB962C8B-B14F-4D97-AF65-F5344CB8AC3E}">
        <p14:creationId xmlns:p14="http://schemas.microsoft.com/office/powerpoint/2010/main" val="14403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E9025-E45D-60C1-EF88-87E378F8F3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N"/>
          </a:p>
        </p:txBody>
      </p:sp>
      <p:sp>
        <p:nvSpPr>
          <p:cNvPr id="3" name="Text Placeholder 2">
            <a:extLst>
              <a:ext uri="{FF2B5EF4-FFF2-40B4-BE49-F238E27FC236}">
                <a16:creationId xmlns:a16="http://schemas.microsoft.com/office/drawing/2014/main" id="{6EA1C8B4-13D5-F8E3-8436-E8F69318413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7E1478-6423-CF5B-D73B-2A20ED5D2A71}"/>
              </a:ext>
            </a:extLst>
          </p:cNvPr>
          <p:cNvSpPr>
            <a:spLocks noGrp="1"/>
          </p:cNvSpPr>
          <p:nvPr>
            <p:ph type="dt" sz="half" idx="10"/>
          </p:nvPr>
        </p:nvSpPr>
        <p:spPr/>
        <p:txBody>
          <a:bodyPr/>
          <a:lstStyle/>
          <a:p>
            <a:fld id="{B9A4A575-4C30-CB4E-A058-55A8500F3C24}" type="datetimeFigureOut">
              <a:t>2025/12/29</a:t>
            </a:fld>
            <a:endParaRPr lang="en-CN"/>
          </a:p>
        </p:txBody>
      </p:sp>
      <p:sp>
        <p:nvSpPr>
          <p:cNvPr id="5" name="Footer Placeholder 4">
            <a:extLst>
              <a:ext uri="{FF2B5EF4-FFF2-40B4-BE49-F238E27FC236}">
                <a16:creationId xmlns:a16="http://schemas.microsoft.com/office/drawing/2014/main" id="{68368328-87DF-9C97-D696-1566E6D0E652}"/>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7507899B-0DBD-6F3D-7587-43B27766901E}"/>
              </a:ext>
            </a:extLst>
          </p:cNvPr>
          <p:cNvSpPr>
            <a:spLocks noGrp="1"/>
          </p:cNvSpPr>
          <p:nvPr>
            <p:ph type="sldNum" sz="quarter" idx="12"/>
          </p:nvPr>
        </p:nvSpPr>
        <p:spPr/>
        <p:txBody>
          <a:bodyPr/>
          <a:lstStyle/>
          <a:p>
            <a:fld id="{FB50530C-7512-274A-A692-3709D7F313DD}" type="slidenum">
              <a:t>‹#›</a:t>
            </a:fld>
            <a:endParaRPr lang="en-CN"/>
          </a:p>
        </p:txBody>
      </p:sp>
    </p:spTree>
    <p:extLst>
      <p:ext uri="{BB962C8B-B14F-4D97-AF65-F5344CB8AC3E}">
        <p14:creationId xmlns:p14="http://schemas.microsoft.com/office/powerpoint/2010/main" val="2796578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00D9D-7B56-39B1-3E0F-41320B7EC7B5}"/>
              </a:ext>
            </a:extLst>
          </p:cNvPr>
          <p:cNvSpPr>
            <a:spLocks noGrp="1"/>
          </p:cNvSpPr>
          <p:nvPr>
            <p:ph type="title"/>
          </p:nvPr>
        </p:nvSpPr>
        <p:spPr/>
        <p:txBody>
          <a:bodyPr/>
          <a:lstStyle/>
          <a:p>
            <a:r>
              <a:rPr lang="en-US"/>
              <a:t>Click to edit Master title style</a:t>
            </a:r>
            <a:endParaRPr lang="en-CN"/>
          </a:p>
        </p:txBody>
      </p:sp>
      <p:sp>
        <p:nvSpPr>
          <p:cNvPr id="3" name="Content Placeholder 2">
            <a:extLst>
              <a:ext uri="{FF2B5EF4-FFF2-40B4-BE49-F238E27FC236}">
                <a16:creationId xmlns:a16="http://schemas.microsoft.com/office/drawing/2014/main" id="{D99B1E9F-73D1-A45C-343A-CE33F7ADB1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Content Placeholder 3">
            <a:extLst>
              <a:ext uri="{FF2B5EF4-FFF2-40B4-BE49-F238E27FC236}">
                <a16:creationId xmlns:a16="http://schemas.microsoft.com/office/drawing/2014/main" id="{E1108B6D-8802-630C-6693-2982AAAC36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5" name="Date Placeholder 4">
            <a:extLst>
              <a:ext uri="{FF2B5EF4-FFF2-40B4-BE49-F238E27FC236}">
                <a16:creationId xmlns:a16="http://schemas.microsoft.com/office/drawing/2014/main" id="{402A220F-AB0A-B71D-06A6-112D4B936017}"/>
              </a:ext>
            </a:extLst>
          </p:cNvPr>
          <p:cNvSpPr>
            <a:spLocks noGrp="1"/>
          </p:cNvSpPr>
          <p:nvPr>
            <p:ph type="dt" sz="half" idx="10"/>
          </p:nvPr>
        </p:nvSpPr>
        <p:spPr/>
        <p:txBody>
          <a:bodyPr/>
          <a:lstStyle/>
          <a:p>
            <a:fld id="{B9A4A575-4C30-CB4E-A058-55A8500F3C24}" type="datetimeFigureOut">
              <a:t>2025/12/29</a:t>
            </a:fld>
            <a:endParaRPr lang="en-CN"/>
          </a:p>
        </p:txBody>
      </p:sp>
      <p:sp>
        <p:nvSpPr>
          <p:cNvPr id="6" name="Footer Placeholder 5">
            <a:extLst>
              <a:ext uri="{FF2B5EF4-FFF2-40B4-BE49-F238E27FC236}">
                <a16:creationId xmlns:a16="http://schemas.microsoft.com/office/drawing/2014/main" id="{EA54CB80-972A-D187-4A70-1C4024141FCF}"/>
              </a:ext>
            </a:extLst>
          </p:cNvPr>
          <p:cNvSpPr>
            <a:spLocks noGrp="1"/>
          </p:cNvSpPr>
          <p:nvPr>
            <p:ph type="ftr" sz="quarter" idx="11"/>
          </p:nvPr>
        </p:nvSpPr>
        <p:spPr/>
        <p:txBody>
          <a:bodyPr/>
          <a:lstStyle/>
          <a:p>
            <a:endParaRPr lang="en-CN"/>
          </a:p>
        </p:txBody>
      </p:sp>
      <p:sp>
        <p:nvSpPr>
          <p:cNvPr id="7" name="Slide Number Placeholder 6">
            <a:extLst>
              <a:ext uri="{FF2B5EF4-FFF2-40B4-BE49-F238E27FC236}">
                <a16:creationId xmlns:a16="http://schemas.microsoft.com/office/drawing/2014/main" id="{A515FD41-F887-B4FC-A13E-776D96C22D4A}"/>
              </a:ext>
            </a:extLst>
          </p:cNvPr>
          <p:cNvSpPr>
            <a:spLocks noGrp="1"/>
          </p:cNvSpPr>
          <p:nvPr>
            <p:ph type="sldNum" sz="quarter" idx="12"/>
          </p:nvPr>
        </p:nvSpPr>
        <p:spPr/>
        <p:txBody>
          <a:bodyPr/>
          <a:lstStyle/>
          <a:p>
            <a:fld id="{FB50530C-7512-274A-A692-3709D7F313DD}" type="slidenum">
              <a:t>‹#›</a:t>
            </a:fld>
            <a:endParaRPr lang="en-CN"/>
          </a:p>
        </p:txBody>
      </p:sp>
    </p:spTree>
    <p:extLst>
      <p:ext uri="{BB962C8B-B14F-4D97-AF65-F5344CB8AC3E}">
        <p14:creationId xmlns:p14="http://schemas.microsoft.com/office/powerpoint/2010/main" val="3558704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A2371-6F55-55D9-3BC8-155E98BA6969}"/>
              </a:ext>
            </a:extLst>
          </p:cNvPr>
          <p:cNvSpPr>
            <a:spLocks noGrp="1"/>
          </p:cNvSpPr>
          <p:nvPr>
            <p:ph type="title"/>
          </p:nvPr>
        </p:nvSpPr>
        <p:spPr>
          <a:xfrm>
            <a:off x="839788" y="365125"/>
            <a:ext cx="10515600" cy="1325563"/>
          </a:xfrm>
        </p:spPr>
        <p:txBody>
          <a:bodyPr/>
          <a:lstStyle/>
          <a:p>
            <a:r>
              <a:rPr lang="en-US"/>
              <a:t>Click to edit Master title style</a:t>
            </a:r>
            <a:endParaRPr lang="en-CN"/>
          </a:p>
        </p:txBody>
      </p:sp>
      <p:sp>
        <p:nvSpPr>
          <p:cNvPr id="3" name="Text Placeholder 2">
            <a:extLst>
              <a:ext uri="{FF2B5EF4-FFF2-40B4-BE49-F238E27FC236}">
                <a16:creationId xmlns:a16="http://schemas.microsoft.com/office/drawing/2014/main" id="{CAAEDA0D-69DF-F973-53A2-22BDF6000B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20DECA-A57B-613E-42AE-E9F5B5936F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5" name="Text Placeholder 4">
            <a:extLst>
              <a:ext uri="{FF2B5EF4-FFF2-40B4-BE49-F238E27FC236}">
                <a16:creationId xmlns:a16="http://schemas.microsoft.com/office/drawing/2014/main" id="{BAD6AAE9-4B8B-C802-8E7C-0A483C09EF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D4A64B-E9BD-356A-FE69-0BE277FDD7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7" name="Date Placeholder 6">
            <a:extLst>
              <a:ext uri="{FF2B5EF4-FFF2-40B4-BE49-F238E27FC236}">
                <a16:creationId xmlns:a16="http://schemas.microsoft.com/office/drawing/2014/main" id="{28376CC9-36F7-3310-2933-C1A949D6A337}"/>
              </a:ext>
            </a:extLst>
          </p:cNvPr>
          <p:cNvSpPr>
            <a:spLocks noGrp="1"/>
          </p:cNvSpPr>
          <p:nvPr>
            <p:ph type="dt" sz="half" idx="10"/>
          </p:nvPr>
        </p:nvSpPr>
        <p:spPr/>
        <p:txBody>
          <a:bodyPr/>
          <a:lstStyle/>
          <a:p>
            <a:fld id="{B9A4A575-4C30-CB4E-A058-55A8500F3C24}" type="datetimeFigureOut">
              <a:t>2025/12/29</a:t>
            </a:fld>
            <a:endParaRPr lang="en-CN"/>
          </a:p>
        </p:txBody>
      </p:sp>
      <p:sp>
        <p:nvSpPr>
          <p:cNvPr id="8" name="Footer Placeholder 7">
            <a:extLst>
              <a:ext uri="{FF2B5EF4-FFF2-40B4-BE49-F238E27FC236}">
                <a16:creationId xmlns:a16="http://schemas.microsoft.com/office/drawing/2014/main" id="{EE016392-F0C1-412F-ED47-85B888F84D23}"/>
              </a:ext>
            </a:extLst>
          </p:cNvPr>
          <p:cNvSpPr>
            <a:spLocks noGrp="1"/>
          </p:cNvSpPr>
          <p:nvPr>
            <p:ph type="ftr" sz="quarter" idx="11"/>
          </p:nvPr>
        </p:nvSpPr>
        <p:spPr/>
        <p:txBody>
          <a:bodyPr/>
          <a:lstStyle/>
          <a:p>
            <a:endParaRPr lang="en-CN"/>
          </a:p>
        </p:txBody>
      </p:sp>
      <p:sp>
        <p:nvSpPr>
          <p:cNvPr id="9" name="Slide Number Placeholder 8">
            <a:extLst>
              <a:ext uri="{FF2B5EF4-FFF2-40B4-BE49-F238E27FC236}">
                <a16:creationId xmlns:a16="http://schemas.microsoft.com/office/drawing/2014/main" id="{836CF1E1-C501-541D-389E-DDC033B019C9}"/>
              </a:ext>
            </a:extLst>
          </p:cNvPr>
          <p:cNvSpPr>
            <a:spLocks noGrp="1"/>
          </p:cNvSpPr>
          <p:nvPr>
            <p:ph type="sldNum" sz="quarter" idx="12"/>
          </p:nvPr>
        </p:nvSpPr>
        <p:spPr/>
        <p:txBody>
          <a:bodyPr/>
          <a:lstStyle/>
          <a:p>
            <a:fld id="{FB50530C-7512-274A-A692-3709D7F313DD}" type="slidenum">
              <a:t>‹#›</a:t>
            </a:fld>
            <a:endParaRPr lang="en-CN"/>
          </a:p>
        </p:txBody>
      </p:sp>
    </p:spTree>
    <p:extLst>
      <p:ext uri="{BB962C8B-B14F-4D97-AF65-F5344CB8AC3E}">
        <p14:creationId xmlns:p14="http://schemas.microsoft.com/office/powerpoint/2010/main" val="4010177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F6852-825A-DED0-8508-A4EA409016F9}"/>
              </a:ext>
            </a:extLst>
          </p:cNvPr>
          <p:cNvSpPr>
            <a:spLocks noGrp="1"/>
          </p:cNvSpPr>
          <p:nvPr>
            <p:ph type="title"/>
          </p:nvPr>
        </p:nvSpPr>
        <p:spPr/>
        <p:txBody>
          <a:bodyPr/>
          <a:lstStyle/>
          <a:p>
            <a:r>
              <a:rPr lang="en-US"/>
              <a:t>Click to edit Master title style</a:t>
            </a:r>
            <a:endParaRPr lang="en-CN"/>
          </a:p>
        </p:txBody>
      </p:sp>
      <p:sp>
        <p:nvSpPr>
          <p:cNvPr id="3" name="Date Placeholder 2">
            <a:extLst>
              <a:ext uri="{FF2B5EF4-FFF2-40B4-BE49-F238E27FC236}">
                <a16:creationId xmlns:a16="http://schemas.microsoft.com/office/drawing/2014/main" id="{8127B299-14FE-47F5-DF01-C54B37977521}"/>
              </a:ext>
            </a:extLst>
          </p:cNvPr>
          <p:cNvSpPr>
            <a:spLocks noGrp="1"/>
          </p:cNvSpPr>
          <p:nvPr>
            <p:ph type="dt" sz="half" idx="10"/>
          </p:nvPr>
        </p:nvSpPr>
        <p:spPr/>
        <p:txBody>
          <a:bodyPr/>
          <a:lstStyle/>
          <a:p>
            <a:fld id="{B9A4A575-4C30-CB4E-A058-55A8500F3C24}" type="datetimeFigureOut">
              <a:t>2025/12/29</a:t>
            </a:fld>
            <a:endParaRPr lang="en-CN"/>
          </a:p>
        </p:txBody>
      </p:sp>
      <p:sp>
        <p:nvSpPr>
          <p:cNvPr id="4" name="Footer Placeholder 3">
            <a:extLst>
              <a:ext uri="{FF2B5EF4-FFF2-40B4-BE49-F238E27FC236}">
                <a16:creationId xmlns:a16="http://schemas.microsoft.com/office/drawing/2014/main" id="{BEAECB2C-DAB9-18C9-BA3E-893AA63AABB0}"/>
              </a:ext>
            </a:extLst>
          </p:cNvPr>
          <p:cNvSpPr>
            <a:spLocks noGrp="1"/>
          </p:cNvSpPr>
          <p:nvPr>
            <p:ph type="ftr" sz="quarter" idx="11"/>
          </p:nvPr>
        </p:nvSpPr>
        <p:spPr/>
        <p:txBody>
          <a:bodyPr/>
          <a:lstStyle/>
          <a:p>
            <a:endParaRPr lang="en-CN"/>
          </a:p>
        </p:txBody>
      </p:sp>
      <p:sp>
        <p:nvSpPr>
          <p:cNvPr id="5" name="Slide Number Placeholder 4">
            <a:extLst>
              <a:ext uri="{FF2B5EF4-FFF2-40B4-BE49-F238E27FC236}">
                <a16:creationId xmlns:a16="http://schemas.microsoft.com/office/drawing/2014/main" id="{86E811A9-5163-ADDF-316F-1D6835D07263}"/>
              </a:ext>
            </a:extLst>
          </p:cNvPr>
          <p:cNvSpPr>
            <a:spLocks noGrp="1"/>
          </p:cNvSpPr>
          <p:nvPr>
            <p:ph type="sldNum" sz="quarter" idx="12"/>
          </p:nvPr>
        </p:nvSpPr>
        <p:spPr/>
        <p:txBody>
          <a:bodyPr/>
          <a:lstStyle/>
          <a:p>
            <a:fld id="{FB50530C-7512-274A-A692-3709D7F313DD}" type="slidenum">
              <a:t>‹#›</a:t>
            </a:fld>
            <a:endParaRPr lang="en-CN"/>
          </a:p>
        </p:txBody>
      </p:sp>
    </p:spTree>
    <p:extLst>
      <p:ext uri="{BB962C8B-B14F-4D97-AF65-F5344CB8AC3E}">
        <p14:creationId xmlns:p14="http://schemas.microsoft.com/office/powerpoint/2010/main" val="883875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17B673-5814-B363-C46B-AB40178BFA9C}"/>
              </a:ext>
            </a:extLst>
          </p:cNvPr>
          <p:cNvSpPr>
            <a:spLocks noGrp="1"/>
          </p:cNvSpPr>
          <p:nvPr>
            <p:ph type="dt" sz="half" idx="10"/>
          </p:nvPr>
        </p:nvSpPr>
        <p:spPr/>
        <p:txBody>
          <a:bodyPr/>
          <a:lstStyle/>
          <a:p>
            <a:fld id="{B9A4A575-4C30-CB4E-A058-55A8500F3C24}" type="datetimeFigureOut">
              <a:t>2025/12/29</a:t>
            </a:fld>
            <a:endParaRPr lang="en-CN"/>
          </a:p>
        </p:txBody>
      </p:sp>
      <p:sp>
        <p:nvSpPr>
          <p:cNvPr id="3" name="Footer Placeholder 2">
            <a:extLst>
              <a:ext uri="{FF2B5EF4-FFF2-40B4-BE49-F238E27FC236}">
                <a16:creationId xmlns:a16="http://schemas.microsoft.com/office/drawing/2014/main" id="{D0145662-2059-FEF3-050D-3960CD7ADC80}"/>
              </a:ext>
            </a:extLst>
          </p:cNvPr>
          <p:cNvSpPr>
            <a:spLocks noGrp="1"/>
          </p:cNvSpPr>
          <p:nvPr>
            <p:ph type="ftr" sz="quarter" idx="11"/>
          </p:nvPr>
        </p:nvSpPr>
        <p:spPr/>
        <p:txBody>
          <a:bodyPr/>
          <a:lstStyle/>
          <a:p>
            <a:endParaRPr lang="en-CN"/>
          </a:p>
        </p:txBody>
      </p:sp>
      <p:sp>
        <p:nvSpPr>
          <p:cNvPr id="4" name="Slide Number Placeholder 3">
            <a:extLst>
              <a:ext uri="{FF2B5EF4-FFF2-40B4-BE49-F238E27FC236}">
                <a16:creationId xmlns:a16="http://schemas.microsoft.com/office/drawing/2014/main" id="{3AFDF179-4B3A-B8B6-3680-22B3A3511818}"/>
              </a:ext>
            </a:extLst>
          </p:cNvPr>
          <p:cNvSpPr>
            <a:spLocks noGrp="1"/>
          </p:cNvSpPr>
          <p:nvPr>
            <p:ph type="sldNum" sz="quarter" idx="12"/>
          </p:nvPr>
        </p:nvSpPr>
        <p:spPr/>
        <p:txBody>
          <a:bodyPr/>
          <a:lstStyle/>
          <a:p>
            <a:fld id="{FB50530C-7512-274A-A692-3709D7F313DD}" type="slidenum">
              <a:t>‹#›</a:t>
            </a:fld>
            <a:endParaRPr lang="en-CN"/>
          </a:p>
        </p:txBody>
      </p:sp>
    </p:spTree>
    <p:extLst>
      <p:ext uri="{BB962C8B-B14F-4D97-AF65-F5344CB8AC3E}">
        <p14:creationId xmlns:p14="http://schemas.microsoft.com/office/powerpoint/2010/main" val="133393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C17CF-8672-7BD2-20F7-BBCAAF8D97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N"/>
          </a:p>
        </p:txBody>
      </p:sp>
      <p:sp>
        <p:nvSpPr>
          <p:cNvPr id="3" name="Content Placeholder 2">
            <a:extLst>
              <a:ext uri="{FF2B5EF4-FFF2-40B4-BE49-F238E27FC236}">
                <a16:creationId xmlns:a16="http://schemas.microsoft.com/office/drawing/2014/main" id="{D56B5487-1CB4-9D94-ED88-62ED8037C3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Text Placeholder 3">
            <a:extLst>
              <a:ext uri="{FF2B5EF4-FFF2-40B4-BE49-F238E27FC236}">
                <a16:creationId xmlns:a16="http://schemas.microsoft.com/office/drawing/2014/main" id="{D209030B-A023-2E28-6706-BA2407D159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BAB6C2-8C33-5DF4-B215-7150587BFC86}"/>
              </a:ext>
            </a:extLst>
          </p:cNvPr>
          <p:cNvSpPr>
            <a:spLocks noGrp="1"/>
          </p:cNvSpPr>
          <p:nvPr>
            <p:ph type="dt" sz="half" idx="10"/>
          </p:nvPr>
        </p:nvSpPr>
        <p:spPr/>
        <p:txBody>
          <a:bodyPr/>
          <a:lstStyle/>
          <a:p>
            <a:fld id="{B9A4A575-4C30-CB4E-A058-55A8500F3C24}" type="datetimeFigureOut">
              <a:t>2025/12/29</a:t>
            </a:fld>
            <a:endParaRPr lang="en-CN"/>
          </a:p>
        </p:txBody>
      </p:sp>
      <p:sp>
        <p:nvSpPr>
          <p:cNvPr id="6" name="Footer Placeholder 5">
            <a:extLst>
              <a:ext uri="{FF2B5EF4-FFF2-40B4-BE49-F238E27FC236}">
                <a16:creationId xmlns:a16="http://schemas.microsoft.com/office/drawing/2014/main" id="{30B3755F-2F67-BC84-CC0D-22E5D61BC085}"/>
              </a:ext>
            </a:extLst>
          </p:cNvPr>
          <p:cNvSpPr>
            <a:spLocks noGrp="1"/>
          </p:cNvSpPr>
          <p:nvPr>
            <p:ph type="ftr" sz="quarter" idx="11"/>
          </p:nvPr>
        </p:nvSpPr>
        <p:spPr/>
        <p:txBody>
          <a:bodyPr/>
          <a:lstStyle/>
          <a:p>
            <a:endParaRPr lang="en-CN"/>
          </a:p>
        </p:txBody>
      </p:sp>
      <p:sp>
        <p:nvSpPr>
          <p:cNvPr id="7" name="Slide Number Placeholder 6">
            <a:extLst>
              <a:ext uri="{FF2B5EF4-FFF2-40B4-BE49-F238E27FC236}">
                <a16:creationId xmlns:a16="http://schemas.microsoft.com/office/drawing/2014/main" id="{FFB1E9A9-F89F-D6C0-E21B-DC38A0F9668F}"/>
              </a:ext>
            </a:extLst>
          </p:cNvPr>
          <p:cNvSpPr>
            <a:spLocks noGrp="1"/>
          </p:cNvSpPr>
          <p:nvPr>
            <p:ph type="sldNum" sz="quarter" idx="12"/>
          </p:nvPr>
        </p:nvSpPr>
        <p:spPr/>
        <p:txBody>
          <a:bodyPr/>
          <a:lstStyle/>
          <a:p>
            <a:fld id="{FB50530C-7512-274A-A692-3709D7F313DD}" type="slidenum">
              <a:t>‹#›</a:t>
            </a:fld>
            <a:endParaRPr lang="en-CN"/>
          </a:p>
        </p:txBody>
      </p:sp>
    </p:spTree>
    <p:extLst>
      <p:ext uri="{BB962C8B-B14F-4D97-AF65-F5344CB8AC3E}">
        <p14:creationId xmlns:p14="http://schemas.microsoft.com/office/powerpoint/2010/main" val="2335799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5CD5-68D6-14E9-D751-694B79B942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N"/>
          </a:p>
        </p:txBody>
      </p:sp>
      <p:sp>
        <p:nvSpPr>
          <p:cNvPr id="3" name="Picture Placeholder 2">
            <a:extLst>
              <a:ext uri="{FF2B5EF4-FFF2-40B4-BE49-F238E27FC236}">
                <a16:creationId xmlns:a16="http://schemas.microsoft.com/office/drawing/2014/main" id="{55470381-A0CF-B256-C387-93E29F5C14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N"/>
          </a:p>
        </p:txBody>
      </p:sp>
      <p:sp>
        <p:nvSpPr>
          <p:cNvPr id="4" name="Text Placeholder 3">
            <a:extLst>
              <a:ext uri="{FF2B5EF4-FFF2-40B4-BE49-F238E27FC236}">
                <a16:creationId xmlns:a16="http://schemas.microsoft.com/office/drawing/2014/main" id="{29E84E5D-A6A0-64D7-2321-E0F915DA84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364D4F-E10C-2915-B268-00902F384163}"/>
              </a:ext>
            </a:extLst>
          </p:cNvPr>
          <p:cNvSpPr>
            <a:spLocks noGrp="1"/>
          </p:cNvSpPr>
          <p:nvPr>
            <p:ph type="dt" sz="half" idx="10"/>
          </p:nvPr>
        </p:nvSpPr>
        <p:spPr/>
        <p:txBody>
          <a:bodyPr/>
          <a:lstStyle/>
          <a:p>
            <a:fld id="{B9A4A575-4C30-CB4E-A058-55A8500F3C24}" type="datetimeFigureOut">
              <a:t>2025/12/29</a:t>
            </a:fld>
            <a:endParaRPr lang="en-CN"/>
          </a:p>
        </p:txBody>
      </p:sp>
      <p:sp>
        <p:nvSpPr>
          <p:cNvPr id="6" name="Footer Placeholder 5">
            <a:extLst>
              <a:ext uri="{FF2B5EF4-FFF2-40B4-BE49-F238E27FC236}">
                <a16:creationId xmlns:a16="http://schemas.microsoft.com/office/drawing/2014/main" id="{21785C93-8EFD-0A4E-4363-6FE08279B756}"/>
              </a:ext>
            </a:extLst>
          </p:cNvPr>
          <p:cNvSpPr>
            <a:spLocks noGrp="1"/>
          </p:cNvSpPr>
          <p:nvPr>
            <p:ph type="ftr" sz="quarter" idx="11"/>
          </p:nvPr>
        </p:nvSpPr>
        <p:spPr/>
        <p:txBody>
          <a:bodyPr/>
          <a:lstStyle/>
          <a:p>
            <a:endParaRPr lang="en-CN"/>
          </a:p>
        </p:txBody>
      </p:sp>
      <p:sp>
        <p:nvSpPr>
          <p:cNvPr id="7" name="Slide Number Placeholder 6">
            <a:extLst>
              <a:ext uri="{FF2B5EF4-FFF2-40B4-BE49-F238E27FC236}">
                <a16:creationId xmlns:a16="http://schemas.microsoft.com/office/drawing/2014/main" id="{EBD52ADD-C07A-9F50-CAEF-10EDB2DD8885}"/>
              </a:ext>
            </a:extLst>
          </p:cNvPr>
          <p:cNvSpPr>
            <a:spLocks noGrp="1"/>
          </p:cNvSpPr>
          <p:nvPr>
            <p:ph type="sldNum" sz="quarter" idx="12"/>
          </p:nvPr>
        </p:nvSpPr>
        <p:spPr/>
        <p:txBody>
          <a:bodyPr/>
          <a:lstStyle/>
          <a:p>
            <a:fld id="{FB50530C-7512-274A-A692-3709D7F313DD}" type="slidenum">
              <a:t>‹#›</a:t>
            </a:fld>
            <a:endParaRPr lang="en-CN"/>
          </a:p>
        </p:txBody>
      </p:sp>
    </p:spTree>
    <p:extLst>
      <p:ext uri="{BB962C8B-B14F-4D97-AF65-F5344CB8AC3E}">
        <p14:creationId xmlns:p14="http://schemas.microsoft.com/office/powerpoint/2010/main" val="221135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1D00D-F4C6-F951-4881-8D03AE9F88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N"/>
          </a:p>
        </p:txBody>
      </p:sp>
      <p:sp>
        <p:nvSpPr>
          <p:cNvPr id="3" name="Text Placeholder 2">
            <a:extLst>
              <a:ext uri="{FF2B5EF4-FFF2-40B4-BE49-F238E27FC236}">
                <a16:creationId xmlns:a16="http://schemas.microsoft.com/office/drawing/2014/main" id="{A673FB49-8D5D-D978-D3DD-0067C7303A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E7366E57-FBEB-F27B-C7CB-9E51D69CFF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9A4A575-4C30-CB4E-A058-55A8500F3C24}" type="datetimeFigureOut">
              <a:t>2025/12/29</a:t>
            </a:fld>
            <a:endParaRPr lang="en-CN"/>
          </a:p>
        </p:txBody>
      </p:sp>
      <p:sp>
        <p:nvSpPr>
          <p:cNvPr id="5" name="Footer Placeholder 4">
            <a:extLst>
              <a:ext uri="{FF2B5EF4-FFF2-40B4-BE49-F238E27FC236}">
                <a16:creationId xmlns:a16="http://schemas.microsoft.com/office/drawing/2014/main" id="{9B9C1646-8DB7-BEF7-3231-1877BE690C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N"/>
          </a:p>
        </p:txBody>
      </p:sp>
      <p:sp>
        <p:nvSpPr>
          <p:cNvPr id="6" name="Slide Number Placeholder 5">
            <a:extLst>
              <a:ext uri="{FF2B5EF4-FFF2-40B4-BE49-F238E27FC236}">
                <a16:creationId xmlns:a16="http://schemas.microsoft.com/office/drawing/2014/main" id="{5CEBCCBE-6EFA-DE89-CE06-A8C3502C8D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B50530C-7512-274A-A692-3709D7F313DD}" type="slidenum">
              <a:t>‹#›</a:t>
            </a:fld>
            <a:endParaRPr lang="en-CN"/>
          </a:p>
        </p:txBody>
      </p:sp>
    </p:spTree>
    <p:extLst>
      <p:ext uri="{BB962C8B-B14F-4D97-AF65-F5344CB8AC3E}">
        <p14:creationId xmlns:p14="http://schemas.microsoft.com/office/powerpoint/2010/main" val="7157100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3C59-E31E-6334-3ED4-258821A0045C}"/>
              </a:ext>
            </a:extLst>
          </p:cNvPr>
          <p:cNvSpPr>
            <a:spLocks noGrp="1"/>
          </p:cNvSpPr>
          <p:nvPr>
            <p:ph type="ctrTitle"/>
          </p:nvPr>
        </p:nvSpPr>
        <p:spPr/>
        <p:txBody>
          <a:bodyPr>
            <a:normAutofit fontScale="90000"/>
          </a:bodyPr>
          <a:lstStyle/>
          <a:p>
            <a:r>
              <a:rPr lang="en-US"/>
              <a:t>AIAA 5047</a:t>
            </a:r>
            <a:br>
              <a:rPr lang="en-US"/>
            </a:br>
            <a:r>
              <a:rPr lang="en-US"/>
              <a:t>Responsible AI</a:t>
            </a:r>
            <a:br>
              <a:rPr lang="en-US"/>
            </a:br>
            <a:r>
              <a:rPr lang="en-US"/>
              <a:t>202</a:t>
            </a:r>
            <a:r>
              <a:rPr lang="en-US" altLang="zh-CN"/>
              <a:t>5</a:t>
            </a:r>
            <a:r>
              <a:rPr lang="en-US"/>
              <a:t> Fall</a:t>
            </a:r>
          </a:p>
        </p:txBody>
      </p:sp>
      <p:sp>
        <p:nvSpPr>
          <p:cNvPr id="3" name="Subtitle 2">
            <a:extLst>
              <a:ext uri="{FF2B5EF4-FFF2-40B4-BE49-F238E27FC236}">
                <a16:creationId xmlns:a16="http://schemas.microsoft.com/office/drawing/2014/main" id="{873193AC-018D-2C48-F6E1-3FE7D9E81A90}"/>
              </a:ext>
            </a:extLst>
          </p:cNvPr>
          <p:cNvSpPr>
            <a:spLocks noGrp="1"/>
          </p:cNvSpPr>
          <p:nvPr>
            <p:ph type="subTitle" idx="1"/>
          </p:nvPr>
        </p:nvSpPr>
        <p:spPr/>
        <p:txBody>
          <a:bodyPr>
            <a:normAutofit/>
          </a:bodyPr>
          <a:lstStyle/>
          <a:p>
            <a:r>
              <a:rPr lang="en-US" sz="3600"/>
              <a:t>Sihong Xie, AI Thrust, Information Hub</a:t>
            </a:r>
          </a:p>
          <a:p>
            <a:r>
              <a:rPr lang="en-US" sz="3200" i="1">
                <a:solidFill>
                  <a:srgbClr val="AC8E68"/>
                </a:solidFill>
              </a:rPr>
              <a:t>Lecture </a:t>
            </a:r>
            <a:r>
              <a:rPr lang="en-US" altLang="zh-CN" sz="3200" i="1">
                <a:solidFill>
                  <a:srgbClr val="AC8E68"/>
                </a:solidFill>
              </a:rPr>
              <a:t>4</a:t>
            </a:r>
            <a:endParaRPr lang="en-US" sz="3200" i="1">
              <a:solidFill>
                <a:srgbClr val="AC8E68"/>
              </a:solidFill>
            </a:endParaRPr>
          </a:p>
          <a:p>
            <a:r>
              <a:rPr lang="en-US" altLang="zh-CN">
                <a:solidFill>
                  <a:schemeClr val="bg1">
                    <a:lumMod val="50000"/>
                  </a:schemeClr>
                </a:solidFill>
              </a:rPr>
              <a:t>W2</a:t>
            </a:r>
            <a:r>
              <a:rPr lang="zh-CN" altLang="en-US">
                <a:solidFill>
                  <a:schemeClr val="bg1">
                    <a:lumMod val="50000"/>
                  </a:schemeClr>
                </a:solidFill>
              </a:rPr>
              <a:t> </a:t>
            </a:r>
            <a:r>
              <a:rPr lang="en-US" altLang="zh-CN">
                <a:solidFill>
                  <a:schemeClr val="bg1">
                    <a:lumMod val="50000"/>
                  </a:schemeClr>
                </a:solidFill>
              </a:rPr>
              <a:t>201,</a:t>
            </a:r>
            <a:r>
              <a:rPr lang="zh-CN" altLang="en-US">
                <a:solidFill>
                  <a:schemeClr val="bg1">
                    <a:lumMod val="50000"/>
                  </a:schemeClr>
                </a:solidFill>
              </a:rPr>
              <a:t> </a:t>
            </a:r>
            <a:r>
              <a:rPr lang="en-US" altLang="zh-CN">
                <a:solidFill>
                  <a:schemeClr val="bg1">
                    <a:lumMod val="50000"/>
                  </a:schemeClr>
                </a:solidFill>
              </a:rPr>
              <a:t>9-11:50</a:t>
            </a:r>
            <a:r>
              <a:rPr lang="zh-CN" altLang="en-US">
                <a:solidFill>
                  <a:schemeClr val="bg1">
                    <a:lumMod val="50000"/>
                  </a:schemeClr>
                </a:solidFill>
              </a:rPr>
              <a:t> </a:t>
            </a:r>
            <a:r>
              <a:rPr lang="en-US" altLang="zh-CN">
                <a:solidFill>
                  <a:schemeClr val="bg1">
                    <a:lumMod val="50000"/>
                  </a:schemeClr>
                </a:solidFill>
              </a:rPr>
              <a:t>AM</a:t>
            </a:r>
            <a:r>
              <a:rPr lang="zh-CN" altLang="en-US">
                <a:solidFill>
                  <a:schemeClr val="bg1">
                    <a:lumMod val="50000"/>
                  </a:schemeClr>
                </a:solidFill>
              </a:rPr>
              <a:t> </a:t>
            </a:r>
            <a:r>
              <a:rPr lang="en-US" altLang="zh-CN">
                <a:solidFill>
                  <a:schemeClr val="bg1">
                    <a:lumMod val="50000"/>
                  </a:schemeClr>
                </a:solidFill>
              </a:rPr>
              <a:t>F</a:t>
            </a:r>
            <a:endParaRPr lang="en-US">
              <a:solidFill>
                <a:schemeClr val="bg1">
                  <a:lumMod val="50000"/>
                </a:schemeClr>
              </a:solidFill>
            </a:endParaRPr>
          </a:p>
        </p:txBody>
      </p:sp>
    </p:spTree>
    <p:extLst>
      <p:ext uri="{BB962C8B-B14F-4D97-AF65-F5344CB8AC3E}">
        <p14:creationId xmlns:p14="http://schemas.microsoft.com/office/powerpoint/2010/main" val="4100539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336F7-CC48-E912-2271-6D7B4E44E2E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61356B9-0E25-C750-A6BD-77F304848ABE}"/>
              </a:ext>
            </a:extLst>
          </p:cNvPr>
          <p:cNvSpPr txBox="1">
            <a:spLocks/>
          </p:cNvSpPr>
          <p:nvPr/>
        </p:nvSpPr>
        <p:spPr>
          <a:xfrm>
            <a:off x="558800" y="26722"/>
            <a:ext cx="11511280" cy="8815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Perturbation-based explanations of LLMs</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5" name="文本框 4">
            <a:extLst>
              <a:ext uri="{FF2B5EF4-FFF2-40B4-BE49-F238E27FC236}">
                <a16:creationId xmlns:a16="http://schemas.microsoft.com/office/drawing/2014/main" id="{3CD5270F-7214-D140-1087-5B78F018656D}"/>
              </a:ext>
            </a:extLst>
          </p:cNvPr>
          <p:cNvSpPr txBox="1"/>
          <p:nvPr/>
        </p:nvSpPr>
        <p:spPr>
          <a:xfrm>
            <a:off x="344556" y="6437607"/>
            <a:ext cx="9609341" cy="276999"/>
          </a:xfrm>
          <a:prstGeom prst="rect">
            <a:avLst/>
          </a:prstGeom>
          <a:noFill/>
        </p:spPr>
        <p:txBody>
          <a:bodyPr wrap="square">
            <a:spAutoFit/>
          </a:bodyPr>
          <a:lstStyle/>
          <a:p>
            <a:r>
              <a:rPr lang="en" altLang="zh-CN" sz="1200" b="0" i="0" dirty="0">
                <a:solidFill>
                  <a:srgbClr val="222222"/>
                </a:solidFill>
                <a:effectLst/>
                <a:latin typeface="Arial" panose="020B0604020202020204" pitchFamily="34" charset="0"/>
              </a:rPr>
              <a:t>Kang J S, Butler L, Agarwal A, et al. </a:t>
            </a:r>
            <a:r>
              <a:rPr lang="en" altLang="zh-CN" sz="1200" b="0" i="0" dirty="0" err="1">
                <a:solidFill>
                  <a:srgbClr val="222222"/>
                </a:solidFill>
                <a:effectLst/>
                <a:latin typeface="Arial" panose="020B0604020202020204" pitchFamily="34" charset="0"/>
              </a:rPr>
              <a:t>Spex</a:t>
            </a:r>
            <a:r>
              <a:rPr lang="en" altLang="zh-CN" sz="1200" b="0" i="0" dirty="0">
                <a:solidFill>
                  <a:srgbClr val="222222"/>
                </a:solidFill>
                <a:effectLst/>
                <a:latin typeface="Arial" panose="020B0604020202020204" pitchFamily="34" charset="0"/>
              </a:rPr>
              <a:t>: Scaling feature interaction explanations for </a:t>
            </a:r>
            <a:r>
              <a:rPr lang="en" altLang="zh-CN" sz="1200" b="0" i="0" dirty="0" err="1">
                <a:solidFill>
                  <a:srgbClr val="222222"/>
                </a:solidFill>
                <a:effectLst/>
                <a:latin typeface="Arial" panose="020B0604020202020204" pitchFamily="34" charset="0"/>
              </a:rPr>
              <a:t>llms</a:t>
            </a:r>
            <a:r>
              <a:rPr lang="en" altLang="zh-CN" sz="1200" b="0" i="0" dirty="0">
                <a:solidFill>
                  <a:srgbClr val="222222"/>
                </a:solidFill>
                <a:effectLst/>
                <a:latin typeface="Arial" panose="020B0604020202020204" pitchFamily="34" charset="0"/>
              </a:rPr>
              <a:t>[J]. </a:t>
            </a:r>
            <a:r>
              <a:rPr lang="en" altLang="zh-CN" sz="1200" b="0" i="0" dirty="0" err="1">
                <a:solidFill>
                  <a:srgbClr val="222222"/>
                </a:solidFill>
                <a:effectLst/>
                <a:latin typeface="Arial" panose="020B0604020202020204" pitchFamily="34" charset="0"/>
              </a:rPr>
              <a:t>arXiv</a:t>
            </a:r>
            <a:r>
              <a:rPr lang="en" altLang="zh-CN" sz="1200" b="0" i="0" dirty="0">
                <a:solidFill>
                  <a:srgbClr val="222222"/>
                </a:solidFill>
                <a:effectLst/>
                <a:latin typeface="Arial" panose="020B0604020202020204" pitchFamily="34" charset="0"/>
              </a:rPr>
              <a:t> preprint arXiv:2502.13870, 2025.</a:t>
            </a:r>
          </a:p>
        </p:txBody>
      </p:sp>
      <p:pic>
        <p:nvPicPr>
          <p:cNvPr id="2" name="图片 1">
            <a:extLst>
              <a:ext uri="{FF2B5EF4-FFF2-40B4-BE49-F238E27FC236}">
                <a16:creationId xmlns:a16="http://schemas.microsoft.com/office/drawing/2014/main" id="{B7CD4259-873B-F7F7-4826-03D4F94B8575}"/>
              </a:ext>
            </a:extLst>
          </p:cNvPr>
          <p:cNvPicPr>
            <a:picLocks noChangeAspect="1"/>
          </p:cNvPicPr>
          <p:nvPr/>
        </p:nvPicPr>
        <p:blipFill>
          <a:blip r:embed="rId2"/>
          <a:stretch>
            <a:fillRect/>
          </a:stretch>
        </p:blipFill>
        <p:spPr>
          <a:xfrm>
            <a:off x="544898" y="1862195"/>
            <a:ext cx="10843331" cy="4196731"/>
          </a:xfrm>
          <a:prstGeom prst="rect">
            <a:avLst/>
          </a:prstGeom>
        </p:spPr>
      </p:pic>
      <p:sp>
        <p:nvSpPr>
          <p:cNvPr id="3" name="文本框 2">
            <a:extLst>
              <a:ext uri="{FF2B5EF4-FFF2-40B4-BE49-F238E27FC236}">
                <a16:creationId xmlns:a16="http://schemas.microsoft.com/office/drawing/2014/main" id="{48ADD4FE-0C0D-A14B-7A05-E53D0D98BB1D}"/>
              </a:ext>
            </a:extLst>
          </p:cNvPr>
          <p:cNvSpPr txBox="1"/>
          <p:nvPr/>
        </p:nvSpPr>
        <p:spPr>
          <a:xfrm>
            <a:off x="609598" y="958476"/>
            <a:ext cx="10713929" cy="701731"/>
          </a:xfrm>
          <a:prstGeom prst="rect">
            <a:avLst/>
          </a:prstGeom>
          <a:noFill/>
        </p:spPr>
        <p:txBody>
          <a:bodyPr wrap="square">
            <a:spAutoFit/>
          </a:bodyPr>
          <a:lstStyle/>
          <a:p>
            <a:pPr marL="228600" indent="-228600">
              <a:lnSpc>
                <a:spcPct val="90000"/>
              </a:lnSpc>
              <a:spcBef>
                <a:spcPts val="1000"/>
              </a:spcBef>
              <a:buFont typeface="Arial" panose="020B0604020202020204" pitchFamily="34" charset="0"/>
              <a:buChar char="•"/>
              <a:defRPr/>
            </a:pPr>
            <a:r>
              <a:rPr lang="en" altLang="zh-CN" sz="2200" dirty="0">
                <a:effectLst/>
                <a:latin typeface="Microsoft YaHei" panose="020B0503020204020204" pitchFamily="34" charset="-122"/>
                <a:ea typeface="Microsoft YaHei" panose="020B0503020204020204" pitchFamily="34" charset="-122"/>
              </a:rPr>
              <a:t>Motivation: LLM</a:t>
            </a:r>
            <a:r>
              <a:rPr lang="en" altLang="zh-CN" sz="2200" dirty="0">
                <a:latin typeface="Microsoft YaHei" panose="020B0503020204020204" pitchFamily="34" charset="-122"/>
                <a:ea typeface="Microsoft YaHei" panose="020B0503020204020204" pitchFamily="34" charset="-122"/>
              </a:rPr>
              <a:t> </a:t>
            </a:r>
            <a:r>
              <a:rPr lang="en" altLang="zh-CN" sz="2200" dirty="0">
                <a:effectLst/>
                <a:latin typeface="Microsoft YaHei" panose="020B0503020204020204" pitchFamily="34" charset="-122"/>
                <a:ea typeface="Microsoft YaHei" panose="020B0503020204020204" pitchFamily="34" charset="-122"/>
              </a:rPr>
              <a:t>outputs are often driven by a small number of sparse interactions between inputs</a:t>
            </a:r>
          </a:p>
        </p:txBody>
      </p:sp>
    </p:spTree>
    <p:extLst>
      <p:ext uri="{BB962C8B-B14F-4D97-AF65-F5344CB8AC3E}">
        <p14:creationId xmlns:p14="http://schemas.microsoft.com/office/powerpoint/2010/main" val="1582862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336F7-CC48-E912-2271-6D7B4E44E2E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61356B9-0E25-C750-A6BD-77F304848ABE}"/>
              </a:ext>
            </a:extLst>
          </p:cNvPr>
          <p:cNvSpPr txBox="1">
            <a:spLocks/>
          </p:cNvSpPr>
          <p:nvPr/>
        </p:nvSpPr>
        <p:spPr>
          <a:xfrm>
            <a:off x="558800" y="26722"/>
            <a:ext cx="11023600" cy="881557"/>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Perturbation-based explanations of LLMs</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5" name="文本框 4">
            <a:extLst>
              <a:ext uri="{FF2B5EF4-FFF2-40B4-BE49-F238E27FC236}">
                <a16:creationId xmlns:a16="http://schemas.microsoft.com/office/drawing/2014/main" id="{3CD5270F-7214-D140-1087-5B78F018656D}"/>
              </a:ext>
            </a:extLst>
          </p:cNvPr>
          <p:cNvSpPr txBox="1"/>
          <p:nvPr/>
        </p:nvSpPr>
        <p:spPr>
          <a:xfrm>
            <a:off x="344557" y="6611779"/>
            <a:ext cx="8044070" cy="246221"/>
          </a:xfrm>
          <a:prstGeom prst="rect">
            <a:avLst/>
          </a:prstGeom>
          <a:noFill/>
        </p:spPr>
        <p:txBody>
          <a:bodyPr wrap="square">
            <a:spAutoFit/>
          </a:bodyPr>
          <a:lstStyle/>
          <a:p>
            <a:r>
              <a:rPr lang="en" altLang="zh-CN" sz="1000" b="0" i="0" dirty="0">
                <a:solidFill>
                  <a:srgbClr val="222222"/>
                </a:solidFill>
                <a:effectLst/>
                <a:latin typeface="Arial" panose="020B0604020202020204" pitchFamily="34" charset="0"/>
              </a:rPr>
              <a:t>Kang J S, Butler L, Agarwal A, et al. </a:t>
            </a:r>
            <a:r>
              <a:rPr lang="en" altLang="zh-CN" sz="1000" b="0" i="0" dirty="0" err="1">
                <a:solidFill>
                  <a:srgbClr val="222222"/>
                </a:solidFill>
                <a:effectLst/>
                <a:latin typeface="Arial" panose="020B0604020202020204" pitchFamily="34" charset="0"/>
              </a:rPr>
              <a:t>Spex</a:t>
            </a:r>
            <a:r>
              <a:rPr lang="en" altLang="zh-CN" sz="1000" b="0" i="0" dirty="0">
                <a:solidFill>
                  <a:srgbClr val="222222"/>
                </a:solidFill>
                <a:effectLst/>
                <a:latin typeface="Arial" panose="020B0604020202020204" pitchFamily="34" charset="0"/>
              </a:rPr>
              <a:t>: Scaling feature interaction explanations for </a:t>
            </a:r>
            <a:r>
              <a:rPr lang="en" altLang="zh-CN" sz="1000" b="0" i="0" dirty="0" err="1">
                <a:solidFill>
                  <a:srgbClr val="222222"/>
                </a:solidFill>
                <a:effectLst/>
                <a:latin typeface="Arial" panose="020B0604020202020204" pitchFamily="34" charset="0"/>
              </a:rPr>
              <a:t>llms</a:t>
            </a:r>
            <a:r>
              <a:rPr lang="en" altLang="zh-CN" sz="1000" b="0" i="0" dirty="0">
                <a:solidFill>
                  <a:srgbClr val="222222"/>
                </a:solidFill>
                <a:effectLst/>
                <a:latin typeface="Arial" panose="020B0604020202020204" pitchFamily="34" charset="0"/>
              </a:rPr>
              <a:t>[J]. </a:t>
            </a:r>
            <a:r>
              <a:rPr lang="en" altLang="zh-CN" sz="1000" b="0" i="0" dirty="0" err="1">
                <a:solidFill>
                  <a:srgbClr val="222222"/>
                </a:solidFill>
                <a:effectLst/>
                <a:latin typeface="Arial" panose="020B0604020202020204" pitchFamily="34" charset="0"/>
              </a:rPr>
              <a:t>arXiv</a:t>
            </a:r>
            <a:r>
              <a:rPr lang="en" altLang="zh-CN" sz="1000" b="0" i="0" dirty="0">
                <a:solidFill>
                  <a:srgbClr val="222222"/>
                </a:solidFill>
                <a:effectLst/>
                <a:latin typeface="Arial" panose="020B0604020202020204" pitchFamily="34" charset="0"/>
              </a:rPr>
              <a:t> preprint arXiv:2502.13870, 2025.</a:t>
            </a:r>
          </a:p>
        </p:txBody>
      </p:sp>
      <p:sp>
        <p:nvSpPr>
          <p:cNvPr id="3" name="文本框 2">
            <a:extLst>
              <a:ext uri="{FF2B5EF4-FFF2-40B4-BE49-F238E27FC236}">
                <a16:creationId xmlns:a16="http://schemas.microsoft.com/office/drawing/2014/main" id="{48ADD4FE-0C0D-A14B-7A05-E53D0D98BB1D}"/>
              </a:ext>
            </a:extLst>
          </p:cNvPr>
          <p:cNvSpPr txBox="1"/>
          <p:nvPr/>
        </p:nvSpPr>
        <p:spPr>
          <a:xfrm>
            <a:off x="609600" y="884037"/>
            <a:ext cx="10713929" cy="397032"/>
          </a:xfrm>
          <a:prstGeom prst="rect">
            <a:avLst/>
          </a:prstGeom>
          <a:noFill/>
        </p:spPr>
        <p:txBody>
          <a:bodyPr wrap="square">
            <a:spAutoFit/>
          </a:bodyPr>
          <a:lstStyle/>
          <a:p>
            <a:pPr marL="228600" indent="-228600">
              <a:lnSpc>
                <a:spcPct val="90000"/>
              </a:lnSpc>
              <a:spcBef>
                <a:spcPts val="1000"/>
              </a:spcBef>
              <a:buFont typeface="Arial" panose="020B0604020202020204" pitchFamily="34" charset="0"/>
              <a:buChar char="•"/>
              <a:defRPr/>
            </a:pPr>
            <a:r>
              <a:rPr lang="en" altLang="zh-CN" sz="2200" dirty="0">
                <a:effectLst/>
                <a:latin typeface="Microsoft YaHei" panose="020B0503020204020204" pitchFamily="34" charset="-122"/>
                <a:ea typeface="Microsoft YaHei" panose="020B0503020204020204" pitchFamily="34" charset="-122"/>
              </a:rPr>
              <a:t>The framework of this paper</a:t>
            </a:r>
            <a:r>
              <a:rPr lang="en-US" altLang="zh-CN" sz="2200" dirty="0">
                <a:latin typeface="Microsoft YaHei" panose="020B0503020204020204" pitchFamily="34" charset="-122"/>
                <a:ea typeface="Microsoft YaHei" panose="020B0503020204020204" pitchFamily="34" charset="-122"/>
              </a:rPr>
              <a:t>.</a:t>
            </a:r>
            <a:endParaRPr lang="en" altLang="zh-CN" sz="2200" dirty="0">
              <a:effectLst/>
              <a:latin typeface="Microsoft YaHei" panose="020B0503020204020204" pitchFamily="34" charset="-122"/>
              <a:ea typeface="Microsoft YaHei" panose="020B0503020204020204" pitchFamily="34" charset="-122"/>
            </a:endParaRPr>
          </a:p>
        </p:txBody>
      </p:sp>
      <p:pic>
        <p:nvPicPr>
          <p:cNvPr id="6" name="图片 5">
            <a:extLst>
              <a:ext uri="{FF2B5EF4-FFF2-40B4-BE49-F238E27FC236}">
                <a16:creationId xmlns:a16="http://schemas.microsoft.com/office/drawing/2014/main" id="{ED1E6D1F-2383-866C-E6AD-8D3CB4396E94}"/>
              </a:ext>
            </a:extLst>
          </p:cNvPr>
          <p:cNvPicPr>
            <a:picLocks noChangeAspect="1"/>
          </p:cNvPicPr>
          <p:nvPr/>
        </p:nvPicPr>
        <p:blipFill>
          <a:blip r:embed="rId2"/>
          <a:stretch>
            <a:fillRect/>
          </a:stretch>
        </p:blipFill>
        <p:spPr>
          <a:xfrm>
            <a:off x="1290598" y="1301083"/>
            <a:ext cx="9351931" cy="2552918"/>
          </a:xfrm>
          <a:prstGeom prst="rect">
            <a:avLst/>
          </a:prstGeom>
        </p:spPr>
      </p:pic>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165DE095-7456-50ED-874C-1BC38EA64560}"/>
                  </a:ext>
                </a:extLst>
              </p:cNvPr>
              <p:cNvSpPr txBox="1"/>
              <p:nvPr/>
            </p:nvSpPr>
            <p:spPr>
              <a:xfrm>
                <a:off x="344557" y="3775977"/>
                <a:ext cx="9924697" cy="1219116"/>
              </a:xfrm>
              <a:prstGeom prst="rect">
                <a:avLst/>
              </a:prstGeom>
              <a:noFill/>
            </p:spPr>
            <p:txBody>
              <a:bodyPr wrap="square">
                <a:spAutoFit/>
              </a:bodyPr>
              <a:lstStyle/>
              <a:p>
                <a:pPr marL="685800" lvl="1" indent="-228600">
                  <a:lnSpc>
                    <a:spcPct val="90000"/>
                  </a:lnSpc>
                  <a:spcBef>
                    <a:spcPts val="500"/>
                  </a:spcBef>
                  <a:buFont typeface="Courier New" panose="02070309020205020404" pitchFamily="49" charset="0"/>
                  <a:buChar char="o"/>
                  <a:defRPr/>
                </a:pPr>
                <a:r>
                  <a:rPr kumimoji="1" lang="en-US" altLang="zh-CN" dirty="0">
                    <a:latin typeface="Microsoft YaHei" panose="020B0503020204020204" pitchFamily="34" charset="-122"/>
                    <a:ea typeface="Microsoft YaHei" panose="020B0503020204020204" pitchFamily="34" charset="-122"/>
                  </a:rPr>
                  <a:t>Example: Input x=“Her acting never fails to impress”. The input feature is 6</a:t>
                </a:r>
              </a:p>
              <a:p>
                <a:pPr marL="685800" lvl="1" indent="-228600">
                  <a:lnSpc>
                    <a:spcPct val="90000"/>
                  </a:lnSpc>
                  <a:spcBef>
                    <a:spcPts val="500"/>
                  </a:spcBef>
                  <a:buFont typeface="Courier New" panose="02070309020205020404" pitchFamily="49" charset="0"/>
                  <a:buChar char="o"/>
                  <a:defRPr/>
                </a:pPr>
                <a:r>
                  <a:rPr kumimoji="1" lang="en-US" altLang="zh-CN" dirty="0">
                    <a:latin typeface="Microsoft YaHei" panose="020B0503020204020204" pitchFamily="34" charset="-122"/>
                    <a:ea typeface="Microsoft YaHei" panose="020B0503020204020204" pitchFamily="34" charset="-122"/>
                  </a:rPr>
                  <a:t>Mask: If S={3}, then the masked input </a:t>
                </a:r>
                <a14:m>
                  <m:oMath xmlns:m="http://schemas.openxmlformats.org/officeDocument/2006/math">
                    <m:sSub>
                      <m:sSubPr>
                        <m:ctrlPr>
                          <a:rPr kumimoji="1" lang="en-US" altLang="zh-CN" i="1" dirty="0" smtClean="0">
                            <a:latin typeface="Cambria Math" panose="02040503050406030204" pitchFamily="18" charset="0"/>
                          </a:rPr>
                        </m:ctrlPr>
                      </m:sSubPr>
                      <m:e>
                        <m:r>
                          <m:rPr>
                            <m:sty m:val="p"/>
                          </m:rPr>
                          <a:rPr kumimoji="1" lang="en-US" altLang="zh-CN" b="0" i="0" dirty="0" smtClean="0">
                            <a:latin typeface="Cambria Math" panose="02040503050406030204" pitchFamily="18" charset="0"/>
                          </a:rPr>
                          <m:t>x</m:t>
                        </m:r>
                      </m:e>
                      <m:sub>
                        <m:r>
                          <m:rPr>
                            <m:sty m:val="p"/>
                          </m:rPr>
                          <a:rPr kumimoji="1" lang="en-US" altLang="zh-CN" b="0" i="0" dirty="0" smtClean="0">
                            <a:latin typeface="Cambria Math" panose="02040503050406030204" pitchFamily="18" charset="0"/>
                          </a:rPr>
                          <m:t>s</m:t>
                        </m:r>
                      </m:sub>
                    </m:sSub>
                  </m:oMath>
                </a14:m>
                <a:r>
                  <a:rPr kumimoji="1" lang="en-US" altLang="zh-CN" dirty="0">
                    <a:latin typeface="Microsoft YaHei" panose="020B0503020204020204" pitchFamily="34" charset="-122"/>
                    <a:ea typeface="Microsoft YaHei" panose="020B0503020204020204" pitchFamily="34" charset="-122"/>
                  </a:rPr>
                  <a:t> is Her acting [MASK] fails to impress</a:t>
                </a:r>
              </a:p>
              <a:p>
                <a:pPr marL="685800" lvl="1" indent="-228600">
                  <a:lnSpc>
                    <a:spcPct val="90000"/>
                  </a:lnSpc>
                  <a:spcBef>
                    <a:spcPts val="500"/>
                  </a:spcBef>
                  <a:buFont typeface="Courier New" panose="02070309020205020404" pitchFamily="49" charset="0"/>
                  <a:buChar char="o"/>
                  <a:defRPr/>
                </a:pPr>
                <a:r>
                  <a:rPr kumimoji="1" lang="en-US" altLang="zh-CN" dirty="0">
                    <a:latin typeface="Microsoft YaHei" panose="020B0503020204020204" pitchFamily="34" charset="-122"/>
                    <a:ea typeface="Microsoft YaHei" panose="020B0503020204020204" pitchFamily="34" charset="-122"/>
                  </a:rPr>
                  <a:t>Value Function: </a:t>
                </a:r>
                <a:r>
                  <a:rPr lang="en" altLang="zh-CN" dirty="0">
                    <a:effectLst/>
                    <a:latin typeface="Microsoft YaHei" panose="020B0503020204020204" pitchFamily="34" charset="-122"/>
                    <a:ea typeface="Microsoft YaHei" panose="020B0503020204020204" pitchFamily="34" charset="-122"/>
                  </a:rPr>
                  <a:t>let </a:t>
                </a:r>
                <a14:m>
                  <m:oMath xmlns:m="http://schemas.openxmlformats.org/officeDocument/2006/math">
                    <m:r>
                      <m:rPr>
                        <m:sty m:val="p"/>
                      </m:rPr>
                      <a:rPr lang="en-US" altLang="zh-CN" b="0" i="0" smtClean="0">
                        <a:effectLst/>
                        <a:latin typeface="Cambria Math" panose="02040503050406030204" pitchFamily="18" charset="0"/>
                      </a:rPr>
                      <m:t>f</m:t>
                    </m:r>
                    <m:r>
                      <a:rPr lang="en-US" altLang="zh-CN" b="0" i="0" smtClean="0">
                        <a:effectLst/>
                        <a:latin typeface="Cambria Math" panose="02040503050406030204" pitchFamily="18" charset="0"/>
                      </a:rPr>
                      <m:t>(</m:t>
                    </m:r>
                    <m:sSub>
                      <m:sSubPr>
                        <m:ctrlPr>
                          <a:rPr kumimoji="1" lang="en-US" altLang="zh-CN" i="1" dirty="0">
                            <a:latin typeface="Cambria Math" panose="02040503050406030204" pitchFamily="18" charset="0"/>
                          </a:rPr>
                        </m:ctrlPr>
                      </m:sSubPr>
                      <m:e>
                        <m:r>
                          <m:rPr>
                            <m:sty m:val="p"/>
                          </m:rPr>
                          <a:rPr kumimoji="1" lang="en-US" altLang="zh-CN" i="0" dirty="0" smtClean="0">
                            <a:latin typeface="Cambria Math" panose="02040503050406030204" pitchFamily="18" charset="0"/>
                          </a:rPr>
                          <m:t>x</m:t>
                        </m:r>
                      </m:e>
                      <m:sub>
                        <m:r>
                          <m:rPr>
                            <m:sty m:val="p"/>
                          </m:rPr>
                          <a:rPr kumimoji="1" lang="en-US" altLang="zh-CN" i="0" dirty="0" smtClean="0">
                            <a:latin typeface="Cambria Math" panose="02040503050406030204" pitchFamily="18" charset="0"/>
                          </a:rPr>
                          <m:t>s</m:t>
                        </m:r>
                      </m:sub>
                    </m:sSub>
                    <m:r>
                      <a:rPr lang="en-US" altLang="zh-CN" b="0" i="0" smtClean="0">
                        <a:effectLst/>
                        <a:latin typeface="Cambria Math" panose="02040503050406030204" pitchFamily="18" charset="0"/>
                      </a:rPr>
                      <m:t>)</m:t>
                    </m:r>
                  </m:oMath>
                </a14:m>
                <a:r>
                  <a:rPr lang="en" altLang="zh-CN" dirty="0">
                    <a:effectLst/>
                    <a:latin typeface="Microsoft YaHei" panose="020B0503020204020204" pitchFamily="34" charset="-122"/>
                    <a:ea typeface="Microsoft YaHei" panose="020B0503020204020204" pitchFamily="34" charset="-122"/>
                  </a:rPr>
                  <a:t>∈ R be the output</a:t>
                </a:r>
                <a:r>
                  <a:rPr lang="en" altLang="zh-CN" dirty="0">
                    <a:latin typeface="Microsoft YaHei" panose="020B0503020204020204" pitchFamily="34" charset="-122"/>
                    <a:ea typeface="Microsoft YaHei" panose="020B0503020204020204" pitchFamily="34" charset="-122"/>
                  </a:rPr>
                  <a:t> </a:t>
                </a:r>
                <a:r>
                  <a:rPr lang="en" altLang="zh-CN" dirty="0">
                    <a:effectLst/>
                    <a:latin typeface="Microsoft YaHei" panose="020B0503020204020204" pitchFamily="34" charset="-122"/>
                    <a:ea typeface="Microsoft YaHei" panose="020B0503020204020204" pitchFamily="34" charset="-122"/>
                  </a:rPr>
                  <a:t>of the LLM under masking pattern S. According to the value function, the authors can select the important tokens. </a:t>
                </a:r>
              </a:p>
            </p:txBody>
          </p:sp>
        </mc:Choice>
        <mc:Fallback xmlns="">
          <p:sp>
            <p:nvSpPr>
              <p:cNvPr id="10" name="文本框 9">
                <a:extLst>
                  <a:ext uri="{FF2B5EF4-FFF2-40B4-BE49-F238E27FC236}">
                    <a16:creationId xmlns:a16="http://schemas.microsoft.com/office/drawing/2014/main" id="{165DE095-7456-50ED-874C-1BC38EA64560}"/>
                  </a:ext>
                </a:extLst>
              </p:cNvPr>
              <p:cNvSpPr txBox="1">
                <a:spLocks noRot="1" noChangeAspect="1" noMove="1" noResize="1" noEditPoints="1" noAdjustHandles="1" noChangeArrowheads="1" noChangeShapeType="1" noTextEdit="1"/>
              </p:cNvSpPr>
              <p:nvPr/>
            </p:nvSpPr>
            <p:spPr>
              <a:xfrm>
                <a:off x="344557" y="3775977"/>
                <a:ext cx="9924697" cy="1219116"/>
              </a:xfrm>
              <a:prstGeom prst="rect">
                <a:avLst/>
              </a:prstGeom>
              <a:blipFill>
                <a:blip r:embed="rId3"/>
                <a:stretch>
                  <a:fillRect t="-4124" b="-6186"/>
                </a:stretch>
              </a:blipFill>
            </p:spPr>
            <p:txBody>
              <a:bodyPr/>
              <a:lstStyle/>
              <a:p>
                <a:r>
                  <a:rPr lang="zh-CN" altLang="en-US">
                    <a:noFill/>
                  </a:rPr>
                  <a:t> </a:t>
                </a:r>
              </a:p>
            </p:txBody>
          </p:sp>
        </mc:Fallback>
      </mc:AlternateContent>
      <p:sp>
        <p:nvSpPr>
          <p:cNvPr id="13" name="文本框 12">
            <a:extLst>
              <a:ext uri="{FF2B5EF4-FFF2-40B4-BE49-F238E27FC236}">
                <a16:creationId xmlns:a16="http://schemas.microsoft.com/office/drawing/2014/main" id="{B0C7A613-E77A-F527-48E1-5647F3DFF7B7}"/>
              </a:ext>
            </a:extLst>
          </p:cNvPr>
          <p:cNvSpPr txBox="1"/>
          <p:nvPr/>
        </p:nvSpPr>
        <p:spPr>
          <a:xfrm>
            <a:off x="609600" y="5058154"/>
            <a:ext cx="10713929" cy="397032"/>
          </a:xfrm>
          <a:prstGeom prst="rect">
            <a:avLst/>
          </a:prstGeom>
          <a:noFill/>
        </p:spPr>
        <p:txBody>
          <a:bodyPr wrap="square">
            <a:spAutoFit/>
          </a:bodyPr>
          <a:lstStyle/>
          <a:p>
            <a:pPr marL="228600" indent="-228600">
              <a:lnSpc>
                <a:spcPct val="90000"/>
              </a:lnSpc>
              <a:spcBef>
                <a:spcPts val="1000"/>
              </a:spcBef>
              <a:buFont typeface="Arial" panose="020B0604020202020204" pitchFamily="34" charset="0"/>
              <a:buChar char="•"/>
              <a:defRPr/>
            </a:pPr>
            <a:r>
              <a:rPr lang="en" altLang="zh-CN" sz="2200" dirty="0">
                <a:latin typeface="Microsoft YaHei" panose="020B0503020204020204" pitchFamily="34" charset="-122"/>
                <a:ea typeface="Microsoft YaHei" panose="020B0503020204020204" pitchFamily="34" charset="-122"/>
              </a:rPr>
              <a:t>Using </a:t>
            </a:r>
            <a:r>
              <a:rPr kumimoji="1" lang="en-US" altLang="zh-CN" sz="2200" dirty="0">
                <a:latin typeface="Microsoft YaHei" panose="020B0503020204020204" pitchFamily="34" charset="-122"/>
                <a:ea typeface="Microsoft YaHei" panose="020B0503020204020204" pitchFamily="34" charset="-122"/>
              </a:rPr>
              <a:t>Value Function</a:t>
            </a:r>
            <a:r>
              <a:rPr lang="en" altLang="zh-CN" sz="2200" dirty="0">
                <a:latin typeface="Microsoft YaHei" panose="020B0503020204020204" pitchFamily="34" charset="-122"/>
                <a:ea typeface="Microsoft YaHei" panose="020B0503020204020204" pitchFamily="34" charset="-122"/>
              </a:rPr>
              <a:t> directly has </a:t>
            </a:r>
            <a:r>
              <a:rPr lang="en" altLang="zh-CN" sz="2200" b="1" dirty="0">
                <a:solidFill>
                  <a:srgbClr val="FFC000"/>
                </a:solidFill>
                <a:latin typeface="Microsoft YaHei" panose="020B0503020204020204" pitchFamily="34" charset="-122"/>
                <a:ea typeface="Microsoft YaHei" panose="020B0503020204020204" pitchFamily="34" charset="-122"/>
              </a:rPr>
              <a:t>two</a:t>
            </a:r>
            <a:r>
              <a:rPr lang="en" altLang="zh-CN" sz="2200" dirty="0">
                <a:latin typeface="Microsoft YaHei" panose="020B0503020204020204" pitchFamily="34" charset="-122"/>
                <a:ea typeface="Microsoft YaHei" panose="020B0503020204020204" pitchFamily="34" charset="-122"/>
              </a:rPr>
              <a:t> problems:</a:t>
            </a:r>
            <a:endParaRPr lang="en-US" altLang="zh-CN" sz="2200" dirty="0">
              <a:latin typeface="Microsoft YaHei" panose="020B0503020204020204" pitchFamily="34" charset="-122"/>
              <a:ea typeface="Microsoft YaHei" panose="020B0503020204020204" pitchFamily="34" charset="-122"/>
            </a:endParaRPr>
          </a:p>
        </p:txBody>
      </p:sp>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C102ED62-CD2D-9BCF-6D28-647F20033367}"/>
                  </a:ext>
                </a:extLst>
              </p:cNvPr>
              <p:cNvSpPr txBox="1"/>
              <p:nvPr/>
            </p:nvSpPr>
            <p:spPr>
              <a:xfrm>
                <a:off x="344557" y="5478574"/>
                <a:ext cx="11847443" cy="904350"/>
              </a:xfrm>
              <a:prstGeom prst="rect">
                <a:avLst/>
              </a:prstGeom>
              <a:noFill/>
            </p:spPr>
            <p:txBody>
              <a:bodyPr wrap="square">
                <a:spAutoFit/>
              </a:bodyPr>
              <a:lstStyle/>
              <a:p>
                <a:pPr marL="685800" lvl="1" indent="-228600">
                  <a:lnSpc>
                    <a:spcPct val="90000"/>
                  </a:lnSpc>
                  <a:spcBef>
                    <a:spcPts val="500"/>
                  </a:spcBef>
                  <a:buFont typeface="Courier New" panose="02070309020205020404" pitchFamily="49" charset="0"/>
                  <a:buChar char="o"/>
                  <a:defRPr/>
                </a:pPr>
                <a:r>
                  <a:rPr lang="en" altLang="zh-CN" dirty="0">
                    <a:latin typeface="Microsoft YaHei" panose="020B0503020204020204" pitchFamily="34" charset="-122"/>
                    <a:ea typeface="Microsoft YaHei" panose="020B0503020204020204" pitchFamily="34" charset="-122"/>
                  </a:rPr>
                  <a:t>If the number of features is n, there are </a:t>
                </a:r>
                <a14:m>
                  <m:oMath xmlns:m="http://schemas.openxmlformats.org/officeDocument/2006/math">
                    <m:sSup>
                      <m:sSupPr>
                        <m:ctrlPr>
                          <a:rPr lang="en" altLang="zh-CN" i="1">
                            <a:solidFill>
                              <a:srgbClr val="FFC000"/>
                            </a:solidFill>
                            <a:latin typeface="Cambria Math" panose="02040503050406030204" pitchFamily="18" charset="0"/>
                            <a:ea typeface="Microsoft YaHei" panose="020B0503020204020204" pitchFamily="34" charset="-122"/>
                          </a:rPr>
                        </m:ctrlPr>
                      </m:sSupPr>
                      <m:e>
                        <m:r>
                          <a:rPr lang="en-US" altLang="zh-CN" b="0">
                            <a:solidFill>
                              <a:srgbClr val="FFC000"/>
                            </a:solidFill>
                            <a:latin typeface="Cambria Math" panose="02040503050406030204" pitchFamily="18" charset="0"/>
                            <a:ea typeface="Microsoft YaHei" panose="020B0503020204020204" pitchFamily="34" charset="-122"/>
                          </a:rPr>
                          <m:t>2</m:t>
                        </m:r>
                      </m:e>
                      <m:sup>
                        <m:r>
                          <m:rPr>
                            <m:sty m:val="p"/>
                          </m:rPr>
                          <a:rPr lang="en-US" altLang="zh-CN" b="0" i="1">
                            <a:solidFill>
                              <a:srgbClr val="FFC000"/>
                            </a:solidFill>
                            <a:latin typeface="Cambria Math" panose="02040503050406030204" pitchFamily="18" charset="0"/>
                            <a:ea typeface="Microsoft YaHei" panose="020B0503020204020204" pitchFamily="34" charset="-122"/>
                          </a:rPr>
                          <m:t>n</m:t>
                        </m:r>
                      </m:sup>
                    </m:sSup>
                  </m:oMath>
                </a14:m>
                <a:r>
                  <a:rPr lang="en" altLang="zh-CN" dirty="0">
                    <a:latin typeface="Microsoft YaHei" panose="020B0503020204020204" pitchFamily="34" charset="-122"/>
                    <a:ea typeface="Microsoft YaHei" panose="020B0503020204020204" pitchFamily="34" charset="-122"/>
                  </a:rPr>
                  <a:t> possible subsets, which makes l enumeration infeasible.</a:t>
                </a:r>
              </a:p>
              <a:p>
                <a:pPr marL="685800" lvl="1" indent="-228600">
                  <a:lnSpc>
                    <a:spcPct val="90000"/>
                  </a:lnSpc>
                  <a:spcBef>
                    <a:spcPts val="500"/>
                  </a:spcBef>
                  <a:buFont typeface="Courier New" panose="02070309020205020404" pitchFamily="49" charset="0"/>
                  <a:buChar char="o"/>
                  <a:defRPr/>
                </a:pPr>
                <a:r>
                  <a:rPr lang="en" altLang="zh-CN" dirty="0">
                    <a:latin typeface="Microsoft YaHei" panose="020B0503020204020204" pitchFamily="34" charset="-122"/>
                    <a:ea typeface="Microsoft YaHei" panose="020B0503020204020204" pitchFamily="34" charset="-122"/>
                  </a:rPr>
                  <a:t>The authors are interested not only in the marginal contribution of individual features, but also in </a:t>
                </a:r>
                <a:r>
                  <a:rPr lang="en" altLang="zh-CN" b="1" dirty="0">
                    <a:solidFill>
                      <a:srgbClr val="FFC000"/>
                    </a:solidFill>
                    <a:latin typeface="Microsoft YaHei" panose="020B0503020204020204" pitchFamily="34" charset="-122"/>
                    <a:ea typeface="Microsoft YaHei" panose="020B0503020204020204" pitchFamily="34" charset="-122"/>
                  </a:rPr>
                  <a:t>feature interactions</a:t>
                </a:r>
              </a:p>
            </p:txBody>
          </p:sp>
        </mc:Choice>
        <mc:Fallback xmlns="">
          <p:sp>
            <p:nvSpPr>
              <p:cNvPr id="14" name="文本框 13">
                <a:extLst>
                  <a:ext uri="{FF2B5EF4-FFF2-40B4-BE49-F238E27FC236}">
                    <a16:creationId xmlns:a16="http://schemas.microsoft.com/office/drawing/2014/main" id="{C102ED62-CD2D-9BCF-6D28-647F20033367}"/>
                  </a:ext>
                </a:extLst>
              </p:cNvPr>
              <p:cNvSpPr txBox="1">
                <a:spLocks noRot="1" noChangeAspect="1" noMove="1" noResize="1" noEditPoints="1" noAdjustHandles="1" noChangeArrowheads="1" noChangeShapeType="1" noTextEdit="1"/>
              </p:cNvSpPr>
              <p:nvPr/>
            </p:nvSpPr>
            <p:spPr>
              <a:xfrm>
                <a:off x="344557" y="5478574"/>
                <a:ext cx="11847443" cy="904350"/>
              </a:xfrm>
              <a:prstGeom prst="rect">
                <a:avLst/>
              </a:prstGeom>
              <a:blipFill>
                <a:blip r:embed="rId4"/>
                <a:stretch>
                  <a:fillRect t="-5556" b="-972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984960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336F7-CC48-E912-2271-6D7B4E44E2E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61356B9-0E25-C750-A6BD-77F304848ABE}"/>
              </a:ext>
            </a:extLst>
          </p:cNvPr>
          <p:cNvSpPr txBox="1">
            <a:spLocks/>
          </p:cNvSpPr>
          <p:nvPr/>
        </p:nvSpPr>
        <p:spPr>
          <a:xfrm>
            <a:off x="558800" y="26722"/>
            <a:ext cx="11023600" cy="881557"/>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Perturbation-based explanations of LLMs</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5" name="文本框 4">
            <a:extLst>
              <a:ext uri="{FF2B5EF4-FFF2-40B4-BE49-F238E27FC236}">
                <a16:creationId xmlns:a16="http://schemas.microsoft.com/office/drawing/2014/main" id="{3CD5270F-7214-D140-1087-5B78F018656D}"/>
              </a:ext>
            </a:extLst>
          </p:cNvPr>
          <p:cNvSpPr txBox="1"/>
          <p:nvPr/>
        </p:nvSpPr>
        <p:spPr>
          <a:xfrm>
            <a:off x="344557" y="6611779"/>
            <a:ext cx="8044070" cy="246221"/>
          </a:xfrm>
          <a:prstGeom prst="rect">
            <a:avLst/>
          </a:prstGeom>
          <a:noFill/>
        </p:spPr>
        <p:txBody>
          <a:bodyPr wrap="square">
            <a:spAutoFit/>
          </a:bodyPr>
          <a:lstStyle/>
          <a:p>
            <a:r>
              <a:rPr lang="en" altLang="zh-CN" sz="1000" b="0" i="0" dirty="0">
                <a:solidFill>
                  <a:srgbClr val="222222"/>
                </a:solidFill>
                <a:effectLst/>
                <a:latin typeface="Arial" panose="020B0604020202020204" pitchFamily="34" charset="0"/>
              </a:rPr>
              <a:t>Kang J S, Butler L, Agarwal A, et al. </a:t>
            </a:r>
            <a:r>
              <a:rPr lang="en" altLang="zh-CN" sz="1000" b="0" i="0" dirty="0" err="1">
                <a:solidFill>
                  <a:srgbClr val="222222"/>
                </a:solidFill>
                <a:effectLst/>
                <a:latin typeface="Arial" panose="020B0604020202020204" pitchFamily="34" charset="0"/>
              </a:rPr>
              <a:t>Spex</a:t>
            </a:r>
            <a:r>
              <a:rPr lang="en" altLang="zh-CN" sz="1000" b="0" i="0" dirty="0">
                <a:solidFill>
                  <a:srgbClr val="222222"/>
                </a:solidFill>
                <a:effectLst/>
                <a:latin typeface="Arial" panose="020B0604020202020204" pitchFamily="34" charset="0"/>
              </a:rPr>
              <a:t>: Scaling feature interaction explanations for </a:t>
            </a:r>
            <a:r>
              <a:rPr lang="en" altLang="zh-CN" sz="1000" b="0" i="0" dirty="0" err="1">
                <a:solidFill>
                  <a:srgbClr val="222222"/>
                </a:solidFill>
                <a:effectLst/>
                <a:latin typeface="Arial" panose="020B0604020202020204" pitchFamily="34" charset="0"/>
              </a:rPr>
              <a:t>llms</a:t>
            </a:r>
            <a:r>
              <a:rPr lang="en" altLang="zh-CN" sz="1000" b="0" i="0" dirty="0">
                <a:solidFill>
                  <a:srgbClr val="222222"/>
                </a:solidFill>
                <a:effectLst/>
                <a:latin typeface="Arial" panose="020B0604020202020204" pitchFamily="34" charset="0"/>
              </a:rPr>
              <a:t>[J]. </a:t>
            </a:r>
            <a:r>
              <a:rPr lang="en" altLang="zh-CN" sz="1000" b="0" i="0" dirty="0" err="1">
                <a:solidFill>
                  <a:srgbClr val="222222"/>
                </a:solidFill>
                <a:effectLst/>
                <a:latin typeface="Arial" panose="020B0604020202020204" pitchFamily="34" charset="0"/>
              </a:rPr>
              <a:t>arXiv</a:t>
            </a:r>
            <a:r>
              <a:rPr lang="en" altLang="zh-CN" sz="1000" b="0" i="0" dirty="0">
                <a:solidFill>
                  <a:srgbClr val="222222"/>
                </a:solidFill>
                <a:effectLst/>
                <a:latin typeface="Arial" panose="020B0604020202020204" pitchFamily="34" charset="0"/>
              </a:rPr>
              <a:t> preprint arXiv:2502.13870, 2025.</a:t>
            </a:r>
          </a:p>
        </p:txBody>
      </p:sp>
      <p:sp>
        <p:nvSpPr>
          <p:cNvPr id="2" name="文本框 1">
            <a:extLst>
              <a:ext uri="{FF2B5EF4-FFF2-40B4-BE49-F238E27FC236}">
                <a16:creationId xmlns:a16="http://schemas.microsoft.com/office/drawing/2014/main" id="{891FBEA0-AC2C-A826-0143-90776789234F}"/>
              </a:ext>
            </a:extLst>
          </p:cNvPr>
          <p:cNvSpPr txBox="1"/>
          <p:nvPr/>
        </p:nvSpPr>
        <p:spPr>
          <a:xfrm>
            <a:off x="609600" y="884037"/>
            <a:ext cx="10713929" cy="1089529"/>
          </a:xfrm>
          <a:prstGeom prst="rect">
            <a:avLst/>
          </a:prstGeom>
          <a:noFill/>
        </p:spPr>
        <p:txBody>
          <a:bodyPr wrap="square">
            <a:spAutoFit/>
          </a:bodyPr>
          <a:lstStyle/>
          <a:p>
            <a:pPr marL="228600" indent="-228600">
              <a:lnSpc>
                <a:spcPct val="90000"/>
              </a:lnSpc>
              <a:spcBef>
                <a:spcPts val="1000"/>
              </a:spcBef>
              <a:buFont typeface="Arial" panose="020B0604020202020204" pitchFamily="34" charset="0"/>
              <a:buChar char="•"/>
              <a:defRPr/>
            </a:pPr>
            <a:r>
              <a:rPr lang="en-US" altLang="zh-CN" sz="2200" dirty="0">
                <a:latin typeface="Microsoft YaHei" panose="020B0503020204020204" pitchFamily="34" charset="-122"/>
                <a:ea typeface="Microsoft YaHei" panose="020B0503020204020204" pitchFamily="34" charset="-122"/>
              </a:rPr>
              <a:t>Thus, </a:t>
            </a:r>
            <a:r>
              <a:rPr lang="en" altLang="zh-CN" sz="2400" dirty="0"/>
              <a:t>the authors introduce the Boolean Fourier transform to expand</a:t>
            </a:r>
            <a:r>
              <a:rPr lang="zh-CN" altLang="en-US" sz="2200" dirty="0">
                <a:latin typeface="Microsoft YaHei" panose="020B0503020204020204" pitchFamily="34" charset="-122"/>
                <a:ea typeface="Microsoft YaHei" panose="020B0503020204020204" pitchFamily="34" charset="-122"/>
              </a:rPr>
              <a:t> </a:t>
            </a:r>
            <a:r>
              <a:rPr lang="en-US" altLang="zh-CN" sz="2200" dirty="0">
                <a:latin typeface="Microsoft YaHei" panose="020B0503020204020204" pitchFamily="34" charset="-122"/>
                <a:ea typeface="Microsoft YaHei" panose="020B0503020204020204" pitchFamily="34" charset="-122"/>
              </a:rPr>
              <a:t>value function </a:t>
            </a:r>
            <a:r>
              <a:rPr lang="en" altLang="zh-CN" sz="2400" dirty="0"/>
              <a:t>onto an orthogonal basis.  The </a:t>
            </a:r>
            <a:r>
              <a:rPr lang="en" altLang="zh-CN" sz="2200" b="1" dirty="0">
                <a:solidFill>
                  <a:srgbClr val="FFC000"/>
                </a:solidFill>
                <a:latin typeface="Microsoft YaHei" panose="020B0503020204020204" pitchFamily="34" charset="-122"/>
                <a:ea typeface="Microsoft YaHei" panose="020B0503020204020204" pitchFamily="34" charset="-122"/>
              </a:rPr>
              <a:t>Fourier coefficient</a:t>
            </a:r>
            <a:r>
              <a:rPr lang="en" altLang="zh-CN" sz="2200" dirty="0"/>
              <a:t> </a:t>
            </a:r>
            <a:r>
              <a:rPr lang="en" altLang="zh-CN" sz="2400" dirty="0"/>
              <a:t>for feature interactions indicates their weight in explaining the LLM output.</a:t>
            </a:r>
            <a:endParaRPr lang="en" altLang="zh-CN" sz="2200" dirty="0">
              <a:effectLst/>
              <a:latin typeface="Microsoft YaHei" panose="020B0503020204020204" pitchFamily="34" charset="-122"/>
              <a:ea typeface="Microsoft YaHei" panose="020B0503020204020204" pitchFamily="34" charset="-122"/>
            </a:endParaRPr>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C3493E72-57D5-0F9A-E7AC-1B0B78AAA8DC}"/>
                  </a:ext>
                </a:extLst>
              </p:cNvPr>
              <p:cNvSpPr txBox="1"/>
              <p:nvPr/>
            </p:nvSpPr>
            <p:spPr>
              <a:xfrm>
                <a:off x="714669" y="1990174"/>
                <a:ext cx="10503789" cy="483466"/>
              </a:xfrm>
              <a:prstGeom prst="rect">
                <a:avLst/>
              </a:prstGeom>
              <a:noFill/>
            </p:spPr>
            <p:txBody>
              <a:bodyPr wrap="square">
                <a:spAutoFit/>
              </a:bodyPr>
              <a:lstStyle/>
              <a:p>
                <a:pPr algn="ctr"/>
                <a:r>
                  <a:rPr lang="en" altLang="zh-CN" b="1" dirty="0">
                    <a:latin typeface="Microsoft YaHei" panose="020B0503020204020204" pitchFamily="34" charset="-122"/>
                    <a:ea typeface="Microsoft YaHei" panose="020B0503020204020204" pitchFamily="34" charset="-122"/>
                  </a:rPr>
                  <a:t>Fourier coefficient</a:t>
                </a:r>
                <a:r>
                  <a:rPr lang="en" altLang="zh-CN" dirty="0">
                    <a:latin typeface="Microsoft YaHei" panose="020B0503020204020204" pitchFamily="34" charset="-122"/>
                    <a:ea typeface="Microsoft YaHei" panose="020B0503020204020204" pitchFamily="34" charset="-122"/>
                  </a:rPr>
                  <a:t> : </a:t>
                </a:r>
                <a14:m>
                  <m:oMath xmlns:m="http://schemas.openxmlformats.org/officeDocument/2006/math">
                    <m:r>
                      <m:rPr>
                        <m:sty m:val="p"/>
                      </m:rPr>
                      <a:rPr lang="en-US" altLang="zh-CN" b="0" i="0" smtClean="0">
                        <a:solidFill>
                          <a:schemeClr val="tx1"/>
                        </a:solidFill>
                        <a:latin typeface="Cambria Math" panose="02040503050406030204" pitchFamily="18" charset="0"/>
                      </a:rPr>
                      <m:t>F</m:t>
                    </m:r>
                    <m:r>
                      <a:rPr lang="en-US" altLang="zh-CN" b="0" i="0" smtClean="0">
                        <a:solidFill>
                          <a:schemeClr val="tx1"/>
                        </a:solidFill>
                        <a:latin typeface="Cambria Math" panose="02040503050406030204" pitchFamily="18" charset="0"/>
                      </a:rPr>
                      <m:t>(</m:t>
                    </m:r>
                    <m:r>
                      <m:rPr>
                        <m:sty m:val="p"/>
                      </m:rPr>
                      <a:rPr lang="en-US" altLang="zh-CN" b="0" i="0" smtClean="0">
                        <a:solidFill>
                          <a:schemeClr val="tx1"/>
                        </a:solidFill>
                        <a:latin typeface="Cambria Math" panose="02040503050406030204" pitchFamily="18" charset="0"/>
                      </a:rPr>
                      <m:t>k</m:t>
                    </m:r>
                    <m:r>
                      <a:rPr lang="en-US" altLang="zh-CN" b="0" i="0" smtClean="0">
                        <a:solidFill>
                          <a:schemeClr val="tx1"/>
                        </a:solidFill>
                        <a:latin typeface="Cambria Math" panose="02040503050406030204" pitchFamily="18" charset="0"/>
                      </a:rPr>
                      <m:t>)</m:t>
                    </m:r>
                    <m:r>
                      <a:rPr lang="zh-CN" altLang="en-US" b="0" i="0">
                        <a:solidFill>
                          <a:schemeClr val="tx1"/>
                        </a:solidFill>
                        <a:latin typeface="Cambria Math" panose="02040503050406030204" pitchFamily="18" charset="0"/>
                      </a:rPr>
                      <m:t>=</m:t>
                    </m:r>
                    <m:f>
                      <m:fPr>
                        <m:ctrlPr>
                          <a:rPr lang="en-US" altLang="zh-CN" b="0" i="1" smtClean="0">
                            <a:solidFill>
                              <a:schemeClr val="tx1"/>
                            </a:solidFill>
                            <a:latin typeface="Cambria Math" panose="02040503050406030204" pitchFamily="18" charset="0"/>
                          </a:rPr>
                        </m:ctrlPr>
                      </m:fPr>
                      <m:num>
                        <m:r>
                          <a:rPr lang="en-US" altLang="zh-CN" b="0" i="1" smtClean="0">
                            <a:solidFill>
                              <a:schemeClr val="tx1"/>
                            </a:solidFill>
                            <a:latin typeface="Cambria Math" panose="02040503050406030204" pitchFamily="18" charset="0"/>
                          </a:rPr>
                          <m:t>1</m:t>
                        </m:r>
                      </m:num>
                      <m:den>
                        <m:sSup>
                          <m:sSupPr>
                            <m:ctrlPr>
                              <a:rPr lang="en-US" altLang="zh-CN" b="0" i="1" smtClean="0">
                                <a:solidFill>
                                  <a:schemeClr val="tx1"/>
                                </a:solidFill>
                                <a:latin typeface="Cambria Math" panose="02040503050406030204" pitchFamily="18" charset="0"/>
                              </a:rPr>
                            </m:ctrlPr>
                          </m:sSupPr>
                          <m:e>
                            <m:r>
                              <a:rPr lang="en-US" altLang="zh-CN" b="0" i="1" smtClean="0">
                                <a:solidFill>
                                  <a:schemeClr val="tx1"/>
                                </a:solidFill>
                                <a:latin typeface="Cambria Math" panose="02040503050406030204" pitchFamily="18" charset="0"/>
                              </a:rPr>
                              <m:t>2</m:t>
                            </m:r>
                          </m:e>
                          <m:sup>
                            <m:r>
                              <a:rPr lang="en-US" altLang="zh-CN" b="0" i="1" smtClean="0">
                                <a:solidFill>
                                  <a:schemeClr val="tx1"/>
                                </a:solidFill>
                                <a:latin typeface="Cambria Math" panose="02040503050406030204" pitchFamily="18" charset="0"/>
                              </a:rPr>
                              <m:t>𝑛</m:t>
                            </m:r>
                          </m:sup>
                        </m:sSup>
                      </m:den>
                    </m:f>
                    <m:nary>
                      <m:naryPr>
                        <m:chr m:val="∑"/>
                        <m:limLoc m:val="undOvr"/>
                        <m:grow m:val="on"/>
                        <m:supHide m:val="on"/>
                        <m:ctrlPr>
                          <a:rPr lang="zh-CN" altLang="en-US" b="0" i="1" smtClean="0">
                            <a:solidFill>
                              <a:schemeClr val="tx1"/>
                            </a:solidFill>
                            <a:latin typeface="Cambria Math" panose="02040503050406030204" pitchFamily="18" charset="0"/>
                          </a:rPr>
                        </m:ctrlPr>
                      </m:naryPr>
                      <m:sub>
                        <m:sSup>
                          <m:sSupPr>
                            <m:ctrlPr>
                              <a:rPr lang="zh-CN" altLang="en-US" b="0" i="1">
                                <a:solidFill>
                                  <a:schemeClr val="tx1"/>
                                </a:solidFill>
                                <a:latin typeface="Cambria Math" panose="02040503050406030204" pitchFamily="18" charset="0"/>
                              </a:rPr>
                            </m:ctrlPr>
                          </m:sSupPr>
                          <m:e>
                            <m:r>
                              <m:rPr>
                                <m:sty m:val="p"/>
                              </m:rPr>
                              <a:rPr lang="en-US" altLang="zh-CN" b="0" i="0" smtClean="0">
                                <a:solidFill>
                                  <a:schemeClr val="tx1"/>
                                </a:solidFill>
                                <a:latin typeface="Cambria Math" panose="02040503050406030204" pitchFamily="18" charset="0"/>
                              </a:rPr>
                              <m:t>m</m:t>
                            </m:r>
                            <m:r>
                              <a:rPr lang="zh-CN" altLang="en-US" b="0" i="0">
                                <a:solidFill>
                                  <a:schemeClr val="tx1"/>
                                </a:solidFill>
                                <a:latin typeface="Cambria Math" panose="02040503050406030204" pitchFamily="18" charset="0"/>
                              </a:rPr>
                              <m:t>∈</m:t>
                            </m:r>
                            <m:d>
                              <m:dPr>
                                <m:begChr m:val="{"/>
                                <m:endChr m:val="}"/>
                                <m:ctrlPr>
                                  <a:rPr lang="zh-CN" altLang="en-US" b="0" i="1">
                                    <a:solidFill>
                                      <a:schemeClr val="tx1"/>
                                    </a:solidFill>
                                    <a:latin typeface="Cambria Math" panose="02040503050406030204" pitchFamily="18" charset="0"/>
                                  </a:rPr>
                                </m:ctrlPr>
                              </m:dPr>
                              <m:e>
                                <m:r>
                                  <a:rPr lang="zh-CN" altLang="en-US" b="0" i="0">
                                    <a:solidFill>
                                      <a:schemeClr val="tx1"/>
                                    </a:solidFill>
                                    <a:latin typeface="Cambria Math" panose="02040503050406030204" pitchFamily="18" charset="0"/>
                                  </a:rPr>
                                  <m:t>0,1</m:t>
                                </m:r>
                              </m:e>
                            </m:d>
                          </m:e>
                          <m:sup>
                            <m:r>
                              <a:rPr lang="zh-CN" altLang="en-US" b="0" i="1">
                                <a:solidFill>
                                  <a:schemeClr val="tx1"/>
                                </a:solidFill>
                                <a:latin typeface="Cambria Math" panose="02040503050406030204" pitchFamily="18" charset="0"/>
                              </a:rPr>
                              <m:t>𝑛</m:t>
                            </m:r>
                          </m:sup>
                        </m:sSup>
                      </m:sub>
                      <m:sup/>
                      <m:e>
                        <m:r>
                          <a:rPr lang="zh-CN" altLang="en-US" b="0" i="0">
                            <a:solidFill>
                              <a:schemeClr val="tx1"/>
                            </a:solidFill>
                            <a:latin typeface="Cambria Math" panose="02040503050406030204" pitchFamily="18" charset="0"/>
                          </a:rPr>
                          <m:t> </m:t>
                        </m:r>
                      </m:e>
                    </m:nary>
                    <m:sSup>
                      <m:sSupPr>
                        <m:ctrlPr>
                          <a:rPr lang="en-US" altLang="zh-CN" b="0" i="1" smtClean="0">
                            <a:solidFill>
                              <a:schemeClr val="tx1"/>
                            </a:solidFill>
                            <a:latin typeface="Cambria Math" panose="02040503050406030204" pitchFamily="18" charset="0"/>
                          </a:rPr>
                        </m:ctrlPr>
                      </m:sSupPr>
                      <m:e>
                        <m:d>
                          <m:dPr>
                            <m:ctrlPr>
                              <a:rPr lang="zh-CN" altLang="en-US" i="1">
                                <a:solidFill>
                                  <a:schemeClr val="tx1"/>
                                </a:solidFill>
                                <a:latin typeface="Cambria Math" panose="02040503050406030204" pitchFamily="18" charset="0"/>
                              </a:rPr>
                            </m:ctrlPr>
                          </m:dPr>
                          <m:e>
                            <m:r>
                              <a:rPr lang="en-US" altLang="zh-CN" b="1" i="1" smtClean="0">
                                <a:solidFill>
                                  <a:schemeClr val="tx1"/>
                                </a:solidFill>
                                <a:latin typeface="Cambria Math" panose="02040503050406030204" pitchFamily="18" charset="0"/>
                              </a:rPr>
                              <m:t>−</m:t>
                            </m:r>
                            <m:r>
                              <a:rPr lang="en-US" altLang="zh-CN" b="1" i="1" smtClean="0">
                                <a:solidFill>
                                  <a:schemeClr val="tx1"/>
                                </a:solidFill>
                                <a:latin typeface="Cambria Math" panose="02040503050406030204" pitchFamily="18" charset="0"/>
                              </a:rPr>
                              <m:t>𝟏</m:t>
                            </m:r>
                          </m:e>
                        </m:d>
                      </m:e>
                      <m:sup>
                        <m:r>
                          <a:rPr lang="en-US" altLang="zh-CN" b="0" i="1" smtClean="0">
                            <a:solidFill>
                              <a:schemeClr val="tx1"/>
                            </a:solidFill>
                            <a:latin typeface="Cambria Math" panose="02040503050406030204" pitchFamily="18" charset="0"/>
                          </a:rPr>
                          <m:t>&lt;</m:t>
                        </m:r>
                        <m:r>
                          <a:rPr lang="en-US" altLang="zh-CN" b="0" i="1" smtClean="0">
                            <a:solidFill>
                              <a:schemeClr val="tx1"/>
                            </a:solidFill>
                            <a:latin typeface="Cambria Math" panose="02040503050406030204" pitchFamily="18" charset="0"/>
                          </a:rPr>
                          <m:t>𝑚</m:t>
                        </m:r>
                        <m:r>
                          <a:rPr lang="en-US" altLang="zh-CN" b="0" i="1" smtClean="0">
                            <a:solidFill>
                              <a:schemeClr val="tx1"/>
                            </a:solidFill>
                            <a:latin typeface="Cambria Math" panose="02040503050406030204" pitchFamily="18" charset="0"/>
                          </a:rPr>
                          <m:t>,</m:t>
                        </m:r>
                        <m:r>
                          <a:rPr lang="en-US" altLang="zh-CN" b="0" i="1" smtClean="0">
                            <a:solidFill>
                              <a:schemeClr val="tx1"/>
                            </a:solidFill>
                            <a:latin typeface="Cambria Math" panose="02040503050406030204" pitchFamily="18" charset="0"/>
                          </a:rPr>
                          <m:t>𝑘</m:t>
                        </m:r>
                        <m:r>
                          <a:rPr lang="en-US" altLang="zh-CN" b="0" i="1" smtClean="0">
                            <a:solidFill>
                              <a:schemeClr val="tx1"/>
                            </a:solidFill>
                            <a:latin typeface="Cambria Math" panose="02040503050406030204" pitchFamily="18" charset="0"/>
                          </a:rPr>
                          <m:t>&gt;</m:t>
                        </m:r>
                      </m:sup>
                    </m:sSup>
                    <m:r>
                      <a:rPr lang="en-US" altLang="zh-CN" b="0" i="1" smtClean="0">
                        <a:solidFill>
                          <a:schemeClr val="tx1"/>
                        </a:solidFill>
                        <a:latin typeface="Cambria Math" panose="02040503050406030204" pitchFamily="18" charset="0"/>
                      </a:rPr>
                      <m:t>𝑓</m:t>
                    </m:r>
                    <m:r>
                      <a:rPr lang="en-US" altLang="zh-CN" b="0" i="1" smtClean="0">
                        <a:solidFill>
                          <a:schemeClr val="tx1"/>
                        </a:solidFill>
                        <a:latin typeface="Cambria Math" panose="02040503050406030204" pitchFamily="18" charset="0"/>
                      </a:rPr>
                      <m:t>(</m:t>
                    </m:r>
                    <m:r>
                      <a:rPr lang="en-US" altLang="zh-CN" b="0" i="1" smtClean="0">
                        <a:solidFill>
                          <a:schemeClr val="tx1"/>
                        </a:solidFill>
                        <a:latin typeface="Cambria Math" panose="02040503050406030204" pitchFamily="18" charset="0"/>
                      </a:rPr>
                      <m:t>𝑚</m:t>
                    </m:r>
                    <m:r>
                      <a:rPr lang="en-US" altLang="zh-CN" b="0" i="1" smtClean="0">
                        <a:solidFill>
                          <a:schemeClr val="tx1"/>
                        </a:solidFill>
                        <a:latin typeface="Cambria Math" panose="02040503050406030204" pitchFamily="18" charset="0"/>
                      </a:rPr>
                      <m:t>)</m:t>
                    </m:r>
                  </m:oMath>
                </a14:m>
                <a:endParaRPr lang="en-US" altLang="zh-CN" dirty="0">
                  <a:solidFill>
                    <a:schemeClr val="tx1"/>
                  </a:solidFill>
                  <a:latin typeface="Microsoft YaHei" panose="020B0503020204020204" pitchFamily="34" charset="-122"/>
                  <a:ea typeface="Microsoft YaHei" panose="020B0503020204020204" pitchFamily="34" charset="-122"/>
                </a:endParaRPr>
              </a:p>
            </p:txBody>
          </p:sp>
        </mc:Choice>
        <mc:Fallback xmlns="">
          <p:sp>
            <p:nvSpPr>
              <p:cNvPr id="8" name="文本框 7">
                <a:extLst>
                  <a:ext uri="{FF2B5EF4-FFF2-40B4-BE49-F238E27FC236}">
                    <a16:creationId xmlns:a16="http://schemas.microsoft.com/office/drawing/2014/main" id="{C3493E72-57D5-0F9A-E7AC-1B0B78AAA8DC}"/>
                  </a:ext>
                </a:extLst>
              </p:cNvPr>
              <p:cNvSpPr txBox="1">
                <a:spLocks noRot="1" noChangeAspect="1" noMove="1" noResize="1" noEditPoints="1" noAdjustHandles="1" noChangeArrowheads="1" noChangeShapeType="1" noTextEdit="1"/>
              </p:cNvSpPr>
              <p:nvPr/>
            </p:nvSpPr>
            <p:spPr>
              <a:xfrm>
                <a:off x="714669" y="1990174"/>
                <a:ext cx="10503789" cy="483466"/>
              </a:xfrm>
              <a:prstGeom prst="rect">
                <a:avLst/>
              </a:prstGeom>
              <a:blipFill>
                <a:blip r:embed="rId2"/>
                <a:stretch>
                  <a:fillRect t="-74359" b="-11794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E0101E97-B63A-7017-3CD8-FF89AE648A8A}"/>
                  </a:ext>
                </a:extLst>
              </p:cNvPr>
              <p:cNvSpPr txBox="1"/>
              <p:nvPr/>
            </p:nvSpPr>
            <p:spPr>
              <a:xfrm>
                <a:off x="714669" y="5402987"/>
                <a:ext cx="7136524" cy="887935"/>
              </a:xfrm>
              <a:prstGeom prst="rect">
                <a:avLst/>
              </a:prstGeom>
              <a:noFill/>
            </p:spPr>
            <p:txBody>
              <a:bodyPr wrap="square" rtlCol="0">
                <a:spAutoFit/>
              </a:bodyPr>
              <a:lstStyle/>
              <a:p>
                <a:r>
                  <a:rPr lang="en-US" altLang="zh-CN" dirty="0">
                    <a:latin typeface="Microsoft YaHei" panose="020B0503020204020204" pitchFamily="34" charset="-122"/>
                    <a:ea typeface="Microsoft YaHei" panose="020B0503020204020204" pitchFamily="34" charset="-122"/>
                  </a:rPr>
                  <a:t>It can be rewritten as</a:t>
                </a:r>
              </a:p>
              <a:p>
                <a:pPr/>
                <a14:m>
                  <m:oMathPara xmlns:m="http://schemas.openxmlformats.org/officeDocument/2006/math">
                    <m:oMathParaPr>
                      <m:jc m:val="centerGroup"/>
                    </m:oMathParaPr>
                    <m:oMath xmlns:m="http://schemas.openxmlformats.org/officeDocument/2006/math">
                      <m:r>
                        <m:rPr>
                          <m:sty m:val="p"/>
                        </m:rPr>
                        <a:rPr lang="en-US" altLang="zh-CN" smtClean="0">
                          <a:latin typeface="Cambria Math" panose="02040503050406030204" pitchFamily="18" charset="0"/>
                        </a:rPr>
                        <m:t>F</m:t>
                      </m:r>
                      <m:d>
                        <m:dPr>
                          <m:ctrlPr>
                            <a:rPr lang="en-US" altLang="zh-CN" i="1">
                              <a:latin typeface="Cambria Math" panose="02040503050406030204" pitchFamily="18" charset="0"/>
                            </a:rPr>
                          </m:ctrlPr>
                        </m:dPr>
                        <m:e>
                          <m:r>
                            <a:rPr lang="en-US" altLang="zh-CN" b="0" i="0" smtClean="0">
                              <a:latin typeface="Cambria Math" panose="02040503050406030204" pitchFamily="18" charset="0"/>
                            </a:rPr>
                            <m:t>{</m:t>
                          </m:r>
                          <m:r>
                            <m:rPr>
                              <m:sty m:val="p"/>
                            </m:rPr>
                            <a:rPr lang="en-US" altLang="zh-CN" b="0" i="0" smtClean="0">
                              <a:latin typeface="Cambria Math" panose="02040503050406030204" pitchFamily="18" charset="0"/>
                            </a:rPr>
                            <m:t>never</m:t>
                          </m:r>
                          <m:r>
                            <a:rPr lang="en-US" altLang="zh-CN" b="0" i="0" smtClean="0">
                              <a:latin typeface="Cambria Math" panose="02040503050406030204" pitchFamily="18" charset="0"/>
                            </a:rPr>
                            <m:t>}</m:t>
                          </m:r>
                        </m:e>
                      </m:d>
                      <m:r>
                        <a:rPr lang="zh-CN" altLang="en-US">
                          <a:latin typeface="Cambria Math" panose="02040503050406030204" pitchFamily="18" charset="0"/>
                        </a:rPr>
                        <m:t>=</m:t>
                      </m:r>
                      <m:f>
                        <m:fPr>
                          <m:ctrlPr>
                            <a:rPr lang="en-US" altLang="zh-CN" i="1">
                              <a:latin typeface="Cambria Math" panose="02040503050406030204" pitchFamily="18" charset="0"/>
                            </a:rPr>
                          </m:ctrlPr>
                        </m:fPr>
                        <m:num>
                          <m:r>
                            <a:rPr lang="en-US" altLang="zh-CN" i="1">
                              <a:latin typeface="Cambria Math" panose="02040503050406030204" pitchFamily="18" charset="0"/>
                            </a:rPr>
                            <m:t>1</m:t>
                          </m:r>
                        </m:num>
                        <m:den>
                          <m:sSup>
                            <m:sSupPr>
                              <m:ctrlPr>
                                <a:rPr lang="en-US" altLang="zh-CN" i="1">
                                  <a:latin typeface="Cambria Math" panose="02040503050406030204" pitchFamily="18" charset="0"/>
                                </a:rPr>
                              </m:ctrlPr>
                            </m:sSupPr>
                            <m:e>
                              <m:r>
                                <a:rPr lang="en-US" altLang="zh-CN" i="1">
                                  <a:latin typeface="Cambria Math" panose="02040503050406030204" pitchFamily="18" charset="0"/>
                                </a:rPr>
                                <m:t>2</m:t>
                              </m:r>
                            </m:e>
                            <m:sup>
                              <m:r>
                                <a:rPr lang="en-US" altLang="zh-CN" i="1">
                                  <a:latin typeface="Cambria Math" panose="02040503050406030204" pitchFamily="18" charset="0"/>
                                </a:rPr>
                                <m:t>𝑛</m:t>
                              </m:r>
                              <m:r>
                                <a:rPr lang="en-US" altLang="zh-CN" b="0" i="1" smtClean="0">
                                  <a:latin typeface="Cambria Math" panose="02040503050406030204" pitchFamily="18" charset="0"/>
                                </a:rPr>
                                <m:t>−1</m:t>
                              </m:r>
                            </m:sup>
                          </m:sSup>
                        </m:den>
                      </m:f>
                      <m:sSub>
                        <m:sSubPr>
                          <m:ctrlPr>
                            <a:rPr lang="en-US" altLang="zh-CN" i="1" smtClean="0">
                              <a:latin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𝔼</m:t>
                          </m:r>
                        </m:e>
                        <m:sub>
                          <m:r>
                            <a:rPr lang="en-US" altLang="zh-CN" b="0" i="1" smtClean="0">
                              <a:latin typeface="Cambria Math" panose="02040503050406030204" pitchFamily="18" charset="0"/>
                            </a:rPr>
                            <m:t>𝑢</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𝑓</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𝑘𝑒𝑒𝑝</m:t>
                          </m:r>
                          <m:r>
                            <a:rPr lang="en-US" altLang="zh-CN" b="0" i="1" smtClean="0">
                              <a:latin typeface="Cambria Math" panose="02040503050406030204" pitchFamily="18" charset="0"/>
                            </a:rPr>
                            <m:t> </m:t>
                          </m:r>
                          <m:r>
                            <a:rPr lang="en-US" altLang="zh-CN" b="0" i="1" smtClean="0">
                              <a:latin typeface="Cambria Math" panose="02040503050406030204" pitchFamily="18" charset="0"/>
                            </a:rPr>
                            <m:t>𝑛𝑒𝑣𝑒𝑟</m:t>
                          </m:r>
                        </m:e>
                        <m:e>
                          <m:r>
                            <a:rPr lang="en-US" altLang="zh-CN" b="0" i="1" smtClean="0">
                              <a:latin typeface="Cambria Math" panose="02040503050406030204" pitchFamily="18" charset="0"/>
                            </a:rPr>
                            <m:t>𝑢</m:t>
                          </m:r>
                        </m:e>
                      </m:d>
                      <m:r>
                        <a:rPr lang="en-US" altLang="zh-CN" i="1">
                          <a:latin typeface="Cambria Math" panose="02040503050406030204" pitchFamily="18" charset="0"/>
                        </a:rPr>
                        <m:t>−</m:t>
                      </m:r>
                      <m:r>
                        <a:rPr lang="en-US" altLang="zh-CN" i="1">
                          <a:latin typeface="Cambria Math" panose="02040503050406030204" pitchFamily="18" charset="0"/>
                        </a:rPr>
                        <m:t>𝑓</m:t>
                      </m:r>
                      <m:d>
                        <m:dPr>
                          <m:ctrlPr>
                            <a:rPr lang="en-US" altLang="zh-CN" i="1">
                              <a:latin typeface="Cambria Math" panose="02040503050406030204" pitchFamily="18" charset="0"/>
                            </a:rPr>
                          </m:ctrlPr>
                        </m:dPr>
                        <m:e>
                          <m:r>
                            <a:rPr lang="en-US" altLang="zh-CN" b="0" i="1" smtClean="0">
                              <a:latin typeface="Cambria Math" panose="02040503050406030204" pitchFamily="18" charset="0"/>
                            </a:rPr>
                            <m:t>𝑚𝑎𝑠𝑘</m:t>
                          </m:r>
                          <m:r>
                            <a:rPr lang="en-US" altLang="zh-CN" i="1">
                              <a:latin typeface="Cambria Math" panose="02040503050406030204" pitchFamily="18" charset="0"/>
                            </a:rPr>
                            <m:t> </m:t>
                          </m:r>
                          <m:r>
                            <a:rPr lang="en-US" altLang="zh-CN" i="1">
                              <a:latin typeface="Cambria Math" panose="02040503050406030204" pitchFamily="18" charset="0"/>
                            </a:rPr>
                            <m:t>𝑛𝑒𝑣𝑒𝑟</m:t>
                          </m:r>
                        </m:e>
                        <m:e>
                          <m:r>
                            <a:rPr lang="en-US" altLang="zh-CN" i="1">
                              <a:latin typeface="Cambria Math" panose="02040503050406030204" pitchFamily="18" charset="0"/>
                            </a:rPr>
                            <m:t>𝑢</m:t>
                          </m:r>
                        </m:e>
                      </m:d>
                      <m:r>
                        <a:rPr lang="en-US" altLang="zh-CN" b="0" i="1" smtClean="0">
                          <a:latin typeface="Cambria Math" panose="02040503050406030204" pitchFamily="18" charset="0"/>
                        </a:rPr>
                        <m:t>]</m:t>
                      </m:r>
                    </m:oMath>
                  </m:oMathPara>
                </a14:m>
                <a:endParaRPr lang="en" altLang="zh-CN" dirty="0">
                  <a:latin typeface="Microsoft YaHei" panose="020B0503020204020204" pitchFamily="34" charset="-122"/>
                  <a:ea typeface="Microsoft YaHei" panose="020B0503020204020204" pitchFamily="34" charset="-122"/>
                </a:endParaRPr>
              </a:p>
            </p:txBody>
          </p:sp>
        </mc:Choice>
        <mc:Fallback xmlns="">
          <p:sp>
            <p:nvSpPr>
              <p:cNvPr id="9" name="文本框 8">
                <a:extLst>
                  <a:ext uri="{FF2B5EF4-FFF2-40B4-BE49-F238E27FC236}">
                    <a16:creationId xmlns:a16="http://schemas.microsoft.com/office/drawing/2014/main" id="{E0101E97-B63A-7017-3CD8-FF89AE648A8A}"/>
                  </a:ext>
                </a:extLst>
              </p:cNvPr>
              <p:cNvSpPr txBox="1">
                <a:spLocks noRot="1" noChangeAspect="1" noMove="1" noResize="1" noEditPoints="1" noAdjustHandles="1" noChangeArrowheads="1" noChangeShapeType="1" noTextEdit="1"/>
              </p:cNvSpPr>
              <p:nvPr/>
            </p:nvSpPr>
            <p:spPr>
              <a:xfrm>
                <a:off x="714669" y="5402987"/>
                <a:ext cx="7136524" cy="887935"/>
              </a:xfrm>
              <a:prstGeom prst="rect">
                <a:avLst/>
              </a:prstGeom>
              <a:blipFill>
                <a:blip r:embed="rId3"/>
                <a:stretch>
                  <a:fillRect l="-710" t="-2817" b="-281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A462CA0E-149F-0B79-BB73-54AB7BE60398}"/>
                  </a:ext>
                </a:extLst>
              </p:cNvPr>
              <p:cNvSpPr txBox="1"/>
              <p:nvPr/>
            </p:nvSpPr>
            <p:spPr>
              <a:xfrm>
                <a:off x="278102" y="2477057"/>
                <a:ext cx="11199229" cy="590931"/>
              </a:xfrm>
              <a:prstGeom prst="rect">
                <a:avLst/>
              </a:prstGeom>
              <a:noFill/>
            </p:spPr>
            <p:txBody>
              <a:bodyPr wrap="square">
                <a:spAutoFit/>
              </a:bodyPr>
              <a:lstStyle/>
              <a:p>
                <a:pPr marL="685800" lvl="1" indent="-228600">
                  <a:lnSpc>
                    <a:spcPct val="90000"/>
                  </a:lnSpc>
                  <a:spcBef>
                    <a:spcPts val="500"/>
                  </a:spcBef>
                  <a:buFont typeface="Courier New" panose="02070309020205020404" pitchFamily="49" charset="0"/>
                  <a:buChar char="o"/>
                  <a:defRPr/>
                </a:pPr>
                <a:r>
                  <a:rPr lang="en-US" altLang="zh-CN" dirty="0">
                    <a:latin typeface="Microsoft YaHei" panose="020B0503020204020204" pitchFamily="34" charset="-122"/>
                    <a:ea typeface="Microsoft YaHei" panose="020B0503020204020204" pitchFamily="34" charset="-122"/>
                  </a:rPr>
                  <a:t>m is masking pattern; k </a:t>
                </a:r>
                <a:r>
                  <a:rPr lang="en" altLang="zh-CN" dirty="0">
                    <a:latin typeface="Microsoft YaHei" panose="020B0503020204020204" pitchFamily="34" charset="-122"/>
                    <a:ea typeface="Microsoft YaHei" panose="020B0503020204020204" pitchFamily="34" charset="-122"/>
                  </a:rPr>
                  <a:t>represents a feature interactions</a:t>
                </a:r>
                <a:r>
                  <a:rPr lang="en-US" altLang="zh-CN" dirty="0">
                    <a:latin typeface="Microsoft YaHei" panose="020B0503020204020204" pitchFamily="34" charset="-122"/>
                    <a:ea typeface="Microsoft YaHei" panose="020B0503020204020204" pitchFamily="34" charset="-122"/>
                  </a:rPr>
                  <a:t>; </a:t>
                </a:r>
                <a14:m>
                  <m:oMath xmlns:m="http://schemas.openxmlformats.org/officeDocument/2006/math">
                    <m:r>
                      <a:rPr lang="en-US" altLang="zh-CN" b="0" i="1" smtClean="0">
                        <a:solidFill>
                          <a:schemeClr val="tx1"/>
                        </a:solidFill>
                        <a:latin typeface="Cambria Math" panose="02040503050406030204" pitchFamily="18" charset="0"/>
                      </a:rPr>
                      <m:t>&lt;</m:t>
                    </m:r>
                    <m:r>
                      <a:rPr lang="en-US" altLang="zh-CN" b="0" i="1" smtClean="0">
                        <a:solidFill>
                          <a:schemeClr val="tx1"/>
                        </a:solidFill>
                        <a:latin typeface="Cambria Math" panose="02040503050406030204" pitchFamily="18" charset="0"/>
                      </a:rPr>
                      <m:t>𝑚</m:t>
                    </m:r>
                    <m:r>
                      <a:rPr lang="en-US" altLang="zh-CN" b="0" i="1" smtClean="0">
                        <a:solidFill>
                          <a:schemeClr val="tx1"/>
                        </a:solidFill>
                        <a:latin typeface="Cambria Math" panose="02040503050406030204" pitchFamily="18" charset="0"/>
                      </a:rPr>
                      <m:t>,</m:t>
                    </m:r>
                    <m:r>
                      <a:rPr lang="en-US" altLang="zh-CN" b="0" i="1" smtClean="0">
                        <a:solidFill>
                          <a:schemeClr val="tx1"/>
                        </a:solidFill>
                        <a:latin typeface="Cambria Math" panose="02040503050406030204" pitchFamily="18" charset="0"/>
                      </a:rPr>
                      <m:t>𝑘</m:t>
                    </m:r>
                    <m:r>
                      <a:rPr lang="en-US" altLang="zh-CN" b="0" i="1" smtClean="0">
                        <a:solidFill>
                          <a:schemeClr val="tx1"/>
                        </a:solidFill>
                        <a:latin typeface="Cambria Math" panose="02040503050406030204" pitchFamily="18" charset="0"/>
                      </a:rPr>
                      <m:t>&gt; </m:t>
                    </m:r>
                  </m:oMath>
                </a14:m>
                <a:r>
                  <a:rPr lang="en" altLang="zh-CN" dirty="0">
                    <a:latin typeface="Microsoft YaHei" panose="020B0503020204020204" pitchFamily="34" charset="-122"/>
                    <a:ea typeface="Microsoft YaHei" panose="020B0503020204020204" pitchFamily="34" charset="-122"/>
                  </a:rPr>
                  <a:t>is an inner product defined on the Boolean vector space</a:t>
                </a:r>
                <a14:m>
                  <m:oMath xmlns:m="http://schemas.openxmlformats.org/officeDocument/2006/math">
                    <m:sSup>
                      <m:sSupPr>
                        <m:ctrlPr>
                          <a:rPr lang="zh-CN" altLang="en-US" i="1">
                            <a:latin typeface="Cambria Math" panose="02040503050406030204" pitchFamily="18" charset="0"/>
                          </a:rPr>
                        </m:ctrlPr>
                      </m:sSupPr>
                      <m:e>
                        <m:d>
                          <m:dPr>
                            <m:begChr m:val="{"/>
                            <m:endChr m:val="}"/>
                            <m:ctrlPr>
                              <a:rPr lang="zh-CN" altLang="en-US" i="1">
                                <a:latin typeface="Cambria Math" panose="02040503050406030204" pitchFamily="18" charset="0"/>
                              </a:rPr>
                            </m:ctrlPr>
                          </m:dPr>
                          <m:e>
                            <m:r>
                              <a:rPr lang="zh-CN" altLang="en-US">
                                <a:latin typeface="Cambria Math" panose="02040503050406030204" pitchFamily="18" charset="0"/>
                              </a:rPr>
                              <m:t>0,1</m:t>
                            </m:r>
                          </m:e>
                        </m:d>
                      </m:e>
                      <m:sup>
                        <m:r>
                          <a:rPr lang="zh-CN" altLang="en-US" i="1">
                            <a:latin typeface="Cambria Math" panose="02040503050406030204" pitchFamily="18" charset="0"/>
                          </a:rPr>
                          <m:t>𝑛</m:t>
                        </m:r>
                      </m:sup>
                    </m:sSup>
                  </m:oMath>
                </a14:m>
                <a:r>
                  <a:rPr lang="en" altLang="zh-CN" dirty="0">
                    <a:latin typeface="Microsoft YaHei" panose="020B0503020204020204" pitchFamily="34" charset="-122"/>
                    <a:ea typeface="Microsoft YaHei" panose="020B0503020204020204" pitchFamily="34" charset="-122"/>
                  </a:rPr>
                  <a:t>. It is a modulo-2 (XOR) inner product.</a:t>
                </a:r>
              </a:p>
            </p:txBody>
          </p:sp>
        </mc:Choice>
        <mc:Fallback xmlns="">
          <p:sp>
            <p:nvSpPr>
              <p:cNvPr id="12" name="文本框 11">
                <a:extLst>
                  <a:ext uri="{FF2B5EF4-FFF2-40B4-BE49-F238E27FC236}">
                    <a16:creationId xmlns:a16="http://schemas.microsoft.com/office/drawing/2014/main" id="{A462CA0E-149F-0B79-BB73-54AB7BE60398}"/>
                  </a:ext>
                </a:extLst>
              </p:cNvPr>
              <p:cNvSpPr txBox="1">
                <a:spLocks noRot="1" noChangeAspect="1" noMove="1" noResize="1" noEditPoints="1" noAdjustHandles="1" noChangeArrowheads="1" noChangeShapeType="1" noTextEdit="1"/>
              </p:cNvSpPr>
              <p:nvPr/>
            </p:nvSpPr>
            <p:spPr>
              <a:xfrm>
                <a:off x="278102" y="2477057"/>
                <a:ext cx="11199229" cy="590931"/>
              </a:xfrm>
              <a:prstGeom prst="rect">
                <a:avLst/>
              </a:prstGeom>
              <a:blipFill>
                <a:blip r:embed="rId4"/>
                <a:stretch>
                  <a:fillRect t="-6250" b="-1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4BD0A051-D1B3-EBEF-CDF0-E8446B770CEB}"/>
                  </a:ext>
                </a:extLst>
              </p:cNvPr>
              <p:cNvSpPr txBox="1"/>
              <p:nvPr/>
            </p:nvSpPr>
            <p:spPr>
              <a:xfrm>
                <a:off x="233169" y="3437320"/>
                <a:ext cx="11466787" cy="1883208"/>
              </a:xfrm>
              <a:prstGeom prst="rect">
                <a:avLst/>
              </a:prstGeom>
              <a:noFill/>
            </p:spPr>
            <p:txBody>
              <a:bodyPr wrap="square">
                <a:spAutoFit/>
              </a:bodyPr>
              <a:lstStyle/>
              <a:p>
                <a:pPr marL="685800" lvl="1" indent="-228600">
                  <a:lnSpc>
                    <a:spcPct val="90000"/>
                  </a:lnSpc>
                  <a:spcBef>
                    <a:spcPts val="500"/>
                  </a:spcBef>
                  <a:buFont typeface="Courier New" panose="02070309020205020404" pitchFamily="49" charset="0"/>
                  <a:buChar char="o"/>
                  <a:defRPr/>
                </a:pPr>
                <a:r>
                  <a:rPr kumimoji="1" lang="en-US" altLang="zh-CN" dirty="0"/>
                  <a:t>k={never}</a:t>
                </a:r>
              </a:p>
              <a:p>
                <a:pPr marL="685800" lvl="1" indent="-228600">
                  <a:lnSpc>
                    <a:spcPct val="90000"/>
                  </a:lnSpc>
                  <a:spcBef>
                    <a:spcPts val="500"/>
                  </a:spcBef>
                  <a:buFont typeface="Courier New" panose="02070309020205020404" pitchFamily="49" charset="0"/>
                  <a:buChar char="o"/>
                  <a:defRPr/>
                </a:pPr>
                <a:r>
                  <a:rPr kumimoji="1" lang="en-US" altLang="zh-CN" dirty="0"/>
                  <a:t>m={0,0,1,0,0,0} is a masking vector, with </a:t>
                </a:r>
                <a14:m>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𝑚</m:t>
                        </m:r>
                      </m:e>
                      <m:sub>
                        <m:r>
                          <a:rPr kumimoji="1" lang="en-US" altLang="zh-CN" b="0" i="1" smtClean="0">
                            <a:latin typeface="Cambria Math" panose="02040503050406030204" pitchFamily="18" charset="0"/>
                          </a:rPr>
                          <m:t>𝑖</m:t>
                        </m:r>
                      </m:sub>
                    </m:sSub>
                    <m:r>
                      <a:rPr kumimoji="1" lang="en-US" altLang="zh-CN" b="0" i="1" smtClean="0">
                        <a:latin typeface="Cambria Math" panose="02040503050406030204" pitchFamily="18" charset="0"/>
                      </a:rPr>
                      <m:t>=1</m:t>
                    </m:r>
                  </m:oMath>
                </a14:m>
                <a:r>
                  <a:rPr kumimoji="1" lang="en-US" altLang="zh-CN" dirty="0"/>
                  <a:t> meaning the </a:t>
                </a:r>
                <a:r>
                  <a:rPr kumimoji="1" lang="en-US" altLang="zh-CN" dirty="0" err="1"/>
                  <a:t>i-th</a:t>
                </a:r>
                <a:r>
                  <a:rPr kumimoji="1" lang="en-US" altLang="zh-CN" dirty="0"/>
                  <a:t> word is masked and </a:t>
                </a:r>
                <a14:m>
                  <m:oMath xmlns:m="http://schemas.openxmlformats.org/officeDocument/2006/math">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𝑚</m:t>
                        </m:r>
                      </m:e>
                      <m:sub>
                        <m:r>
                          <a:rPr kumimoji="1" lang="en-US" altLang="zh-CN" i="1">
                            <a:latin typeface="Cambria Math" panose="02040503050406030204" pitchFamily="18" charset="0"/>
                          </a:rPr>
                          <m:t>𝑖</m:t>
                        </m:r>
                      </m:sub>
                    </m:sSub>
                    <m:r>
                      <a:rPr kumimoji="1" lang="en-US" altLang="zh-CN" i="1">
                        <a:latin typeface="Cambria Math" panose="02040503050406030204" pitchFamily="18" charset="0"/>
                      </a:rPr>
                      <m:t>=</m:t>
                    </m:r>
                    <m:r>
                      <a:rPr kumimoji="1" lang="en-US" altLang="zh-CN" b="0" i="1" smtClean="0">
                        <a:latin typeface="Cambria Math" panose="02040503050406030204" pitchFamily="18" charset="0"/>
                      </a:rPr>
                      <m:t>0</m:t>
                    </m:r>
                  </m:oMath>
                </a14:m>
                <a:r>
                  <a:rPr kumimoji="1" lang="en-US" altLang="zh-CN" dirty="0"/>
                  <a:t> meaning the </a:t>
                </a:r>
                <a:r>
                  <a:rPr kumimoji="1" lang="en-US" altLang="zh-CN" dirty="0" err="1"/>
                  <a:t>i-th</a:t>
                </a:r>
                <a:r>
                  <a:rPr kumimoji="1" lang="en-US" altLang="zh-CN" dirty="0"/>
                  <a:t> word is kept</a:t>
                </a:r>
              </a:p>
              <a:p>
                <a:pPr marL="685800" lvl="1" indent="-228600">
                  <a:lnSpc>
                    <a:spcPct val="90000"/>
                  </a:lnSpc>
                  <a:spcBef>
                    <a:spcPts val="500"/>
                  </a:spcBef>
                  <a:buFont typeface="Courier New" panose="02070309020205020404" pitchFamily="49" charset="0"/>
                  <a:buChar char="o"/>
                  <a:defRPr/>
                </a:pPr>
                <a:r>
                  <a:rPr kumimoji="1" lang="en-US" altLang="zh-CN" dirty="0"/>
                  <a:t>&lt;</a:t>
                </a:r>
                <a:r>
                  <a:rPr kumimoji="1" lang="en-US" altLang="zh-CN" dirty="0" err="1"/>
                  <a:t>m,k</a:t>
                </a:r>
                <a:r>
                  <a:rPr kumimoji="1" lang="en-US" altLang="zh-CN" dirty="0"/>
                  <a:t>&gt;=</a:t>
                </a:r>
                <a14:m>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𝑚</m:t>
                        </m:r>
                      </m:e>
                      <m:sub>
                        <m:r>
                          <a:rPr kumimoji="1" lang="en-US" altLang="zh-CN" b="0" i="1" smtClean="0">
                            <a:latin typeface="Cambria Math" panose="02040503050406030204" pitchFamily="18" charset="0"/>
                          </a:rPr>
                          <m:t>𝑛𝑒𝑣𝑒𝑟</m:t>
                        </m:r>
                      </m:sub>
                    </m:sSub>
                  </m:oMath>
                </a14:m>
                <a:endParaRPr lang="en-US" altLang="zh-CN" dirty="0">
                  <a:latin typeface="Microsoft YaHei" panose="020B0503020204020204" pitchFamily="34" charset="-122"/>
                  <a:ea typeface="Microsoft YaHei" panose="020B0503020204020204" pitchFamily="34" charset="-122"/>
                </a:endParaRPr>
              </a:p>
              <a:p>
                <a:pPr marL="685800" lvl="1" indent="-228600">
                  <a:lnSpc>
                    <a:spcPct val="90000"/>
                  </a:lnSpc>
                  <a:spcBef>
                    <a:spcPts val="500"/>
                  </a:spcBef>
                  <a:buFont typeface="Courier New" panose="02070309020205020404" pitchFamily="49" charset="0"/>
                  <a:buChar char="o"/>
                  <a:defRPr/>
                </a:pPr>
                <a14:m>
                  <m:oMath xmlns:m="http://schemas.openxmlformats.org/officeDocument/2006/math">
                    <m:r>
                      <m:rPr>
                        <m:sty m:val="p"/>
                      </m:rPr>
                      <a:rPr lang="en-US" altLang="zh-CN" smtClean="0">
                        <a:latin typeface="Cambria Math" panose="02040503050406030204" pitchFamily="18" charset="0"/>
                      </a:rPr>
                      <m:t>F</m:t>
                    </m:r>
                    <m:d>
                      <m:dPr>
                        <m:ctrlPr>
                          <a:rPr lang="en-US" altLang="zh-CN" i="1">
                            <a:latin typeface="Cambria Math" panose="02040503050406030204" pitchFamily="18" charset="0"/>
                          </a:rPr>
                        </m:ctrlPr>
                      </m:dPr>
                      <m:e>
                        <m:r>
                          <a:rPr lang="en-US" altLang="zh-CN" b="0" i="0" smtClean="0">
                            <a:latin typeface="Cambria Math" panose="02040503050406030204" pitchFamily="18" charset="0"/>
                          </a:rPr>
                          <m:t>{</m:t>
                        </m:r>
                        <m:r>
                          <m:rPr>
                            <m:sty m:val="p"/>
                          </m:rPr>
                          <a:rPr lang="en-US" altLang="zh-CN" b="0" i="0" smtClean="0">
                            <a:latin typeface="Cambria Math" panose="02040503050406030204" pitchFamily="18" charset="0"/>
                          </a:rPr>
                          <m:t>never</m:t>
                        </m:r>
                        <m:r>
                          <a:rPr lang="en-US" altLang="zh-CN" b="0" i="0" smtClean="0">
                            <a:latin typeface="Cambria Math" panose="02040503050406030204" pitchFamily="18" charset="0"/>
                          </a:rPr>
                          <m:t>}</m:t>
                        </m:r>
                      </m:e>
                    </m:d>
                    <m:r>
                      <a:rPr lang="zh-CN" altLang="en-US">
                        <a:latin typeface="Cambria Math" panose="02040503050406030204" pitchFamily="18" charset="0"/>
                      </a:rPr>
                      <m:t>=</m:t>
                    </m:r>
                    <m:f>
                      <m:fPr>
                        <m:ctrlPr>
                          <a:rPr lang="en-US" altLang="zh-CN" i="1">
                            <a:latin typeface="Cambria Math" panose="02040503050406030204" pitchFamily="18" charset="0"/>
                          </a:rPr>
                        </m:ctrlPr>
                      </m:fPr>
                      <m:num>
                        <m:r>
                          <a:rPr lang="en-US" altLang="zh-CN" i="1">
                            <a:latin typeface="Cambria Math" panose="02040503050406030204" pitchFamily="18" charset="0"/>
                          </a:rPr>
                          <m:t>1</m:t>
                        </m:r>
                      </m:num>
                      <m:den>
                        <m:sSup>
                          <m:sSupPr>
                            <m:ctrlPr>
                              <a:rPr lang="en-US" altLang="zh-CN" i="1">
                                <a:latin typeface="Cambria Math" panose="02040503050406030204" pitchFamily="18" charset="0"/>
                              </a:rPr>
                            </m:ctrlPr>
                          </m:sSupPr>
                          <m:e>
                            <m:r>
                              <a:rPr lang="en-US" altLang="zh-CN" i="1">
                                <a:latin typeface="Cambria Math" panose="02040503050406030204" pitchFamily="18" charset="0"/>
                              </a:rPr>
                              <m:t>2</m:t>
                            </m:r>
                          </m:e>
                          <m:sup>
                            <m:r>
                              <a:rPr lang="en-US" altLang="zh-CN" i="1">
                                <a:latin typeface="Cambria Math" panose="02040503050406030204" pitchFamily="18" charset="0"/>
                              </a:rPr>
                              <m:t>𝑛</m:t>
                            </m:r>
                          </m:sup>
                        </m:sSup>
                      </m:den>
                    </m:f>
                    <m:sSub>
                      <m:sSubPr>
                        <m:ctrlPr>
                          <a:rPr lang="en-US" altLang="zh-CN" i="1" smtClean="0">
                            <a:latin typeface="Cambria Math" panose="02040503050406030204" pitchFamily="18" charset="0"/>
                          </a:rPr>
                        </m:ctrlPr>
                      </m:sSubPr>
                      <m:e>
                        <m:nary>
                          <m:naryPr>
                            <m:chr m:val="∑"/>
                            <m:limLoc m:val="undOvr"/>
                            <m:grow m:val="on"/>
                            <m:subHide m:val="on"/>
                            <m:supHide m:val="on"/>
                            <m:ctrlPr>
                              <a:rPr lang="zh-CN" altLang="en-US" i="1">
                                <a:latin typeface="Cambria Math" panose="02040503050406030204" pitchFamily="18" charset="0"/>
                              </a:rPr>
                            </m:ctrlPr>
                          </m:naryPr>
                          <m:sub/>
                          <m:sup/>
                          <m:e>
                            <m:r>
                              <a:rPr lang="zh-CN" altLang="en-US">
                                <a:latin typeface="Cambria Math" panose="02040503050406030204" pitchFamily="18" charset="0"/>
                              </a:rPr>
                              <m:t> </m:t>
                            </m:r>
                          </m:e>
                        </m:nary>
                      </m:e>
                      <m:sub>
                        <m:r>
                          <a:rPr lang="en-US" altLang="zh-CN" b="0" i="1" smtClean="0">
                            <a:latin typeface="Cambria Math" panose="02040503050406030204" pitchFamily="18" charset="0"/>
                          </a:rPr>
                          <m:t>𝑢</m:t>
                        </m:r>
                      </m:sub>
                    </m:sSub>
                    <m:r>
                      <a:rPr lang="en-US" altLang="zh-CN" b="0" i="1" smtClean="0">
                        <a:latin typeface="Cambria Math" panose="02040503050406030204" pitchFamily="18" charset="0"/>
                      </a:rPr>
                      <m:t>𝑓</m:t>
                    </m:r>
                    <m:d>
                      <m:dPr>
                        <m:ctrlPr>
                          <a:rPr lang="en-US" altLang="zh-CN" b="0" i="1" smtClean="0">
                            <a:latin typeface="Cambria Math" panose="02040503050406030204" pitchFamily="18" charset="0"/>
                          </a:rPr>
                        </m:ctrlPr>
                      </m:dPr>
                      <m:e>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𝑚</m:t>
                            </m:r>
                          </m:e>
                          <m:sub>
                            <m:r>
                              <a:rPr kumimoji="1" lang="en-US" altLang="zh-CN" i="1">
                                <a:latin typeface="Cambria Math" panose="02040503050406030204" pitchFamily="18" charset="0"/>
                              </a:rPr>
                              <m:t>𝑛𝑒𝑣𝑒𝑟</m:t>
                            </m:r>
                          </m:sub>
                        </m:sSub>
                        <m:r>
                          <a:rPr kumimoji="1" lang="en-US" altLang="zh-CN" b="0" i="1" smtClean="0">
                            <a:latin typeface="Cambria Math" panose="02040503050406030204" pitchFamily="18" charset="0"/>
                          </a:rPr>
                          <m:t>=0,</m:t>
                        </m:r>
                        <m:r>
                          <a:rPr kumimoji="1" lang="en-US" altLang="zh-CN" b="0" i="1" smtClean="0">
                            <a:latin typeface="Cambria Math" panose="02040503050406030204" pitchFamily="18" charset="0"/>
                          </a:rPr>
                          <m:t>𝑢</m:t>
                        </m:r>
                      </m:e>
                    </m:d>
                    <m:r>
                      <a:rPr lang="en-US" altLang="zh-CN" b="0" i="1" smtClean="0">
                        <a:latin typeface="Cambria Math" panose="02040503050406030204" pitchFamily="18" charset="0"/>
                      </a:rPr>
                      <m:t>−</m:t>
                    </m:r>
                  </m:oMath>
                </a14:m>
                <a:r>
                  <a:rPr lang="en-US" altLang="zh-CN" dirty="0"/>
                  <a:t> </a:t>
                </a:r>
                <a14:m>
                  <m:oMath xmlns:m="http://schemas.openxmlformats.org/officeDocument/2006/math">
                    <m:r>
                      <a:rPr lang="en-US" altLang="zh-CN" i="1">
                        <a:latin typeface="Cambria Math" panose="02040503050406030204" pitchFamily="18" charset="0"/>
                      </a:rPr>
                      <m:t>𝑓</m:t>
                    </m:r>
                    <m:d>
                      <m:dPr>
                        <m:ctrlPr>
                          <a:rPr lang="en-US" altLang="zh-CN" i="1">
                            <a:latin typeface="Cambria Math" panose="02040503050406030204" pitchFamily="18" charset="0"/>
                          </a:rPr>
                        </m:ctrlPr>
                      </m:dPr>
                      <m:e>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𝑚</m:t>
                            </m:r>
                          </m:e>
                          <m:sub>
                            <m:r>
                              <a:rPr kumimoji="1" lang="en-US" altLang="zh-CN" i="1">
                                <a:latin typeface="Cambria Math" panose="02040503050406030204" pitchFamily="18" charset="0"/>
                              </a:rPr>
                              <m:t>𝑛𝑒𝑣𝑒𝑟</m:t>
                            </m:r>
                          </m:sub>
                        </m:sSub>
                        <m:r>
                          <a:rPr kumimoji="1" lang="en-US" altLang="zh-CN" i="1">
                            <a:latin typeface="Cambria Math" panose="02040503050406030204" pitchFamily="18" charset="0"/>
                          </a:rPr>
                          <m:t>=</m:t>
                        </m:r>
                        <m:r>
                          <a:rPr kumimoji="1" lang="en-US" altLang="zh-CN" b="0" i="1" smtClean="0">
                            <a:latin typeface="Cambria Math" panose="02040503050406030204" pitchFamily="18" charset="0"/>
                          </a:rPr>
                          <m:t>1</m:t>
                        </m:r>
                        <m:r>
                          <a:rPr kumimoji="1" lang="en-US" altLang="zh-CN" i="1">
                            <a:latin typeface="Cambria Math" panose="02040503050406030204" pitchFamily="18" charset="0"/>
                          </a:rPr>
                          <m:t>,</m:t>
                        </m:r>
                        <m:r>
                          <a:rPr kumimoji="1" lang="en-US" altLang="zh-CN" i="1">
                            <a:latin typeface="Cambria Math" panose="02040503050406030204" pitchFamily="18" charset="0"/>
                          </a:rPr>
                          <m:t>𝑢</m:t>
                        </m:r>
                      </m:e>
                    </m:d>
                  </m:oMath>
                </a14:m>
                <a:r>
                  <a:rPr kumimoji="1" lang="en-US" altLang="zh-CN" dirty="0"/>
                  <a:t>, where </a:t>
                </a:r>
                <a:r>
                  <a:rPr lang="en" altLang="zh-CN" dirty="0"/>
                  <a:t>u denotes the masking pattern for these n-1 other words (Her, acting, fails, to impress).</a:t>
                </a:r>
                <a:endParaRPr lang="en-US" altLang="zh-CN" dirty="0">
                  <a:latin typeface="Microsoft YaHei" panose="020B0503020204020204" pitchFamily="34" charset="-122"/>
                  <a:ea typeface="Microsoft YaHei" panose="020B0503020204020204" pitchFamily="34" charset="-122"/>
                </a:endParaRPr>
              </a:p>
            </p:txBody>
          </p:sp>
        </mc:Choice>
        <mc:Fallback xmlns="">
          <p:sp>
            <p:nvSpPr>
              <p:cNvPr id="16" name="文本框 15">
                <a:extLst>
                  <a:ext uri="{FF2B5EF4-FFF2-40B4-BE49-F238E27FC236}">
                    <a16:creationId xmlns:a16="http://schemas.microsoft.com/office/drawing/2014/main" id="{4BD0A051-D1B3-EBEF-CDF0-E8446B770CEB}"/>
                  </a:ext>
                </a:extLst>
              </p:cNvPr>
              <p:cNvSpPr txBox="1">
                <a:spLocks noRot="1" noChangeAspect="1" noMove="1" noResize="1" noEditPoints="1" noAdjustHandles="1" noChangeArrowheads="1" noChangeShapeType="1" noTextEdit="1"/>
              </p:cNvSpPr>
              <p:nvPr/>
            </p:nvSpPr>
            <p:spPr>
              <a:xfrm>
                <a:off x="233169" y="3437320"/>
                <a:ext cx="11466787" cy="1883208"/>
              </a:xfrm>
              <a:prstGeom prst="rect">
                <a:avLst/>
              </a:prstGeom>
              <a:blipFill>
                <a:blip r:embed="rId5"/>
                <a:stretch>
                  <a:fillRect t="-2667" b="-16667"/>
                </a:stretch>
              </a:blipFill>
            </p:spPr>
            <p:txBody>
              <a:bodyPr/>
              <a:lstStyle/>
              <a:p>
                <a:r>
                  <a:rPr lang="zh-CN" altLang="en-US">
                    <a:noFill/>
                  </a:rPr>
                  <a:t> </a:t>
                </a:r>
              </a:p>
            </p:txBody>
          </p:sp>
        </mc:Fallback>
      </mc:AlternateContent>
      <p:sp>
        <p:nvSpPr>
          <p:cNvPr id="18" name="文本框 17">
            <a:extLst>
              <a:ext uri="{FF2B5EF4-FFF2-40B4-BE49-F238E27FC236}">
                <a16:creationId xmlns:a16="http://schemas.microsoft.com/office/drawing/2014/main" id="{11D03B5A-A628-0F5B-A761-EE7601929200}"/>
              </a:ext>
            </a:extLst>
          </p:cNvPr>
          <p:cNvSpPr txBox="1"/>
          <p:nvPr/>
        </p:nvSpPr>
        <p:spPr>
          <a:xfrm>
            <a:off x="714669" y="3067988"/>
            <a:ext cx="6096000" cy="369332"/>
          </a:xfrm>
          <a:prstGeom prst="rect">
            <a:avLst/>
          </a:prstGeom>
          <a:noFill/>
        </p:spPr>
        <p:txBody>
          <a:bodyPr wrap="square">
            <a:spAutoFit/>
          </a:bodyPr>
          <a:lstStyle/>
          <a:p>
            <a:r>
              <a:rPr kumimoji="1" lang="en-US" altLang="zh-CN" dirty="0">
                <a:latin typeface="Microsoft YaHei" panose="020B0503020204020204" pitchFamily="34" charset="-122"/>
                <a:ea typeface="Microsoft YaHei" panose="020B0503020204020204" pitchFamily="34" charset="-122"/>
              </a:rPr>
              <a:t>Example: Input x=“Her acting never fails to impress”</a:t>
            </a:r>
            <a:endParaRPr kumimoji="1" lang="en-US" altLang="zh-CN" dirty="0"/>
          </a:p>
        </p:txBody>
      </p:sp>
      <p:sp>
        <p:nvSpPr>
          <p:cNvPr id="20" name="文本框 19">
            <a:extLst>
              <a:ext uri="{FF2B5EF4-FFF2-40B4-BE49-F238E27FC236}">
                <a16:creationId xmlns:a16="http://schemas.microsoft.com/office/drawing/2014/main" id="{97F14AC0-5DE2-E7CF-A270-A746221F8A5C}"/>
              </a:ext>
            </a:extLst>
          </p:cNvPr>
          <p:cNvSpPr txBox="1"/>
          <p:nvPr/>
        </p:nvSpPr>
        <p:spPr>
          <a:xfrm>
            <a:off x="7762120" y="5042119"/>
            <a:ext cx="4196711" cy="1569660"/>
          </a:xfrm>
          <a:prstGeom prst="rect">
            <a:avLst/>
          </a:prstGeom>
          <a:noFill/>
        </p:spPr>
        <p:txBody>
          <a:bodyPr wrap="square">
            <a:spAutoFit/>
          </a:bodyPr>
          <a:lstStyle/>
          <a:p>
            <a:r>
              <a:rPr lang="en" altLang="zh-CN" sz="1600" dirty="0">
                <a:latin typeface="Microsoft YaHei" panose="020B0503020204020204" pitchFamily="34" charset="-122"/>
                <a:ea typeface="Microsoft YaHei" panose="020B0503020204020204" pitchFamily="34" charset="-122"/>
              </a:rPr>
              <a:t>It is the average difference between the output when </a:t>
            </a:r>
            <a:r>
              <a:rPr lang="en" altLang="zh-CN" sz="1600" b="1" dirty="0">
                <a:solidFill>
                  <a:srgbClr val="FFC000"/>
                </a:solidFill>
                <a:latin typeface="Microsoft YaHei" panose="020B0503020204020204" pitchFamily="34" charset="-122"/>
                <a:ea typeface="Microsoft YaHei" panose="020B0503020204020204" pitchFamily="34" charset="-122"/>
              </a:rPr>
              <a:t>never is kept versus when it is masked</a:t>
            </a:r>
            <a:r>
              <a:rPr lang="en" altLang="zh-CN" sz="1600" dirty="0">
                <a:latin typeface="Microsoft YaHei" panose="020B0503020204020204" pitchFamily="34" charset="-122"/>
                <a:ea typeface="Microsoft YaHei" panose="020B0503020204020204" pitchFamily="34" charset="-122"/>
              </a:rPr>
              <a:t>, across all possible contexts. If keeping </a:t>
            </a:r>
            <a:r>
              <a:rPr lang="en" altLang="zh-CN" sz="1600" i="1" dirty="0">
                <a:latin typeface="Microsoft YaHei" panose="020B0503020204020204" pitchFamily="34" charset="-122"/>
                <a:ea typeface="Microsoft YaHei" panose="020B0503020204020204" pitchFamily="34" charset="-122"/>
              </a:rPr>
              <a:t>never</a:t>
            </a:r>
            <a:r>
              <a:rPr lang="en" altLang="zh-CN" sz="1600" dirty="0">
                <a:latin typeface="Microsoft YaHei" panose="020B0503020204020204" pitchFamily="34" charset="-122"/>
                <a:ea typeface="Microsoft YaHei" panose="020B0503020204020204" pitchFamily="34" charset="-122"/>
              </a:rPr>
              <a:t> usually </a:t>
            </a:r>
            <a:r>
              <a:rPr lang="en" altLang="zh-CN" sz="1600" b="1" dirty="0">
                <a:solidFill>
                  <a:srgbClr val="FFC000"/>
                </a:solidFill>
                <a:latin typeface="Microsoft YaHei" panose="020B0503020204020204" pitchFamily="34" charset="-122"/>
                <a:ea typeface="Microsoft YaHei" panose="020B0503020204020204" pitchFamily="34" charset="-122"/>
              </a:rPr>
              <a:t>lowers</a:t>
            </a:r>
            <a:r>
              <a:rPr lang="en" altLang="zh-CN" sz="1600" dirty="0">
                <a:latin typeface="Microsoft YaHei" panose="020B0503020204020204" pitchFamily="34" charset="-122"/>
                <a:ea typeface="Microsoft YaHei" panose="020B0503020204020204" pitchFamily="34" charset="-122"/>
              </a:rPr>
              <a:t> the positive sentiment logit, the average difference will be </a:t>
            </a:r>
            <a:r>
              <a:rPr lang="en" altLang="zh-CN" sz="1600" b="1" dirty="0">
                <a:solidFill>
                  <a:srgbClr val="FFC000"/>
                </a:solidFill>
                <a:latin typeface="Microsoft YaHei" panose="020B0503020204020204" pitchFamily="34" charset="-122"/>
                <a:ea typeface="Microsoft YaHei" panose="020B0503020204020204" pitchFamily="34" charset="-122"/>
              </a:rPr>
              <a:t>negative</a:t>
            </a:r>
          </a:p>
        </p:txBody>
      </p:sp>
    </p:spTree>
    <p:extLst>
      <p:ext uri="{BB962C8B-B14F-4D97-AF65-F5344CB8AC3E}">
        <p14:creationId xmlns:p14="http://schemas.microsoft.com/office/powerpoint/2010/main" val="3820512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336F7-CC48-E912-2271-6D7B4E44E2E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61356B9-0E25-C750-A6BD-77F304848ABE}"/>
              </a:ext>
            </a:extLst>
          </p:cNvPr>
          <p:cNvSpPr txBox="1">
            <a:spLocks/>
          </p:cNvSpPr>
          <p:nvPr/>
        </p:nvSpPr>
        <p:spPr>
          <a:xfrm>
            <a:off x="558800" y="26722"/>
            <a:ext cx="11023600" cy="881557"/>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Perturbation-based explanations of LLMs</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5" name="文本框 4">
            <a:extLst>
              <a:ext uri="{FF2B5EF4-FFF2-40B4-BE49-F238E27FC236}">
                <a16:creationId xmlns:a16="http://schemas.microsoft.com/office/drawing/2014/main" id="{3CD5270F-7214-D140-1087-5B78F018656D}"/>
              </a:ext>
            </a:extLst>
          </p:cNvPr>
          <p:cNvSpPr txBox="1"/>
          <p:nvPr/>
        </p:nvSpPr>
        <p:spPr>
          <a:xfrm>
            <a:off x="344557" y="6611779"/>
            <a:ext cx="8044070" cy="246221"/>
          </a:xfrm>
          <a:prstGeom prst="rect">
            <a:avLst/>
          </a:prstGeom>
          <a:noFill/>
        </p:spPr>
        <p:txBody>
          <a:bodyPr wrap="square">
            <a:spAutoFit/>
          </a:bodyPr>
          <a:lstStyle/>
          <a:p>
            <a:r>
              <a:rPr lang="en" altLang="zh-CN" sz="1000" b="0" i="0" dirty="0">
                <a:solidFill>
                  <a:srgbClr val="222222"/>
                </a:solidFill>
                <a:effectLst/>
                <a:latin typeface="Arial" panose="020B0604020202020204" pitchFamily="34" charset="0"/>
              </a:rPr>
              <a:t>Kang J S, Butler L, Agarwal A, et al. </a:t>
            </a:r>
            <a:r>
              <a:rPr lang="en" altLang="zh-CN" sz="1000" b="0" i="0" dirty="0" err="1">
                <a:solidFill>
                  <a:srgbClr val="222222"/>
                </a:solidFill>
                <a:effectLst/>
                <a:latin typeface="Arial" panose="020B0604020202020204" pitchFamily="34" charset="0"/>
              </a:rPr>
              <a:t>Spex</a:t>
            </a:r>
            <a:r>
              <a:rPr lang="en" altLang="zh-CN" sz="1000" b="0" i="0" dirty="0">
                <a:solidFill>
                  <a:srgbClr val="222222"/>
                </a:solidFill>
                <a:effectLst/>
                <a:latin typeface="Arial" panose="020B0604020202020204" pitchFamily="34" charset="0"/>
              </a:rPr>
              <a:t>: Scaling feature interaction explanations for </a:t>
            </a:r>
            <a:r>
              <a:rPr lang="en" altLang="zh-CN" sz="1000" b="0" i="0" dirty="0" err="1">
                <a:solidFill>
                  <a:srgbClr val="222222"/>
                </a:solidFill>
                <a:effectLst/>
                <a:latin typeface="Arial" panose="020B0604020202020204" pitchFamily="34" charset="0"/>
              </a:rPr>
              <a:t>llms</a:t>
            </a:r>
            <a:r>
              <a:rPr lang="en" altLang="zh-CN" sz="1000" b="0" i="0" dirty="0">
                <a:solidFill>
                  <a:srgbClr val="222222"/>
                </a:solidFill>
                <a:effectLst/>
                <a:latin typeface="Arial" panose="020B0604020202020204" pitchFamily="34" charset="0"/>
              </a:rPr>
              <a:t>[J]. </a:t>
            </a:r>
            <a:r>
              <a:rPr lang="en" altLang="zh-CN" sz="1000" b="0" i="0" dirty="0" err="1">
                <a:solidFill>
                  <a:srgbClr val="222222"/>
                </a:solidFill>
                <a:effectLst/>
                <a:latin typeface="Arial" panose="020B0604020202020204" pitchFamily="34" charset="0"/>
              </a:rPr>
              <a:t>arXiv</a:t>
            </a:r>
            <a:r>
              <a:rPr lang="en" altLang="zh-CN" sz="1000" b="0" i="0" dirty="0">
                <a:solidFill>
                  <a:srgbClr val="222222"/>
                </a:solidFill>
                <a:effectLst/>
                <a:latin typeface="Arial" panose="020B0604020202020204" pitchFamily="34" charset="0"/>
              </a:rPr>
              <a:t> preprint arXiv:2502.13870, 2025.</a:t>
            </a:r>
          </a:p>
        </p:txBody>
      </p:sp>
      <p:sp>
        <p:nvSpPr>
          <p:cNvPr id="2" name="文本框 1">
            <a:extLst>
              <a:ext uri="{FF2B5EF4-FFF2-40B4-BE49-F238E27FC236}">
                <a16:creationId xmlns:a16="http://schemas.microsoft.com/office/drawing/2014/main" id="{891FBEA0-AC2C-A826-0143-90776789234F}"/>
              </a:ext>
            </a:extLst>
          </p:cNvPr>
          <p:cNvSpPr txBox="1"/>
          <p:nvPr/>
        </p:nvSpPr>
        <p:spPr>
          <a:xfrm>
            <a:off x="609600" y="884037"/>
            <a:ext cx="10713929" cy="1089529"/>
          </a:xfrm>
          <a:prstGeom prst="rect">
            <a:avLst/>
          </a:prstGeom>
          <a:noFill/>
        </p:spPr>
        <p:txBody>
          <a:bodyPr wrap="square">
            <a:spAutoFit/>
          </a:bodyPr>
          <a:lstStyle/>
          <a:p>
            <a:pPr marL="228600" indent="-228600">
              <a:lnSpc>
                <a:spcPct val="90000"/>
              </a:lnSpc>
              <a:spcBef>
                <a:spcPts val="1000"/>
              </a:spcBef>
              <a:buFont typeface="Arial" panose="020B0604020202020204" pitchFamily="34" charset="0"/>
              <a:buChar char="•"/>
              <a:defRPr/>
            </a:pPr>
            <a:r>
              <a:rPr lang="en-US" altLang="zh-CN" sz="2200" dirty="0">
                <a:latin typeface="Microsoft YaHei" panose="020B0503020204020204" pitchFamily="34" charset="-122"/>
                <a:ea typeface="Microsoft YaHei" panose="020B0503020204020204" pitchFamily="34" charset="-122"/>
              </a:rPr>
              <a:t>Thus, </a:t>
            </a:r>
            <a:r>
              <a:rPr lang="en" altLang="zh-CN" sz="2400" dirty="0"/>
              <a:t>the authors introduce the Boolean Fourier transform to expand</a:t>
            </a:r>
            <a:r>
              <a:rPr lang="zh-CN" altLang="en-US" sz="2200" dirty="0">
                <a:latin typeface="Microsoft YaHei" panose="020B0503020204020204" pitchFamily="34" charset="-122"/>
                <a:ea typeface="Microsoft YaHei" panose="020B0503020204020204" pitchFamily="34" charset="-122"/>
              </a:rPr>
              <a:t> </a:t>
            </a:r>
            <a:r>
              <a:rPr lang="en-US" altLang="zh-CN" sz="2200" dirty="0">
                <a:latin typeface="Microsoft YaHei" panose="020B0503020204020204" pitchFamily="34" charset="-122"/>
                <a:ea typeface="Microsoft YaHei" panose="020B0503020204020204" pitchFamily="34" charset="-122"/>
              </a:rPr>
              <a:t>value function </a:t>
            </a:r>
            <a:r>
              <a:rPr lang="en" altLang="zh-CN" sz="2400" dirty="0"/>
              <a:t>onto an orthogonal basis.  The </a:t>
            </a:r>
            <a:r>
              <a:rPr lang="en" altLang="zh-CN" sz="2200" b="1" dirty="0">
                <a:solidFill>
                  <a:srgbClr val="FFC000"/>
                </a:solidFill>
                <a:latin typeface="Microsoft YaHei" panose="020B0503020204020204" pitchFamily="34" charset="-122"/>
                <a:ea typeface="Microsoft YaHei" panose="020B0503020204020204" pitchFamily="34" charset="-122"/>
              </a:rPr>
              <a:t>Fourier coefficient</a:t>
            </a:r>
            <a:r>
              <a:rPr lang="en" altLang="zh-CN" sz="2200" dirty="0"/>
              <a:t> </a:t>
            </a:r>
            <a:r>
              <a:rPr lang="en" altLang="zh-CN" sz="2400" dirty="0"/>
              <a:t>for feature interactions indicates their weight in explaining the LLM output.</a:t>
            </a:r>
            <a:endParaRPr lang="en" altLang="zh-CN" sz="2200" dirty="0">
              <a:effectLst/>
              <a:latin typeface="Microsoft YaHei" panose="020B0503020204020204" pitchFamily="34" charset="-122"/>
              <a:ea typeface="Microsoft YaHei" panose="020B0503020204020204" pitchFamily="34" charset="-122"/>
            </a:endParaRPr>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C3493E72-57D5-0F9A-E7AC-1B0B78AAA8DC}"/>
                  </a:ext>
                </a:extLst>
              </p:cNvPr>
              <p:cNvSpPr txBox="1"/>
              <p:nvPr/>
            </p:nvSpPr>
            <p:spPr>
              <a:xfrm>
                <a:off x="714669" y="1990174"/>
                <a:ext cx="10503789" cy="483466"/>
              </a:xfrm>
              <a:prstGeom prst="rect">
                <a:avLst/>
              </a:prstGeom>
              <a:noFill/>
            </p:spPr>
            <p:txBody>
              <a:bodyPr wrap="square">
                <a:spAutoFit/>
              </a:bodyPr>
              <a:lstStyle/>
              <a:p>
                <a:pPr algn="ctr"/>
                <a:r>
                  <a:rPr lang="en" altLang="zh-CN" b="1" dirty="0">
                    <a:latin typeface="Microsoft YaHei" panose="020B0503020204020204" pitchFamily="34" charset="-122"/>
                    <a:ea typeface="Microsoft YaHei" panose="020B0503020204020204" pitchFamily="34" charset="-122"/>
                  </a:rPr>
                  <a:t>Fourier coefficient</a:t>
                </a:r>
                <a:r>
                  <a:rPr lang="en" altLang="zh-CN" dirty="0">
                    <a:latin typeface="Microsoft YaHei" panose="020B0503020204020204" pitchFamily="34" charset="-122"/>
                    <a:ea typeface="Microsoft YaHei" panose="020B0503020204020204" pitchFamily="34" charset="-122"/>
                  </a:rPr>
                  <a:t> : </a:t>
                </a:r>
                <a14:m>
                  <m:oMath xmlns:m="http://schemas.openxmlformats.org/officeDocument/2006/math">
                    <m:r>
                      <m:rPr>
                        <m:sty m:val="p"/>
                      </m:rPr>
                      <a:rPr lang="en-US" altLang="zh-CN" b="0" i="0" smtClean="0">
                        <a:solidFill>
                          <a:schemeClr val="tx1"/>
                        </a:solidFill>
                        <a:latin typeface="Cambria Math" panose="02040503050406030204" pitchFamily="18" charset="0"/>
                      </a:rPr>
                      <m:t>F</m:t>
                    </m:r>
                    <m:r>
                      <a:rPr lang="en-US" altLang="zh-CN" b="0" i="0" smtClean="0">
                        <a:solidFill>
                          <a:schemeClr val="tx1"/>
                        </a:solidFill>
                        <a:latin typeface="Cambria Math" panose="02040503050406030204" pitchFamily="18" charset="0"/>
                      </a:rPr>
                      <m:t>(</m:t>
                    </m:r>
                    <m:r>
                      <m:rPr>
                        <m:sty m:val="p"/>
                      </m:rPr>
                      <a:rPr lang="en-US" altLang="zh-CN" b="0" i="0" smtClean="0">
                        <a:solidFill>
                          <a:schemeClr val="tx1"/>
                        </a:solidFill>
                        <a:latin typeface="Cambria Math" panose="02040503050406030204" pitchFamily="18" charset="0"/>
                      </a:rPr>
                      <m:t>k</m:t>
                    </m:r>
                    <m:r>
                      <a:rPr lang="en-US" altLang="zh-CN" b="0" i="0" smtClean="0">
                        <a:solidFill>
                          <a:schemeClr val="tx1"/>
                        </a:solidFill>
                        <a:latin typeface="Cambria Math" panose="02040503050406030204" pitchFamily="18" charset="0"/>
                      </a:rPr>
                      <m:t>)</m:t>
                    </m:r>
                    <m:r>
                      <a:rPr lang="zh-CN" altLang="en-US" b="0" i="0">
                        <a:solidFill>
                          <a:schemeClr val="tx1"/>
                        </a:solidFill>
                        <a:latin typeface="Cambria Math" panose="02040503050406030204" pitchFamily="18" charset="0"/>
                      </a:rPr>
                      <m:t>=</m:t>
                    </m:r>
                    <m:f>
                      <m:fPr>
                        <m:ctrlPr>
                          <a:rPr lang="en-US" altLang="zh-CN" b="0" i="1" smtClean="0">
                            <a:solidFill>
                              <a:schemeClr val="tx1"/>
                            </a:solidFill>
                            <a:latin typeface="Cambria Math" panose="02040503050406030204" pitchFamily="18" charset="0"/>
                          </a:rPr>
                        </m:ctrlPr>
                      </m:fPr>
                      <m:num>
                        <m:r>
                          <a:rPr lang="en-US" altLang="zh-CN" b="0" i="1" smtClean="0">
                            <a:solidFill>
                              <a:schemeClr val="tx1"/>
                            </a:solidFill>
                            <a:latin typeface="Cambria Math" panose="02040503050406030204" pitchFamily="18" charset="0"/>
                          </a:rPr>
                          <m:t>1</m:t>
                        </m:r>
                      </m:num>
                      <m:den>
                        <m:sSup>
                          <m:sSupPr>
                            <m:ctrlPr>
                              <a:rPr lang="en-US" altLang="zh-CN" b="0" i="1" smtClean="0">
                                <a:solidFill>
                                  <a:schemeClr val="tx1"/>
                                </a:solidFill>
                                <a:latin typeface="Cambria Math" panose="02040503050406030204" pitchFamily="18" charset="0"/>
                              </a:rPr>
                            </m:ctrlPr>
                          </m:sSupPr>
                          <m:e>
                            <m:r>
                              <a:rPr lang="en-US" altLang="zh-CN" b="0" i="1" smtClean="0">
                                <a:solidFill>
                                  <a:schemeClr val="tx1"/>
                                </a:solidFill>
                                <a:latin typeface="Cambria Math" panose="02040503050406030204" pitchFamily="18" charset="0"/>
                              </a:rPr>
                              <m:t>2</m:t>
                            </m:r>
                          </m:e>
                          <m:sup>
                            <m:r>
                              <a:rPr lang="en-US" altLang="zh-CN" b="0" i="1" smtClean="0">
                                <a:solidFill>
                                  <a:schemeClr val="tx1"/>
                                </a:solidFill>
                                <a:latin typeface="Cambria Math" panose="02040503050406030204" pitchFamily="18" charset="0"/>
                              </a:rPr>
                              <m:t>𝑛</m:t>
                            </m:r>
                          </m:sup>
                        </m:sSup>
                      </m:den>
                    </m:f>
                    <m:nary>
                      <m:naryPr>
                        <m:chr m:val="∑"/>
                        <m:limLoc m:val="undOvr"/>
                        <m:grow m:val="on"/>
                        <m:supHide m:val="on"/>
                        <m:ctrlPr>
                          <a:rPr lang="zh-CN" altLang="en-US" b="0" i="1" smtClean="0">
                            <a:solidFill>
                              <a:schemeClr val="tx1"/>
                            </a:solidFill>
                            <a:latin typeface="Cambria Math" panose="02040503050406030204" pitchFamily="18" charset="0"/>
                          </a:rPr>
                        </m:ctrlPr>
                      </m:naryPr>
                      <m:sub>
                        <m:sSup>
                          <m:sSupPr>
                            <m:ctrlPr>
                              <a:rPr lang="zh-CN" altLang="en-US" b="0" i="1">
                                <a:solidFill>
                                  <a:schemeClr val="tx1"/>
                                </a:solidFill>
                                <a:latin typeface="Cambria Math" panose="02040503050406030204" pitchFamily="18" charset="0"/>
                              </a:rPr>
                            </m:ctrlPr>
                          </m:sSupPr>
                          <m:e>
                            <m:r>
                              <m:rPr>
                                <m:sty m:val="p"/>
                              </m:rPr>
                              <a:rPr lang="en-US" altLang="zh-CN" b="0" i="0" smtClean="0">
                                <a:solidFill>
                                  <a:schemeClr val="tx1"/>
                                </a:solidFill>
                                <a:latin typeface="Cambria Math" panose="02040503050406030204" pitchFamily="18" charset="0"/>
                              </a:rPr>
                              <m:t>m</m:t>
                            </m:r>
                            <m:r>
                              <a:rPr lang="zh-CN" altLang="en-US" b="0" i="0">
                                <a:solidFill>
                                  <a:schemeClr val="tx1"/>
                                </a:solidFill>
                                <a:latin typeface="Cambria Math" panose="02040503050406030204" pitchFamily="18" charset="0"/>
                              </a:rPr>
                              <m:t>∈</m:t>
                            </m:r>
                            <m:d>
                              <m:dPr>
                                <m:begChr m:val="{"/>
                                <m:endChr m:val="}"/>
                                <m:ctrlPr>
                                  <a:rPr lang="zh-CN" altLang="en-US" b="0" i="1">
                                    <a:solidFill>
                                      <a:schemeClr val="tx1"/>
                                    </a:solidFill>
                                    <a:latin typeface="Cambria Math" panose="02040503050406030204" pitchFamily="18" charset="0"/>
                                  </a:rPr>
                                </m:ctrlPr>
                              </m:dPr>
                              <m:e>
                                <m:r>
                                  <a:rPr lang="zh-CN" altLang="en-US" b="0" i="0">
                                    <a:solidFill>
                                      <a:schemeClr val="tx1"/>
                                    </a:solidFill>
                                    <a:latin typeface="Cambria Math" panose="02040503050406030204" pitchFamily="18" charset="0"/>
                                  </a:rPr>
                                  <m:t>0,1</m:t>
                                </m:r>
                              </m:e>
                            </m:d>
                          </m:e>
                          <m:sup>
                            <m:r>
                              <a:rPr lang="zh-CN" altLang="en-US" b="0" i="1">
                                <a:solidFill>
                                  <a:schemeClr val="tx1"/>
                                </a:solidFill>
                                <a:latin typeface="Cambria Math" panose="02040503050406030204" pitchFamily="18" charset="0"/>
                              </a:rPr>
                              <m:t>𝑛</m:t>
                            </m:r>
                          </m:sup>
                        </m:sSup>
                      </m:sub>
                      <m:sup/>
                      <m:e>
                        <m:r>
                          <a:rPr lang="zh-CN" altLang="en-US" b="0" i="0">
                            <a:solidFill>
                              <a:schemeClr val="tx1"/>
                            </a:solidFill>
                            <a:latin typeface="Cambria Math" panose="02040503050406030204" pitchFamily="18" charset="0"/>
                          </a:rPr>
                          <m:t> </m:t>
                        </m:r>
                      </m:e>
                    </m:nary>
                    <m:sSup>
                      <m:sSupPr>
                        <m:ctrlPr>
                          <a:rPr lang="en-US" altLang="zh-CN" b="0" i="1" smtClean="0">
                            <a:solidFill>
                              <a:schemeClr val="tx1"/>
                            </a:solidFill>
                            <a:latin typeface="Cambria Math" panose="02040503050406030204" pitchFamily="18" charset="0"/>
                          </a:rPr>
                        </m:ctrlPr>
                      </m:sSupPr>
                      <m:e>
                        <m:d>
                          <m:dPr>
                            <m:ctrlPr>
                              <a:rPr lang="zh-CN" altLang="en-US" i="1">
                                <a:solidFill>
                                  <a:schemeClr val="tx1"/>
                                </a:solidFill>
                                <a:latin typeface="Cambria Math" panose="02040503050406030204" pitchFamily="18" charset="0"/>
                              </a:rPr>
                            </m:ctrlPr>
                          </m:dPr>
                          <m:e>
                            <m:r>
                              <a:rPr lang="en-US" altLang="zh-CN" b="1" i="1" smtClean="0">
                                <a:solidFill>
                                  <a:schemeClr val="tx1"/>
                                </a:solidFill>
                                <a:latin typeface="Cambria Math" panose="02040503050406030204" pitchFamily="18" charset="0"/>
                              </a:rPr>
                              <m:t>−</m:t>
                            </m:r>
                            <m:r>
                              <a:rPr lang="en-US" altLang="zh-CN" b="1" i="1" smtClean="0">
                                <a:solidFill>
                                  <a:schemeClr val="tx1"/>
                                </a:solidFill>
                                <a:latin typeface="Cambria Math" panose="02040503050406030204" pitchFamily="18" charset="0"/>
                              </a:rPr>
                              <m:t>𝟏</m:t>
                            </m:r>
                          </m:e>
                        </m:d>
                      </m:e>
                      <m:sup>
                        <m:r>
                          <a:rPr lang="en-US" altLang="zh-CN" b="0" i="1" smtClean="0">
                            <a:solidFill>
                              <a:schemeClr val="tx1"/>
                            </a:solidFill>
                            <a:latin typeface="Cambria Math" panose="02040503050406030204" pitchFamily="18" charset="0"/>
                          </a:rPr>
                          <m:t>&lt;</m:t>
                        </m:r>
                        <m:r>
                          <a:rPr lang="en-US" altLang="zh-CN" b="0" i="1" smtClean="0">
                            <a:solidFill>
                              <a:schemeClr val="tx1"/>
                            </a:solidFill>
                            <a:latin typeface="Cambria Math" panose="02040503050406030204" pitchFamily="18" charset="0"/>
                          </a:rPr>
                          <m:t>𝑚</m:t>
                        </m:r>
                        <m:r>
                          <a:rPr lang="en-US" altLang="zh-CN" b="0" i="1" smtClean="0">
                            <a:solidFill>
                              <a:schemeClr val="tx1"/>
                            </a:solidFill>
                            <a:latin typeface="Cambria Math" panose="02040503050406030204" pitchFamily="18" charset="0"/>
                          </a:rPr>
                          <m:t>,</m:t>
                        </m:r>
                        <m:r>
                          <a:rPr lang="en-US" altLang="zh-CN" b="0" i="1" smtClean="0">
                            <a:solidFill>
                              <a:schemeClr val="tx1"/>
                            </a:solidFill>
                            <a:latin typeface="Cambria Math" panose="02040503050406030204" pitchFamily="18" charset="0"/>
                          </a:rPr>
                          <m:t>𝑘</m:t>
                        </m:r>
                        <m:r>
                          <a:rPr lang="en-US" altLang="zh-CN" b="0" i="1" smtClean="0">
                            <a:solidFill>
                              <a:schemeClr val="tx1"/>
                            </a:solidFill>
                            <a:latin typeface="Cambria Math" panose="02040503050406030204" pitchFamily="18" charset="0"/>
                          </a:rPr>
                          <m:t>&gt;</m:t>
                        </m:r>
                      </m:sup>
                    </m:sSup>
                    <m:r>
                      <a:rPr lang="en-US" altLang="zh-CN" b="0" i="1" smtClean="0">
                        <a:solidFill>
                          <a:schemeClr val="tx1"/>
                        </a:solidFill>
                        <a:latin typeface="Cambria Math" panose="02040503050406030204" pitchFamily="18" charset="0"/>
                      </a:rPr>
                      <m:t>𝑓</m:t>
                    </m:r>
                    <m:r>
                      <a:rPr lang="en-US" altLang="zh-CN" b="0" i="1" smtClean="0">
                        <a:solidFill>
                          <a:schemeClr val="tx1"/>
                        </a:solidFill>
                        <a:latin typeface="Cambria Math" panose="02040503050406030204" pitchFamily="18" charset="0"/>
                      </a:rPr>
                      <m:t>(</m:t>
                    </m:r>
                    <m:r>
                      <a:rPr lang="en-US" altLang="zh-CN" b="0" i="1" smtClean="0">
                        <a:solidFill>
                          <a:schemeClr val="tx1"/>
                        </a:solidFill>
                        <a:latin typeface="Cambria Math" panose="02040503050406030204" pitchFamily="18" charset="0"/>
                      </a:rPr>
                      <m:t>𝑚</m:t>
                    </m:r>
                    <m:r>
                      <a:rPr lang="en-US" altLang="zh-CN" b="0" i="1" smtClean="0">
                        <a:solidFill>
                          <a:schemeClr val="tx1"/>
                        </a:solidFill>
                        <a:latin typeface="Cambria Math" panose="02040503050406030204" pitchFamily="18" charset="0"/>
                      </a:rPr>
                      <m:t>)</m:t>
                    </m:r>
                  </m:oMath>
                </a14:m>
                <a:endParaRPr lang="en-US" altLang="zh-CN" dirty="0">
                  <a:solidFill>
                    <a:schemeClr val="tx1"/>
                  </a:solidFill>
                  <a:latin typeface="Microsoft YaHei" panose="020B0503020204020204" pitchFamily="34" charset="-122"/>
                  <a:ea typeface="Microsoft YaHei" panose="020B0503020204020204" pitchFamily="34" charset="-122"/>
                </a:endParaRPr>
              </a:p>
            </p:txBody>
          </p:sp>
        </mc:Choice>
        <mc:Fallback xmlns="">
          <p:sp>
            <p:nvSpPr>
              <p:cNvPr id="8" name="文本框 7">
                <a:extLst>
                  <a:ext uri="{FF2B5EF4-FFF2-40B4-BE49-F238E27FC236}">
                    <a16:creationId xmlns:a16="http://schemas.microsoft.com/office/drawing/2014/main" id="{C3493E72-57D5-0F9A-E7AC-1B0B78AAA8DC}"/>
                  </a:ext>
                </a:extLst>
              </p:cNvPr>
              <p:cNvSpPr txBox="1">
                <a:spLocks noRot="1" noChangeAspect="1" noMove="1" noResize="1" noEditPoints="1" noAdjustHandles="1" noChangeArrowheads="1" noChangeShapeType="1" noTextEdit="1"/>
              </p:cNvSpPr>
              <p:nvPr/>
            </p:nvSpPr>
            <p:spPr>
              <a:xfrm>
                <a:off x="714669" y="1990174"/>
                <a:ext cx="10503789" cy="483466"/>
              </a:xfrm>
              <a:prstGeom prst="rect">
                <a:avLst/>
              </a:prstGeom>
              <a:blipFill>
                <a:blip r:embed="rId2"/>
                <a:stretch>
                  <a:fillRect t="-74359" b="-11794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E0101E97-B63A-7017-3CD8-FF89AE648A8A}"/>
                  </a:ext>
                </a:extLst>
              </p:cNvPr>
              <p:cNvSpPr txBox="1"/>
              <p:nvPr/>
            </p:nvSpPr>
            <p:spPr>
              <a:xfrm>
                <a:off x="714669" y="4689778"/>
                <a:ext cx="6857770" cy="142955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mtClean="0">
                          <a:latin typeface="Cambria Math" panose="02040503050406030204" pitchFamily="18" charset="0"/>
                        </a:rPr>
                        <m:t>F</m:t>
                      </m:r>
                      <m:d>
                        <m:dPr>
                          <m:ctrlPr>
                            <a:rPr lang="en-US" altLang="zh-CN" i="1">
                              <a:latin typeface="Cambria Math" panose="02040503050406030204" pitchFamily="18" charset="0"/>
                            </a:rPr>
                          </m:ctrlPr>
                        </m:dPr>
                        <m:e>
                          <m:r>
                            <a:rPr lang="en-US" altLang="zh-CN" b="0" i="0" smtClean="0">
                              <a:latin typeface="Cambria Math" panose="02040503050406030204" pitchFamily="18" charset="0"/>
                            </a:rPr>
                            <m:t>{</m:t>
                          </m:r>
                          <m:r>
                            <m:rPr>
                              <m:sty m:val="p"/>
                            </m:rPr>
                            <a:rPr lang="en-US" altLang="zh-CN" b="0" i="0" smtClean="0">
                              <a:latin typeface="Cambria Math" panose="02040503050406030204" pitchFamily="18" charset="0"/>
                            </a:rPr>
                            <m:t>never</m:t>
                          </m:r>
                          <m:r>
                            <a:rPr lang="en-US" altLang="zh-CN" b="0" i="0" smtClean="0">
                              <a:latin typeface="Cambria Math" panose="02040503050406030204" pitchFamily="18" charset="0"/>
                            </a:rPr>
                            <m:t>,</m:t>
                          </m:r>
                          <m:r>
                            <m:rPr>
                              <m:sty m:val="p"/>
                            </m:rPr>
                            <a:rPr lang="en-US" altLang="zh-CN" b="0" i="0" smtClean="0">
                              <a:latin typeface="Cambria Math" panose="02040503050406030204" pitchFamily="18" charset="0"/>
                            </a:rPr>
                            <m:t>fails</m:t>
                          </m:r>
                          <m:r>
                            <a:rPr lang="en-US" altLang="zh-CN" b="0" i="0" smtClean="0">
                              <a:latin typeface="Cambria Math" panose="02040503050406030204" pitchFamily="18" charset="0"/>
                            </a:rPr>
                            <m:t>}</m:t>
                          </m:r>
                        </m:e>
                      </m:d>
                      <m:r>
                        <a:rPr lang="zh-CN" altLang="en-US">
                          <a:latin typeface="Cambria Math" panose="02040503050406030204" pitchFamily="18" charset="0"/>
                        </a:rPr>
                        <m:t>=</m:t>
                      </m:r>
                      <m:f>
                        <m:fPr>
                          <m:ctrlPr>
                            <a:rPr lang="en-US" altLang="zh-CN" i="1">
                              <a:latin typeface="Cambria Math" panose="02040503050406030204" pitchFamily="18" charset="0"/>
                            </a:rPr>
                          </m:ctrlPr>
                        </m:fPr>
                        <m:num>
                          <m:r>
                            <a:rPr lang="en-US" altLang="zh-CN" i="1">
                              <a:latin typeface="Cambria Math" panose="02040503050406030204" pitchFamily="18" charset="0"/>
                            </a:rPr>
                            <m:t>1</m:t>
                          </m:r>
                        </m:num>
                        <m:den>
                          <m:sSup>
                            <m:sSupPr>
                              <m:ctrlPr>
                                <a:rPr lang="en-US" altLang="zh-CN" i="1">
                                  <a:latin typeface="Cambria Math" panose="02040503050406030204" pitchFamily="18" charset="0"/>
                                </a:rPr>
                              </m:ctrlPr>
                            </m:sSupPr>
                            <m:e>
                              <m:r>
                                <a:rPr lang="en-US" altLang="zh-CN" i="1">
                                  <a:latin typeface="Cambria Math" panose="02040503050406030204" pitchFamily="18" charset="0"/>
                                </a:rPr>
                                <m:t>2</m:t>
                              </m:r>
                            </m:e>
                            <m:sup>
                              <m:r>
                                <a:rPr lang="en-US" altLang="zh-CN" i="1">
                                  <a:latin typeface="Cambria Math" panose="02040503050406030204" pitchFamily="18" charset="0"/>
                                </a:rPr>
                                <m:t>𝑛</m:t>
                              </m:r>
                              <m:r>
                                <a:rPr lang="en-US" altLang="zh-CN" b="0" i="1" smtClean="0">
                                  <a:latin typeface="Cambria Math" panose="02040503050406030204" pitchFamily="18" charset="0"/>
                                </a:rPr>
                                <m:t>−2</m:t>
                              </m:r>
                            </m:sup>
                          </m:sSup>
                        </m:den>
                      </m:f>
                      <m:sSub>
                        <m:sSubPr>
                          <m:ctrlPr>
                            <a:rPr lang="en-US" altLang="zh-CN" i="1" smtClean="0">
                              <a:latin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𝔼</m:t>
                          </m:r>
                        </m:e>
                        <m:sub>
                          <m:r>
                            <a:rPr lang="en-US" altLang="zh-CN" b="0" i="1" smtClean="0">
                              <a:latin typeface="Cambria Math" panose="02040503050406030204" pitchFamily="18" charset="0"/>
                            </a:rPr>
                            <m:t>𝑢</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𝑓</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𝑘𝑒𝑒𝑝</m:t>
                          </m:r>
                          <m:r>
                            <a:rPr lang="en-US" altLang="zh-CN" b="0" i="1" smtClean="0">
                              <a:latin typeface="Cambria Math" panose="02040503050406030204" pitchFamily="18" charset="0"/>
                            </a:rPr>
                            <m:t> </m:t>
                          </m:r>
                          <m:r>
                            <a:rPr lang="en-US" altLang="zh-CN" b="0" i="1" smtClean="0">
                              <a:latin typeface="Cambria Math" panose="02040503050406030204" pitchFamily="18" charset="0"/>
                            </a:rPr>
                            <m:t>𝑛𝑒𝑣𝑒𝑟</m:t>
                          </m:r>
                          <m:r>
                            <a:rPr lang="en-US" altLang="zh-CN" b="0" i="1" smtClean="0">
                              <a:latin typeface="Cambria Math" panose="02040503050406030204" pitchFamily="18" charset="0"/>
                            </a:rPr>
                            <m:t>,</m:t>
                          </m:r>
                          <m:r>
                            <a:rPr lang="en-US" altLang="zh-CN" b="0" i="1" smtClean="0">
                              <a:latin typeface="Cambria Math" panose="02040503050406030204" pitchFamily="18" charset="0"/>
                            </a:rPr>
                            <m:t>𝑘𝑒𝑒𝑝</m:t>
                          </m:r>
                          <m:r>
                            <a:rPr lang="en-US" altLang="zh-CN" b="0" i="1" smtClean="0">
                              <a:latin typeface="Cambria Math" panose="02040503050406030204" pitchFamily="18" charset="0"/>
                            </a:rPr>
                            <m:t> </m:t>
                          </m:r>
                          <m:r>
                            <a:rPr lang="en-US" altLang="zh-CN" b="0" i="1" smtClean="0">
                              <a:latin typeface="Cambria Math" panose="02040503050406030204" pitchFamily="18" charset="0"/>
                            </a:rPr>
                            <m:t>𝑓𝑎𝑖𝑙𝑠</m:t>
                          </m:r>
                        </m:e>
                        <m:e>
                          <m:r>
                            <a:rPr lang="en-US" altLang="zh-CN" b="0" i="1" smtClean="0">
                              <a:latin typeface="Cambria Math" panose="02040503050406030204" pitchFamily="18" charset="0"/>
                            </a:rPr>
                            <m:t>𝑢</m:t>
                          </m:r>
                        </m:e>
                      </m:d>
                      <m:r>
                        <a:rPr lang="en-US" altLang="zh-CN" b="0" i="1" smtClean="0">
                          <a:latin typeface="Cambria Math" panose="02040503050406030204" pitchFamily="18" charset="0"/>
                        </a:rPr>
                        <m:t>+</m:t>
                      </m:r>
                      <m:r>
                        <a:rPr lang="en-US" altLang="zh-CN" i="1">
                          <a:latin typeface="Cambria Math" panose="02040503050406030204" pitchFamily="18" charset="0"/>
                        </a:rPr>
                        <m:t>𝑓</m:t>
                      </m:r>
                      <m:d>
                        <m:dPr>
                          <m:ctrlPr>
                            <a:rPr lang="en-US" altLang="zh-CN" i="1">
                              <a:latin typeface="Cambria Math" panose="02040503050406030204" pitchFamily="18" charset="0"/>
                            </a:rPr>
                          </m:ctrlPr>
                        </m:dPr>
                        <m:e>
                          <m:r>
                            <a:rPr lang="en-US" altLang="zh-CN" b="0" i="1" smtClean="0">
                              <a:latin typeface="Cambria Math" panose="02040503050406030204" pitchFamily="18" charset="0"/>
                            </a:rPr>
                            <m:t>𝑚𝑎𝑠𝑘</m:t>
                          </m:r>
                          <m:r>
                            <a:rPr lang="en-US" altLang="zh-CN" i="1">
                              <a:latin typeface="Cambria Math" panose="02040503050406030204" pitchFamily="18" charset="0"/>
                            </a:rPr>
                            <m:t> </m:t>
                          </m:r>
                          <m:r>
                            <a:rPr lang="en-US" altLang="zh-CN" i="1">
                              <a:latin typeface="Cambria Math" panose="02040503050406030204" pitchFamily="18" charset="0"/>
                            </a:rPr>
                            <m:t>𝑛𝑒𝑣𝑒𝑟</m:t>
                          </m:r>
                          <m:r>
                            <a:rPr lang="en-US" altLang="zh-CN" b="0" i="1" smtClean="0">
                              <a:latin typeface="Cambria Math" panose="02040503050406030204" pitchFamily="18" charset="0"/>
                            </a:rPr>
                            <m:t>,</m:t>
                          </m:r>
                          <m:r>
                            <a:rPr lang="en-US" altLang="zh-CN" b="0" i="1" smtClean="0">
                              <a:latin typeface="Cambria Math" panose="02040503050406030204" pitchFamily="18" charset="0"/>
                            </a:rPr>
                            <m:t>𝑚𝑎𝑠𝑘</m:t>
                          </m:r>
                          <m:r>
                            <a:rPr lang="en-US" altLang="zh-CN" b="0" i="1" smtClean="0">
                              <a:latin typeface="Cambria Math" panose="02040503050406030204" pitchFamily="18" charset="0"/>
                            </a:rPr>
                            <m:t> </m:t>
                          </m:r>
                          <m:r>
                            <a:rPr lang="en-US" altLang="zh-CN" b="0" i="1" smtClean="0">
                              <a:latin typeface="Cambria Math" panose="02040503050406030204" pitchFamily="18" charset="0"/>
                            </a:rPr>
                            <m:t>𝑓𝑎𝑖𝑙𝑠</m:t>
                          </m:r>
                        </m:e>
                        <m:e>
                          <m:r>
                            <a:rPr lang="en-US" altLang="zh-CN" i="1">
                              <a:latin typeface="Cambria Math" panose="02040503050406030204" pitchFamily="18" charset="0"/>
                            </a:rPr>
                            <m:t>𝑢</m:t>
                          </m:r>
                        </m:e>
                      </m:d>
                      <m:r>
                        <a:rPr lang="en-US" altLang="zh-CN" i="1">
                          <a:latin typeface="Cambria Math" panose="02040503050406030204" pitchFamily="18" charset="0"/>
                        </a:rPr>
                        <m:t>−</m:t>
                      </m:r>
                      <m:r>
                        <a:rPr lang="en-US" altLang="zh-CN" i="1">
                          <a:latin typeface="Cambria Math" panose="02040503050406030204" pitchFamily="18" charset="0"/>
                        </a:rPr>
                        <m:t>𝑓</m:t>
                      </m:r>
                      <m:d>
                        <m:dPr>
                          <m:ctrlPr>
                            <a:rPr lang="en-US" altLang="zh-CN" i="1">
                              <a:latin typeface="Cambria Math" panose="02040503050406030204" pitchFamily="18" charset="0"/>
                            </a:rPr>
                          </m:ctrlPr>
                        </m:dPr>
                        <m:e>
                          <m:r>
                            <a:rPr lang="en-US" altLang="zh-CN" i="1">
                              <a:latin typeface="Cambria Math" panose="02040503050406030204" pitchFamily="18" charset="0"/>
                            </a:rPr>
                            <m:t>𝑘𝑒𝑒𝑝</m:t>
                          </m:r>
                          <m:r>
                            <a:rPr lang="en-US" altLang="zh-CN" i="1">
                              <a:latin typeface="Cambria Math" panose="02040503050406030204" pitchFamily="18" charset="0"/>
                            </a:rPr>
                            <m:t> </m:t>
                          </m:r>
                          <m:r>
                            <a:rPr lang="en-US" altLang="zh-CN" i="1">
                              <a:latin typeface="Cambria Math" panose="02040503050406030204" pitchFamily="18" charset="0"/>
                            </a:rPr>
                            <m:t>𝑛𝑒𝑣𝑒𝑟</m:t>
                          </m:r>
                          <m:r>
                            <a:rPr lang="en-US" altLang="zh-CN" i="1">
                              <a:latin typeface="Cambria Math" panose="02040503050406030204" pitchFamily="18" charset="0"/>
                            </a:rPr>
                            <m:t>,</m:t>
                          </m:r>
                          <m:r>
                            <a:rPr lang="en-US" altLang="zh-CN" b="0" i="1" smtClean="0">
                              <a:latin typeface="Cambria Math" panose="02040503050406030204" pitchFamily="18" charset="0"/>
                            </a:rPr>
                            <m:t>𝑚𝑎𝑠𝑘</m:t>
                          </m:r>
                          <m:r>
                            <a:rPr lang="en-US" altLang="zh-CN" i="1">
                              <a:latin typeface="Cambria Math" panose="02040503050406030204" pitchFamily="18" charset="0"/>
                            </a:rPr>
                            <m:t> </m:t>
                          </m:r>
                          <m:r>
                            <a:rPr lang="en-US" altLang="zh-CN" i="1">
                              <a:latin typeface="Cambria Math" panose="02040503050406030204" pitchFamily="18" charset="0"/>
                            </a:rPr>
                            <m:t>𝑓𝑎𝑖𝑙𝑠</m:t>
                          </m:r>
                        </m:e>
                        <m:e>
                          <m:r>
                            <a:rPr lang="en-US" altLang="zh-CN" i="1">
                              <a:latin typeface="Cambria Math" panose="02040503050406030204" pitchFamily="18" charset="0"/>
                            </a:rPr>
                            <m:t>𝑢</m:t>
                          </m:r>
                        </m:e>
                      </m:d>
                      <m:r>
                        <a:rPr lang="en-US" altLang="zh-CN" b="0" i="1" smtClean="0">
                          <a:latin typeface="Cambria Math" panose="02040503050406030204" pitchFamily="18" charset="0"/>
                        </a:rPr>
                        <m:t>−</m:t>
                      </m:r>
                      <m:r>
                        <a:rPr lang="en-US" altLang="zh-CN" i="1">
                          <a:latin typeface="Cambria Math" panose="02040503050406030204" pitchFamily="18" charset="0"/>
                        </a:rPr>
                        <m:t>𝑓</m:t>
                      </m:r>
                      <m:d>
                        <m:dPr>
                          <m:ctrlPr>
                            <a:rPr lang="en-US" altLang="zh-CN" i="1">
                              <a:latin typeface="Cambria Math" panose="02040503050406030204" pitchFamily="18" charset="0"/>
                            </a:rPr>
                          </m:ctrlPr>
                        </m:dPr>
                        <m:e>
                          <m:r>
                            <a:rPr lang="en-US" altLang="zh-CN" b="0" i="1" smtClean="0">
                              <a:latin typeface="Cambria Math" panose="02040503050406030204" pitchFamily="18" charset="0"/>
                            </a:rPr>
                            <m:t>𝑚𝑎𝑠𝑘</m:t>
                          </m:r>
                          <m:r>
                            <a:rPr lang="en-US" altLang="zh-CN" i="1">
                              <a:latin typeface="Cambria Math" panose="02040503050406030204" pitchFamily="18" charset="0"/>
                            </a:rPr>
                            <m:t> </m:t>
                          </m:r>
                          <m:r>
                            <a:rPr lang="en-US" altLang="zh-CN" i="1">
                              <a:latin typeface="Cambria Math" panose="02040503050406030204" pitchFamily="18" charset="0"/>
                            </a:rPr>
                            <m:t>𝑛𝑒𝑣𝑒𝑟</m:t>
                          </m:r>
                          <m:r>
                            <a:rPr lang="en-US" altLang="zh-CN" i="1">
                              <a:latin typeface="Cambria Math" panose="02040503050406030204" pitchFamily="18" charset="0"/>
                            </a:rPr>
                            <m:t>,</m:t>
                          </m:r>
                          <m:r>
                            <a:rPr lang="en-US" altLang="zh-CN" i="1">
                              <a:latin typeface="Cambria Math" panose="02040503050406030204" pitchFamily="18" charset="0"/>
                            </a:rPr>
                            <m:t>𝑘𝑒𝑒𝑝</m:t>
                          </m:r>
                          <m:r>
                            <a:rPr lang="en-US" altLang="zh-CN" i="1">
                              <a:latin typeface="Cambria Math" panose="02040503050406030204" pitchFamily="18" charset="0"/>
                            </a:rPr>
                            <m:t> </m:t>
                          </m:r>
                          <m:r>
                            <a:rPr lang="en-US" altLang="zh-CN" i="1">
                              <a:latin typeface="Cambria Math" panose="02040503050406030204" pitchFamily="18" charset="0"/>
                            </a:rPr>
                            <m:t>𝑓𝑎𝑖𝑙𝑠</m:t>
                          </m:r>
                        </m:e>
                        <m:e>
                          <m:r>
                            <a:rPr lang="en-US" altLang="zh-CN" i="1">
                              <a:latin typeface="Cambria Math" panose="02040503050406030204" pitchFamily="18" charset="0"/>
                            </a:rPr>
                            <m:t>𝑢</m:t>
                          </m:r>
                        </m:e>
                      </m:d>
                      <m:r>
                        <a:rPr lang="en-US" altLang="zh-CN" b="0" i="1" smtClean="0">
                          <a:latin typeface="Cambria Math" panose="02040503050406030204" pitchFamily="18" charset="0"/>
                        </a:rPr>
                        <m:t>]</m:t>
                      </m:r>
                    </m:oMath>
                  </m:oMathPara>
                </a14:m>
                <a:endParaRPr lang="en" altLang="zh-CN" dirty="0">
                  <a:latin typeface="Microsoft YaHei" panose="020B0503020204020204" pitchFamily="34" charset="-122"/>
                  <a:ea typeface="Microsoft YaHei" panose="020B0503020204020204" pitchFamily="34" charset="-122"/>
                </a:endParaRPr>
              </a:p>
            </p:txBody>
          </p:sp>
        </mc:Choice>
        <mc:Fallback xmlns="">
          <p:sp>
            <p:nvSpPr>
              <p:cNvPr id="9" name="文本框 8">
                <a:extLst>
                  <a:ext uri="{FF2B5EF4-FFF2-40B4-BE49-F238E27FC236}">
                    <a16:creationId xmlns:a16="http://schemas.microsoft.com/office/drawing/2014/main" id="{E0101E97-B63A-7017-3CD8-FF89AE648A8A}"/>
                  </a:ext>
                </a:extLst>
              </p:cNvPr>
              <p:cNvSpPr txBox="1">
                <a:spLocks noRot="1" noChangeAspect="1" noMove="1" noResize="1" noEditPoints="1" noAdjustHandles="1" noChangeArrowheads="1" noChangeShapeType="1" noTextEdit="1"/>
              </p:cNvSpPr>
              <p:nvPr/>
            </p:nvSpPr>
            <p:spPr>
              <a:xfrm>
                <a:off x="714669" y="4689778"/>
                <a:ext cx="6857770" cy="1429559"/>
              </a:xfrm>
              <a:prstGeom prst="rect">
                <a:avLst/>
              </a:prstGeom>
              <a:blipFill>
                <a:blip r:embed="rId3"/>
                <a:stretch>
                  <a:fillRect b="-442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A462CA0E-149F-0B79-BB73-54AB7BE60398}"/>
                  </a:ext>
                </a:extLst>
              </p:cNvPr>
              <p:cNvSpPr txBox="1"/>
              <p:nvPr/>
            </p:nvSpPr>
            <p:spPr>
              <a:xfrm>
                <a:off x="233169" y="2477057"/>
                <a:ext cx="11199229" cy="590931"/>
              </a:xfrm>
              <a:prstGeom prst="rect">
                <a:avLst/>
              </a:prstGeom>
              <a:noFill/>
            </p:spPr>
            <p:txBody>
              <a:bodyPr wrap="square">
                <a:spAutoFit/>
              </a:bodyPr>
              <a:lstStyle/>
              <a:p>
                <a:pPr marL="685800" lvl="1" indent="-228600">
                  <a:lnSpc>
                    <a:spcPct val="90000"/>
                  </a:lnSpc>
                  <a:spcBef>
                    <a:spcPts val="500"/>
                  </a:spcBef>
                  <a:buFont typeface="Courier New" panose="02070309020205020404" pitchFamily="49" charset="0"/>
                  <a:buChar char="o"/>
                  <a:defRPr/>
                </a:pPr>
                <a:r>
                  <a:rPr lang="en-US" altLang="zh-CN" dirty="0">
                    <a:latin typeface="Microsoft YaHei" panose="020B0503020204020204" pitchFamily="34" charset="-122"/>
                    <a:ea typeface="Microsoft YaHei" panose="020B0503020204020204" pitchFamily="34" charset="-122"/>
                  </a:rPr>
                  <a:t>m is masking pattern; k </a:t>
                </a:r>
                <a:r>
                  <a:rPr lang="en" altLang="zh-CN" dirty="0">
                    <a:latin typeface="Microsoft YaHei" panose="020B0503020204020204" pitchFamily="34" charset="-122"/>
                    <a:ea typeface="Microsoft YaHei" panose="020B0503020204020204" pitchFamily="34" charset="-122"/>
                  </a:rPr>
                  <a:t>represents a feature interactions</a:t>
                </a:r>
                <a:r>
                  <a:rPr lang="en-US" altLang="zh-CN" dirty="0">
                    <a:latin typeface="Microsoft YaHei" panose="020B0503020204020204" pitchFamily="34" charset="-122"/>
                    <a:ea typeface="Microsoft YaHei" panose="020B0503020204020204" pitchFamily="34" charset="-122"/>
                  </a:rPr>
                  <a:t>; </a:t>
                </a:r>
                <a14:m>
                  <m:oMath xmlns:m="http://schemas.openxmlformats.org/officeDocument/2006/math">
                    <m:r>
                      <a:rPr lang="en-US" altLang="zh-CN" b="0" i="1" smtClean="0">
                        <a:solidFill>
                          <a:schemeClr val="tx1"/>
                        </a:solidFill>
                        <a:latin typeface="Cambria Math" panose="02040503050406030204" pitchFamily="18" charset="0"/>
                      </a:rPr>
                      <m:t>&lt;</m:t>
                    </m:r>
                    <m:r>
                      <a:rPr lang="en-US" altLang="zh-CN" b="0" i="1" smtClean="0">
                        <a:solidFill>
                          <a:schemeClr val="tx1"/>
                        </a:solidFill>
                        <a:latin typeface="Cambria Math" panose="02040503050406030204" pitchFamily="18" charset="0"/>
                      </a:rPr>
                      <m:t>𝑚</m:t>
                    </m:r>
                    <m:r>
                      <a:rPr lang="en-US" altLang="zh-CN" b="0" i="1" smtClean="0">
                        <a:solidFill>
                          <a:schemeClr val="tx1"/>
                        </a:solidFill>
                        <a:latin typeface="Cambria Math" panose="02040503050406030204" pitchFamily="18" charset="0"/>
                      </a:rPr>
                      <m:t>,</m:t>
                    </m:r>
                    <m:r>
                      <a:rPr lang="en-US" altLang="zh-CN" b="0" i="1" smtClean="0">
                        <a:solidFill>
                          <a:schemeClr val="tx1"/>
                        </a:solidFill>
                        <a:latin typeface="Cambria Math" panose="02040503050406030204" pitchFamily="18" charset="0"/>
                      </a:rPr>
                      <m:t>𝑘</m:t>
                    </m:r>
                    <m:r>
                      <a:rPr lang="en-US" altLang="zh-CN" b="0" i="1" smtClean="0">
                        <a:solidFill>
                          <a:schemeClr val="tx1"/>
                        </a:solidFill>
                        <a:latin typeface="Cambria Math" panose="02040503050406030204" pitchFamily="18" charset="0"/>
                      </a:rPr>
                      <m:t>&gt; </m:t>
                    </m:r>
                  </m:oMath>
                </a14:m>
                <a:r>
                  <a:rPr lang="en" altLang="zh-CN" dirty="0">
                    <a:latin typeface="Microsoft YaHei" panose="020B0503020204020204" pitchFamily="34" charset="-122"/>
                    <a:ea typeface="Microsoft YaHei" panose="020B0503020204020204" pitchFamily="34" charset="-122"/>
                  </a:rPr>
                  <a:t>is an inner product defined on the Boolean vector space</a:t>
                </a:r>
                <a14:m>
                  <m:oMath xmlns:m="http://schemas.openxmlformats.org/officeDocument/2006/math">
                    <m:sSup>
                      <m:sSupPr>
                        <m:ctrlPr>
                          <a:rPr lang="zh-CN" altLang="en-US" i="1">
                            <a:latin typeface="Cambria Math" panose="02040503050406030204" pitchFamily="18" charset="0"/>
                          </a:rPr>
                        </m:ctrlPr>
                      </m:sSupPr>
                      <m:e>
                        <m:d>
                          <m:dPr>
                            <m:begChr m:val="{"/>
                            <m:endChr m:val="}"/>
                            <m:ctrlPr>
                              <a:rPr lang="zh-CN" altLang="en-US" i="1">
                                <a:latin typeface="Cambria Math" panose="02040503050406030204" pitchFamily="18" charset="0"/>
                              </a:rPr>
                            </m:ctrlPr>
                          </m:dPr>
                          <m:e>
                            <m:r>
                              <a:rPr lang="zh-CN" altLang="en-US">
                                <a:latin typeface="Cambria Math" panose="02040503050406030204" pitchFamily="18" charset="0"/>
                              </a:rPr>
                              <m:t>0,1</m:t>
                            </m:r>
                          </m:e>
                        </m:d>
                      </m:e>
                      <m:sup>
                        <m:r>
                          <a:rPr lang="zh-CN" altLang="en-US" i="1">
                            <a:latin typeface="Cambria Math" panose="02040503050406030204" pitchFamily="18" charset="0"/>
                          </a:rPr>
                          <m:t>𝑛</m:t>
                        </m:r>
                      </m:sup>
                    </m:sSup>
                  </m:oMath>
                </a14:m>
                <a:r>
                  <a:rPr lang="en" altLang="zh-CN" dirty="0">
                    <a:latin typeface="Microsoft YaHei" panose="020B0503020204020204" pitchFamily="34" charset="-122"/>
                    <a:ea typeface="Microsoft YaHei" panose="020B0503020204020204" pitchFamily="34" charset="-122"/>
                  </a:rPr>
                  <a:t>. It is a modulo-2 (XOR) inner product.</a:t>
                </a:r>
              </a:p>
            </p:txBody>
          </p:sp>
        </mc:Choice>
        <mc:Fallback xmlns="">
          <p:sp>
            <p:nvSpPr>
              <p:cNvPr id="12" name="文本框 11">
                <a:extLst>
                  <a:ext uri="{FF2B5EF4-FFF2-40B4-BE49-F238E27FC236}">
                    <a16:creationId xmlns:a16="http://schemas.microsoft.com/office/drawing/2014/main" id="{A462CA0E-149F-0B79-BB73-54AB7BE60398}"/>
                  </a:ext>
                </a:extLst>
              </p:cNvPr>
              <p:cNvSpPr txBox="1">
                <a:spLocks noRot="1" noChangeAspect="1" noMove="1" noResize="1" noEditPoints="1" noAdjustHandles="1" noChangeArrowheads="1" noChangeShapeType="1" noTextEdit="1"/>
              </p:cNvSpPr>
              <p:nvPr/>
            </p:nvSpPr>
            <p:spPr>
              <a:xfrm>
                <a:off x="233169" y="2477057"/>
                <a:ext cx="11199229" cy="590931"/>
              </a:xfrm>
              <a:prstGeom prst="rect">
                <a:avLst/>
              </a:prstGeom>
              <a:blipFill>
                <a:blip r:embed="rId4"/>
                <a:stretch>
                  <a:fillRect t="-6250" b="-1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4BD0A051-D1B3-EBEF-CDF0-E8446B770CEB}"/>
                  </a:ext>
                </a:extLst>
              </p:cNvPr>
              <p:cNvSpPr txBox="1"/>
              <p:nvPr/>
            </p:nvSpPr>
            <p:spPr>
              <a:xfrm>
                <a:off x="233169" y="3437320"/>
                <a:ext cx="11466787" cy="995914"/>
              </a:xfrm>
              <a:prstGeom prst="rect">
                <a:avLst/>
              </a:prstGeom>
              <a:noFill/>
            </p:spPr>
            <p:txBody>
              <a:bodyPr wrap="square">
                <a:spAutoFit/>
              </a:bodyPr>
              <a:lstStyle/>
              <a:p>
                <a:pPr marL="685800" lvl="1" indent="-228600">
                  <a:lnSpc>
                    <a:spcPct val="90000"/>
                  </a:lnSpc>
                  <a:spcBef>
                    <a:spcPts val="500"/>
                  </a:spcBef>
                  <a:buFont typeface="Courier New" panose="02070309020205020404" pitchFamily="49" charset="0"/>
                  <a:buChar char="o"/>
                  <a:defRPr/>
                </a:pPr>
                <a:r>
                  <a:rPr kumimoji="1" lang="en-US" altLang="zh-CN" dirty="0"/>
                  <a:t>k={never, fails}</a:t>
                </a:r>
              </a:p>
              <a:p>
                <a:pPr marL="685800" lvl="1" indent="-228600">
                  <a:lnSpc>
                    <a:spcPct val="90000"/>
                  </a:lnSpc>
                  <a:spcBef>
                    <a:spcPts val="500"/>
                  </a:spcBef>
                  <a:buFont typeface="Courier New" panose="02070309020205020404" pitchFamily="49" charset="0"/>
                  <a:buChar char="o"/>
                  <a:defRPr/>
                </a:pPr>
                <a:r>
                  <a:rPr kumimoji="1" lang="en-US" altLang="zh-CN" dirty="0"/>
                  <a:t>m={0,0,1,1,0,0} is a masking vector</a:t>
                </a:r>
              </a:p>
              <a:p>
                <a:pPr marL="685800" lvl="1" indent="-228600">
                  <a:lnSpc>
                    <a:spcPct val="90000"/>
                  </a:lnSpc>
                  <a:spcBef>
                    <a:spcPts val="500"/>
                  </a:spcBef>
                  <a:buFont typeface="Courier New" panose="02070309020205020404" pitchFamily="49" charset="0"/>
                  <a:buChar char="o"/>
                  <a:defRPr/>
                </a:pPr>
                <a:r>
                  <a:rPr kumimoji="1" lang="en-US" altLang="zh-CN" dirty="0"/>
                  <a:t>&lt;</a:t>
                </a:r>
                <a:r>
                  <a:rPr kumimoji="1" lang="en-US" altLang="zh-CN" dirty="0" err="1"/>
                  <a:t>m,k</a:t>
                </a:r>
                <a:r>
                  <a:rPr kumimoji="1" lang="en-US" altLang="zh-CN" dirty="0"/>
                  <a:t>&gt;=</a:t>
                </a:r>
                <a14:m>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𝑚</m:t>
                        </m:r>
                      </m:e>
                      <m:sub>
                        <m:r>
                          <a:rPr kumimoji="1" lang="en-US" altLang="zh-CN" b="0" i="1" smtClean="0">
                            <a:latin typeface="Cambria Math" panose="02040503050406030204" pitchFamily="18" charset="0"/>
                          </a:rPr>
                          <m:t>𝑛𝑒𝑣𝑒𝑟</m:t>
                        </m:r>
                      </m:sub>
                    </m:sSub>
                    <m:r>
                      <a:rPr kumimoji="1" lang="en-US" altLang="zh-CN" b="0" i="1" smtClean="0">
                        <a:latin typeface="Cambria Math" panose="02040503050406030204" pitchFamily="18" charset="0"/>
                      </a:rPr>
                      <m:t>+</m:t>
                    </m:r>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𝑚</m:t>
                        </m:r>
                      </m:e>
                      <m:sub>
                        <m:r>
                          <a:rPr kumimoji="1" lang="en-US" altLang="zh-CN" b="0" i="1" smtClean="0">
                            <a:latin typeface="Cambria Math" panose="02040503050406030204" pitchFamily="18" charset="0"/>
                          </a:rPr>
                          <m:t>𝑓𝑎𝑖𝑙𝑠</m:t>
                        </m:r>
                      </m:sub>
                    </m:sSub>
                  </m:oMath>
                </a14:m>
                <a:endParaRPr kumimoji="1" lang="en-US" altLang="zh-CN" dirty="0"/>
              </a:p>
            </p:txBody>
          </p:sp>
        </mc:Choice>
        <mc:Fallback xmlns="">
          <p:sp>
            <p:nvSpPr>
              <p:cNvPr id="16" name="文本框 15">
                <a:extLst>
                  <a:ext uri="{FF2B5EF4-FFF2-40B4-BE49-F238E27FC236}">
                    <a16:creationId xmlns:a16="http://schemas.microsoft.com/office/drawing/2014/main" id="{4BD0A051-D1B3-EBEF-CDF0-E8446B770CEB}"/>
                  </a:ext>
                </a:extLst>
              </p:cNvPr>
              <p:cNvSpPr txBox="1">
                <a:spLocks noRot="1" noChangeAspect="1" noMove="1" noResize="1" noEditPoints="1" noAdjustHandles="1" noChangeArrowheads="1" noChangeShapeType="1" noTextEdit="1"/>
              </p:cNvSpPr>
              <p:nvPr/>
            </p:nvSpPr>
            <p:spPr>
              <a:xfrm>
                <a:off x="233169" y="3437320"/>
                <a:ext cx="11466787" cy="995914"/>
              </a:xfrm>
              <a:prstGeom prst="rect">
                <a:avLst/>
              </a:prstGeom>
              <a:blipFill>
                <a:blip r:embed="rId5"/>
                <a:stretch>
                  <a:fillRect t="-5063" b="-7595"/>
                </a:stretch>
              </a:blipFill>
            </p:spPr>
            <p:txBody>
              <a:bodyPr/>
              <a:lstStyle/>
              <a:p>
                <a:r>
                  <a:rPr lang="zh-CN" altLang="en-US">
                    <a:noFill/>
                  </a:rPr>
                  <a:t> </a:t>
                </a:r>
              </a:p>
            </p:txBody>
          </p:sp>
        </mc:Fallback>
      </mc:AlternateContent>
      <p:sp>
        <p:nvSpPr>
          <p:cNvPr id="18" name="文本框 17">
            <a:extLst>
              <a:ext uri="{FF2B5EF4-FFF2-40B4-BE49-F238E27FC236}">
                <a16:creationId xmlns:a16="http://schemas.microsoft.com/office/drawing/2014/main" id="{11D03B5A-A628-0F5B-A761-EE7601929200}"/>
              </a:ext>
            </a:extLst>
          </p:cNvPr>
          <p:cNvSpPr txBox="1"/>
          <p:nvPr/>
        </p:nvSpPr>
        <p:spPr>
          <a:xfrm>
            <a:off x="714669" y="3067988"/>
            <a:ext cx="6096000" cy="369332"/>
          </a:xfrm>
          <a:prstGeom prst="rect">
            <a:avLst/>
          </a:prstGeom>
          <a:noFill/>
        </p:spPr>
        <p:txBody>
          <a:bodyPr wrap="square">
            <a:spAutoFit/>
          </a:bodyPr>
          <a:lstStyle/>
          <a:p>
            <a:r>
              <a:rPr kumimoji="1" lang="en-US" altLang="zh-CN" dirty="0">
                <a:latin typeface="Microsoft YaHei" panose="020B0503020204020204" pitchFamily="34" charset="-122"/>
                <a:ea typeface="Microsoft YaHei" panose="020B0503020204020204" pitchFamily="34" charset="-122"/>
              </a:rPr>
              <a:t>Example: Input x=“Her acting never fails to impress”</a:t>
            </a:r>
            <a:endParaRPr kumimoji="1" lang="en-US" altLang="zh-CN" dirty="0"/>
          </a:p>
        </p:txBody>
      </p:sp>
      <p:sp>
        <p:nvSpPr>
          <p:cNvPr id="20" name="文本框 19">
            <a:extLst>
              <a:ext uri="{FF2B5EF4-FFF2-40B4-BE49-F238E27FC236}">
                <a16:creationId xmlns:a16="http://schemas.microsoft.com/office/drawing/2014/main" id="{97F14AC0-5DE2-E7CF-A270-A746221F8A5C}"/>
              </a:ext>
            </a:extLst>
          </p:cNvPr>
          <p:cNvSpPr txBox="1"/>
          <p:nvPr/>
        </p:nvSpPr>
        <p:spPr>
          <a:xfrm>
            <a:off x="7503245" y="4795898"/>
            <a:ext cx="4196711" cy="1323439"/>
          </a:xfrm>
          <a:prstGeom prst="rect">
            <a:avLst/>
          </a:prstGeom>
          <a:noFill/>
        </p:spPr>
        <p:txBody>
          <a:bodyPr wrap="square">
            <a:spAutoFit/>
          </a:bodyPr>
          <a:lstStyle/>
          <a:p>
            <a:r>
              <a:rPr lang="en" altLang="zh-CN" sz="1600" dirty="0"/>
              <a:t>The </a:t>
            </a:r>
            <a:r>
              <a:rPr lang="en" altLang="zh-CN" sz="1600" b="1" dirty="0">
                <a:solidFill>
                  <a:srgbClr val="FFC000"/>
                </a:solidFill>
                <a:latin typeface="Microsoft YaHei" panose="020B0503020204020204" pitchFamily="34" charset="-122"/>
                <a:ea typeface="Microsoft YaHei" panose="020B0503020204020204" pitchFamily="34" charset="-122"/>
              </a:rPr>
              <a:t>second-order</a:t>
            </a:r>
            <a:r>
              <a:rPr lang="en" altLang="zh-CN" sz="1600" dirty="0"/>
              <a:t> Fourier coefficient measures the </a:t>
            </a:r>
            <a:r>
              <a:rPr lang="en" altLang="zh-CN" sz="1600" b="1" dirty="0">
                <a:solidFill>
                  <a:srgbClr val="FFC000"/>
                </a:solidFill>
                <a:latin typeface="Microsoft YaHei" panose="020B0503020204020204" pitchFamily="34" charset="-122"/>
                <a:ea typeface="Microsoft YaHei" panose="020B0503020204020204" pitchFamily="34" charset="-122"/>
              </a:rPr>
              <a:t>interaction effect </a:t>
            </a:r>
            <a:r>
              <a:rPr lang="en" altLang="zh-CN" sz="1600" dirty="0"/>
              <a:t>between two words — that is, whether their joint occurrence influences the model’s prediction beyond the sum of their individual effects.</a:t>
            </a:r>
            <a:endParaRPr lang="en" altLang="zh-CN" sz="1600" b="1" dirty="0">
              <a:solidFill>
                <a:srgbClr val="FFC00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72110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336F7-CC48-E912-2271-6D7B4E44E2EE}"/>
            </a:ext>
          </a:extLst>
        </p:cNvPr>
        <p:cNvGrpSpPr/>
        <p:nvPr/>
      </p:nvGrpSpPr>
      <p:grpSpPr>
        <a:xfrm>
          <a:off x="0" y="0"/>
          <a:ext cx="0" cy="0"/>
          <a:chOff x="0" y="0"/>
          <a:chExt cx="0" cy="0"/>
        </a:xfrm>
      </p:grpSpPr>
      <p:pic>
        <p:nvPicPr>
          <p:cNvPr id="25" name="图片 24">
            <a:extLst>
              <a:ext uri="{FF2B5EF4-FFF2-40B4-BE49-F238E27FC236}">
                <a16:creationId xmlns:a16="http://schemas.microsoft.com/office/drawing/2014/main" id="{76B2BBB1-ED10-186E-212E-C33F01E5C932}"/>
              </a:ext>
            </a:extLst>
          </p:cNvPr>
          <p:cNvPicPr>
            <a:picLocks noChangeAspect="1"/>
          </p:cNvPicPr>
          <p:nvPr/>
        </p:nvPicPr>
        <p:blipFill>
          <a:blip r:embed="rId2"/>
          <a:stretch>
            <a:fillRect/>
          </a:stretch>
        </p:blipFill>
        <p:spPr>
          <a:xfrm>
            <a:off x="6152664" y="3016861"/>
            <a:ext cx="5676476" cy="1655907"/>
          </a:xfrm>
          <a:prstGeom prst="rect">
            <a:avLst/>
          </a:prstGeom>
        </p:spPr>
      </p:pic>
      <p:sp>
        <p:nvSpPr>
          <p:cNvPr id="7" name="Title 1">
            <a:extLst>
              <a:ext uri="{FF2B5EF4-FFF2-40B4-BE49-F238E27FC236}">
                <a16:creationId xmlns:a16="http://schemas.microsoft.com/office/drawing/2014/main" id="{B61356B9-0E25-C750-A6BD-77F304848ABE}"/>
              </a:ext>
            </a:extLst>
          </p:cNvPr>
          <p:cNvSpPr txBox="1">
            <a:spLocks/>
          </p:cNvSpPr>
          <p:nvPr/>
        </p:nvSpPr>
        <p:spPr>
          <a:xfrm>
            <a:off x="558800" y="26722"/>
            <a:ext cx="11023600" cy="881557"/>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Perturbation-based explanations of LLMs</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5" name="文本框 4">
            <a:extLst>
              <a:ext uri="{FF2B5EF4-FFF2-40B4-BE49-F238E27FC236}">
                <a16:creationId xmlns:a16="http://schemas.microsoft.com/office/drawing/2014/main" id="{3CD5270F-7214-D140-1087-5B78F018656D}"/>
              </a:ext>
            </a:extLst>
          </p:cNvPr>
          <p:cNvSpPr txBox="1"/>
          <p:nvPr/>
        </p:nvSpPr>
        <p:spPr>
          <a:xfrm>
            <a:off x="344557" y="6611779"/>
            <a:ext cx="8044070" cy="246221"/>
          </a:xfrm>
          <a:prstGeom prst="rect">
            <a:avLst/>
          </a:prstGeom>
          <a:noFill/>
        </p:spPr>
        <p:txBody>
          <a:bodyPr wrap="square">
            <a:spAutoFit/>
          </a:bodyPr>
          <a:lstStyle/>
          <a:p>
            <a:r>
              <a:rPr lang="en" altLang="zh-CN" sz="1000" b="0" i="0" dirty="0">
                <a:solidFill>
                  <a:srgbClr val="222222"/>
                </a:solidFill>
                <a:effectLst/>
                <a:latin typeface="Arial" panose="020B0604020202020204" pitchFamily="34" charset="0"/>
              </a:rPr>
              <a:t>Kang J S, Butler L, Agarwal A, et al. </a:t>
            </a:r>
            <a:r>
              <a:rPr lang="en" altLang="zh-CN" sz="1000" b="0" i="0" dirty="0" err="1">
                <a:solidFill>
                  <a:srgbClr val="222222"/>
                </a:solidFill>
                <a:effectLst/>
                <a:latin typeface="Arial" panose="020B0604020202020204" pitchFamily="34" charset="0"/>
              </a:rPr>
              <a:t>Spex</a:t>
            </a:r>
            <a:r>
              <a:rPr lang="en" altLang="zh-CN" sz="1000" b="0" i="0" dirty="0">
                <a:solidFill>
                  <a:srgbClr val="222222"/>
                </a:solidFill>
                <a:effectLst/>
                <a:latin typeface="Arial" panose="020B0604020202020204" pitchFamily="34" charset="0"/>
              </a:rPr>
              <a:t>: Scaling feature interaction explanations for </a:t>
            </a:r>
            <a:r>
              <a:rPr lang="en" altLang="zh-CN" sz="1000" b="0" i="0" dirty="0" err="1">
                <a:solidFill>
                  <a:srgbClr val="222222"/>
                </a:solidFill>
                <a:effectLst/>
                <a:latin typeface="Arial" panose="020B0604020202020204" pitchFamily="34" charset="0"/>
              </a:rPr>
              <a:t>llms</a:t>
            </a:r>
            <a:r>
              <a:rPr lang="en" altLang="zh-CN" sz="1000" b="0" i="0" dirty="0">
                <a:solidFill>
                  <a:srgbClr val="222222"/>
                </a:solidFill>
                <a:effectLst/>
                <a:latin typeface="Arial" panose="020B0604020202020204" pitchFamily="34" charset="0"/>
              </a:rPr>
              <a:t>[J]. </a:t>
            </a:r>
            <a:r>
              <a:rPr lang="en" altLang="zh-CN" sz="1000" b="0" i="0" dirty="0" err="1">
                <a:solidFill>
                  <a:srgbClr val="222222"/>
                </a:solidFill>
                <a:effectLst/>
                <a:latin typeface="Arial" panose="020B0604020202020204" pitchFamily="34" charset="0"/>
              </a:rPr>
              <a:t>arXiv</a:t>
            </a:r>
            <a:r>
              <a:rPr lang="en" altLang="zh-CN" sz="1000" b="0" i="0" dirty="0">
                <a:solidFill>
                  <a:srgbClr val="222222"/>
                </a:solidFill>
                <a:effectLst/>
                <a:latin typeface="Arial" panose="020B0604020202020204" pitchFamily="34" charset="0"/>
              </a:rPr>
              <a:t> preprint arXiv:2502.13870, 2025.</a:t>
            </a:r>
          </a:p>
        </p:txBody>
      </p:sp>
      <p:sp>
        <p:nvSpPr>
          <p:cNvPr id="6" name="文本框 5">
            <a:extLst>
              <a:ext uri="{FF2B5EF4-FFF2-40B4-BE49-F238E27FC236}">
                <a16:creationId xmlns:a16="http://schemas.microsoft.com/office/drawing/2014/main" id="{DE28DDDF-C71D-83DA-8B27-B84F0556F3D0}"/>
              </a:ext>
            </a:extLst>
          </p:cNvPr>
          <p:cNvSpPr txBox="1"/>
          <p:nvPr/>
        </p:nvSpPr>
        <p:spPr>
          <a:xfrm>
            <a:off x="609600" y="884037"/>
            <a:ext cx="10713929" cy="397032"/>
          </a:xfrm>
          <a:prstGeom prst="rect">
            <a:avLst/>
          </a:prstGeom>
          <a:noFill/>
        </p:spPr>
        <p:txBody>
          <a:bodyPr wrap="square">
            <a:spAutoFit/>
          </a:bodyPr>
          <a:lstStyle/>
          <a:p>
            <a:pPr marL="228600" indent="-228600">
              <a:lnSpc>
                <a:spcPct val="90000"/>
              </a:lnSpc>
              <a:spcBef>
                <a:spcPts val="1000"/>
              </a:spcBef>
              <a:buFont typeface="Arial" panose="020B0604020202020204" pitchFamily="34" charset="0"/>
              <a:buChar char="•"/>
              <a:defRPr/>
            </a:pPr>
            <a:r>
              <a:rPr lang="en-US" altLang="zh-CN" sz="2200" dirty="0">
                <a:latin typeface="Microsoft YaHei" panose="020B0503020204020204" pitchFamily="34" charset="-122"/>
                <a:ea typeface="Microsoft YaHei" panose="020B0503020204020204" pitchFamily="34" charset="-122"/>
              </a:rPr>
              <a:t>The authors obtain the Fourier coefficients through an approximate method</a:t>
            </a:r>
            <a:endParaRPr lang="en" altLang="zh-CN" sz="2200" dirty="0">
              <a:effectLst/>
              <a:latin typeface="Microsoft YaHei" panose="020B0503020204020204" pitchFamily="34" charset="-122"/>
              <a:ea typeface="Microsoft YaHei" panose="020B0503020204020204" pitchFamily="34" charset="-122"/>
            </a:endParaRPr>
          </a:p>
        </p:txBody>
      </p:sp>
      <p:sp>
        <p:nvSpPr>
          <p:cNvPr id="10" name="文本框 9">
            <a:extLst>
              <a:ext uri="{FF2B5EF4-FFF2-40B4-BE49-F238E27FC236}">
                <a16:creationId xmlns:a16="http://schemas.microsoft.com/office/drawing/2014/main" id="{4FE33AA0-AD3D-FF00-4073-B408529AB9F8}"/>
              </a:ext>
            </a:extLst>
          </p:cNvPr>
          <p:cNvSpPr txBox="1"/>
          <p:nvPr/>
        </p:nvSpPr>
        <p:spPr>
          <a:xfrm>
            <a:off x="344557" y="1342938"/>
            <a:ext cx="11616215" cy="968470"/>
          </a:xfrm>
          <a:prstGeom prst="rect">
            <a:avLst/>
          </a:prstGeom>
          <a:noFill/>
        </p:spPr>
        <p:txBody>
          <a:bodyPr wrap="square">
            <a:spAutoFit/>
          </a:bodyPr>
          <a:lstStyle/>
          <a:p>
            <a:pPr marL="685800" lvl="1" indent="-228600">
              <a:lnSpc>
                <a:spcPct val="90000"/>
              </a:lnSpc>
              <a:spcBef>
                <a:spcPts val="500"/>
              </a:spcBef>
              <a:buFont typeface="Courier New" panose="02070309020205020404" pitchFamily="49" charset="0"/>
              <a:buChar char="o"/>
              <a:defRPr/>
            </a:pPr>
            <a:r>
              <a:rPr kumimoji="1" lang="en-US" altLang="zh-CN" dirty="0">
                <a:latin typeface="Microsoft YaHei" panose="020B0503020204020204" pitchFamily="34" charset="-122"/>
                <a:ea typeface="Microsoft YaHei" panose="020B0503020204020204" pitchFamily="34" charset="-122"/>
              </a:rPr>
              <a:t>Step 1: Determine a minimal set of masking patterns m to use for model inference f(m)</a:t>
            </a:r>
          </a:p>
          <a:p>
            <a:pPr marL="685800" lvl="1" indent="-228600">
              <a:lnSpc>
                <a:spcPct val="90000"/>
              </a:lnSpc>
              <a:spcBef>
                <a:spcPts val="500"/>
              </a:spcBef>
              <a:buFont typeface="Courier New" panose="02070309020205020404" pitchFamily="49" charset="0"/>
              <a:buChar char="o"/>
              <a:defRPr/>
            </a:pPr>
            <a:r>
              <a:rPr kumimoji="1" lang="en-US" altLang="zh-CN" dirty="0">
                <a:latin typeface="Microsoft YaHei" panose="020B0503020204020204" pitchFamily="34" charset="-122"/>
                <a:ea typeface="Microsoft YaHei" panose="020B0503020204020204" pitchFamily="34" charset="-122"/>
              </a:rPr>
              <a:t>Step 2: Efficiently learn the surrogate function from the set of collected samples f(m)</a:t>
            </a:r>
          </a:p>
          <a:p>
            <a:pPr marL="685800" lvl="1" indent="-228600">
              <a:lnSpc>
                <a:spcPct val="90000"/>
              </a:lnSpc>
              <a:spcBef>
                <a:spcPts val="500"/>
              </a:spcBef>
              <a:buFont typeface="Courier New" panose="02070309020205020404" pitchFamily="49" charset="0"/>
              <a:buChar char="o"/>
              <a:defRPr/>
            </a:pPr>
            <a:r>
              <a:rPr kumimoji="1" lang="en-US" altLang="zh-CN" dirty="0" err="1">
                <a:latin typeface="Microsoft YaHei" panose="020B0503020204020204" pitchFamily="34" charset="-122"/>
                <a:ea typeface="Microsoft YaHei" panose="020B0503020204020204" pitchFamily="34" charset="-122"/>
              </a:rPr>
              <a:t>Setp</a:t>
            </a:r>
            <a:r>
              <a:rPr kumimoji="1" lang="en-US" altLang="zh-CN" dirty="0">
                <a:latin typeface="Microsoft YaHei" panose="020B0503020204020204" pitchFamily="34" charset="-122"/>
                <a:ea typeface="Microsoft YaHei" panose="020B0503020204020204" pitchFamily="34" charset="-122"/>
              </a:rPr>
              <a:t> 3: Use surrogate function and its </a:t>
            </a:r>
            <a:r>
              <a:rPr lang="en" altLang="zh-CN" dirty="0">
                <a:effectLst/>
                <a:latin typeface="Microsoft YaHei" panose="020B0503020204020204" pitchFamily="34" charset="-122"/>
                <a:ea typeface="Microsoft YaHei" panose="020B0503020204020204" pitchFamily="34" charset="-122"/>
              </a:rPr>
              <a:t>Fourier</a:t>
            </a:r>
            <a:r>
              <a:rPr lang="en" altLang="zh-CN" dirty="0">
                <a:latin typeface="Microsoft YaHei" panose="020B0503020204020204" pitchFamily="34" charset="-122"/>
                <a:ea typeface="Microsoft YaHei" panose="020B0503020204020204" pitchFamily="34" charset="-122"/>
              </a:rPr>
              <a:t> </a:t>
            </a:r>
            <a:r>
              <a:rPr lang="en" altLang="zh-CN" dirty="0">
                <a:effectLst/>
                <a:latin typeface="Microsoft YaHei" panose="020B0503020204020204" pitchFamily="34" charset="-122"/>
                <a:ea typeface="Microsoft YaHei" panose="020B0503020204020204" pitchFamily="34" charset="-122"/>
              </a:rPr>
              <a:t>transform to identify important interactions</a:t>
            </a:r>
          </a:p>
        </p:txBody>
      </p:sp>
      <p:sp>
        <p:nvSpPr>
          <p:cNvPr id="11" name="文本框 10">
            <a:extLst>
              <a:ext uri="{FF2B5EF4-FFF2-40B4-BE49-F238E27FC236}">
                <a16:creationId xmlns:a16="http://schemas.microsoft.com/office/drawing/2014/main" id="{F430ABD4-4077-D061-9F98-EAEECE77C8F2}"/>
              </a:ext>
            </a:extLst>
          </p:cNvPr>
          <p:cNvSpPr txBox="1"/>
          <p:nvPr/>
        </p:nvSpPr>
        <p:spPr>
          <a:xfrm>
            <a:off x="609600" y="2752490"/>
            <a:ext cx="10713929" cy="424732"/>
          </a:xfrm>
          <a:prstGeom prst="rect">
            <a:avLst/>
          </a:prstGeom>
          <a:noFill/>
        </p:spPr>
        <p:txBody>
          <a:bodyPr wrap="square">
            <a:spAutoFit/>
          </a:bodyPr>
          <a:lstStyle/>
          <a:p>
            <a:pPr marL="228600" indent="-228600">
              <a:lnSpc>
                <a:spcPct val="90000"/>
              </a:lnSpc>
              <a:spcBef>
                <a:spcPts val="1000"/>
              </a:spcBef>
              <a:buFont typeface="Arial" panose="020B0604020202020204" pitchFamily="34" charset="0"/>
              <a:buChar char="•"/>
              <a:defRPr/>
            </a:pPr>
            <a:r>
              <a:rPr lang="en-US" altLang="zh-CN" sz="2200" dirty="0">
                <a:latin typeface="Microsoft YaHei" panose="020B0503020204020204" pitchFamily="34" charset="-122"/>
                <a:ea typeface="Microsoft YaHei" panose="020B0503020204020204" pitchFamily="34" charset="-122"/>
              </a:rPr>
              <a:t>Case study-</a:t>
            </a:r>
            <a:r>
              <a:rPr lang="en" altLang="zh-CN" sz="2400" dirty="0">
                <a:effectLst/>
                <a:latin typeface="Arial" panose="020B0604020202020204" pitchFamily="34" charset="0"/>
                <a:cs typeface="Arial" panose="020B0604020202020204" pitchFamily="34" charset="0"/>
              </a:rPr>
              <a:t>Debugging Incorrect LLM Responses</a:t>
            </a:r>
          </a:p>
        </p:txBody>
      </p:sp>
      <p:sp>
        <p:nvSpPr>
          <p:cNvPr id="17" name="文本框 16">
            <a:extLst>
              <a:ext uri="{FF2B5EF4-FFF2-40B4-BE49-F238E27FC236}">
                <a16:creationId xmlns:a16="http://schemas.microsoft.com/office/drawing/2014/main" id="{434488BE-5B6F-F3D2-5742-80F27EBD5253}"/>
              </a:ext>
            </a:extLst>
          </p:cNvPr>
          <p:cNvSpPr txBox="1"/>
          <p:nvPr/>
        </p:nvSpPr>
        <p:spPr>
          <a:xfrm>
            <a:off x="609600" y="3208602"/>
            <a:ext cx="5654566" cy="2308324"/>
          </a:xfrm>
          <a:prstGeom prst="rect">
            <a:avLst/>
          </a:prstGeom>
          <a:noFill/>
        </p:spPr>
        <p:txBody>
          <a:bodyPr wrap="square">
            <a:spAutoFit/>
          </a:bodyPr>
          <a:lstStyle/>
          <a:p>
            <a:r>
              <a:rPr lang="en" altLang="zh-CN" dirty="0">
                <a:effectLst/>
                <a:latin typeface="Microsoft YaHei" panose="020B0503020204020204" pitchFamily="34" charset="-122"/>
                <a:ea typeface="Microsoft YaHei" panose="020B0503020204020204" pitchFamily="34" charset="-122"/>
              </a:rPr>
              <a:t>A runaway trolley is heading </a:t>
            </a:r>
            <a:r>
              <a:rPr lang="en" altLang="zh-CN" b="1" dirty="0">
                <a:effectLst/>
                <a:latin typeface="Microsoft YaHei" panose="020B0503020204020204" pitchFamily="34" charset="-122"/>
                <a:ea typeface="Microsoft YaHei" panose="020B0503020204020204" pitchFamily="34" charset="-122"/>
              </a:rPr>
              <a:t>away</a:t>
            </a:r>
            <a:r>
              <a:rPr lang="en" altLang="zh-CN" dirty="0">
                <a:effectLst/>
                <a:latin typeface="Microsoft YaHei" panose="020B0503020204020204" pitchFamily="34" charset="-122"/>
                <a:ea typeface="Microsoft YaHei" panose="020B0503020204020204" pitchFamily="34" charset="-122"/>
              </a:rPr>
              <a:t> from five people</a:t>
            </a:r>
            <a:r>
              <a:rPr lang="zh-CN" altLang="en-US" dirty="0">
                <a:latin typeface="Microsoft YaHei" panose="020B0503020204020204" pitchFamily="34" charset="-122"/>
                <a:ea typeface="Microsoft YaHei" panose="020B0503020204020204" pitchFamily="34" charset="-122"/>
              </a:rPr>
              <a:t> </a:t>
            </a:r>
            <a:r>
              <a:rPr lang="en" altLang="zh-CN" dirty="0">
                <a:effectLst/>
                <a:latin typeface="Microsoft YaHei" panose="020B0503020204020204" pitchFamily="34" charset="-122"/>
                <a:ea typeface="Microsoft YaHei" panose="020B0503020204020204" pitchFamily="34" charset="-122"/>
              </a:rPr>
              <a:t>who are tied to the track and cannot move. You are</a:t>
            </a:r>
            <a:r>
              <a:rPr lang="zh-CN" altLang="en-US" dirty="0">
                <a:latin typeface="Microsoft YaHei" panose="020B0503020204020204" pitchFamily="34" charset="-122"/>
                <a:ea typeface="Microsoft YaHei" panose="020B0503020204020204" pitchFamily="34" charset="-122"/>
              </a:rPr>
              <a:t> </a:t>
            </a:r>
            <a:r>
              <a:rPr lang="en" altLang="zh-CN" dirty="0">
                <a:effectLst/>
                <a:latin typeface="Microsoft YaHei" panose="020B0503020204020204" pitchFamily="34" charset="-122"/>
                <a:ea typeface="Microsoft YaHei" panose="020B0503020204020204" pitchFamily="34" charset="-122"/>
              </a:rPr>
              <a:t>near a lever that can switch the direction the trolley</a:t>
            </a:r>
            <a:r>
              <a:rPr lang="zh-CN" altLang="en-US" dirty="0">
                <a:latin typeface="Microsoft YaHei" panose="020B0503020204020204" pitchFamily="34" charset="-122"/>
                <a:ea typeface="Microsoft YaHei" panose="020B0503020204020204" pitchFamily="34" charset="-122"/>
              </a:rPr>
              <a:t> </a:t>
            </a:r>
            <a:r>
              <a:rPr lang="en" altLang="zh-CN" dirty="0">
                <a:effectLst/>
                <a:latin typeface="Microsoft YaHei" panose="020B0503020204020204" pitchFamily="34" charset="-122"/>
                <a:ea typeface="Microsoft YaHei" panose="020B0503020204020204" pitchFamily="34" charset="-122"/>
              </a:rPr>
              <a:t>is heading. Note that pulling the lever may cause</a:t>
            </a:r>
            <a:r>
              <a:rPr lang="zh-CN" altLang="en-US" dirty="0">
                <a:latin typeface="Microsoft YaHei" panose="020B0503020204020204" pitchFamily="34" charset="-122"/>
                <a:ea typeface="Microsoft YaHei" panose="020B0503020204020204" pitchFamily="34" charset="-122"/>
              </a:rPr>
              <a:t> </a:t>
            </a:r>
            <a:r>
              <a:rPr lang="en" altLang="zh-CN" dirty="0">
                <a:effectLst/>
                <a:latin typeface="Microsoft YaHei" panose="020B0503020204020204" pitchFamily="34" charset="-122"/>
                <a:ea typeface="Microsoft YaHei" panose="020B0503020204020204" pitchFamily="34" charset="-122"/>
              </a:rPr>
              <a:t>you physical strain, as you haven’t yet stretched.</a:t>
            </a:r>
          </a:p>
          <a:p>
            <a:endParaRPr lang="en" altLang="zh-CN" dirty="0">
              <a:effectLst/>
              <a:latin typeface="Microsoft YaHei" panose="020B0503020204020204" pitchFamily="34" charset="-122"/>
              <a:ea typeface="Microsoft YaHei" panose="020B0503020204020204" pitchFamily="34" charset="-122"/>
            </a:endParaRPr>
          </a:p>
          <a:p>
            <a:r>
              <a:rPr lang="en" altLang="zh-CN" dirty="0">
                <a:solidFill>
                  <a:srgbClr val="455935"/>
                </a:solidFill>
                <a:effectLst/>
                <a:latin typeface="Microsoft YaHei" panose="020B0503020204020204" pitchFamily="34" charset="-122"/>
                <a:ea typeface="Microsoft YaHei" panose="020B0503020204020204" pitchFamily="34" charset="-122"/>
              </a:rPr>
              <a:t>True </a:t>
            </a:r>
            <a:r>
              <a:rPr lang="en" altLang="zh-CN" dirty="0">
                <a:effectLst/>
                <a:latin typeface="Microsoft YaHei" panose="020B0503020204020204" pitchFamily="34" charset="-122"/>
                <a:ea typeface="Microsoft YaHei" panose="020B0503020204020204" pitchFamily="34" charset="-122"/>
              </a:rPr>
              <a:t>or </a:t>
            </a:r>
            <a:r>
              <a:rPr lang="en" altLang="zh-CN" dirty="0">
                <a:solidFill>
                  <a:srgbClr val="6D3336"/>
                </a:solidFill>
                <a:effectLst/>
                <a:latin typeface="Microsoft YaHei" panose="020B0503020204020204" pitchFamily="34" charset="-122"/>
                <a:ea typeface="Microsoft YaHei" panose="020B0503020204020204" pitchFamily="34" charset="-122"/>
              </a:rPr>
              <a:t>False</a:t>
            </a:r>
            <a:r>
              <a:rPr lang="en" altLang="zh-CN" dirty="0">
                <a:effectLst/>
                <a:latin typeface="Microsoft YaHei" panose="020B0503020204020204" pitchFamily="34" charset="-122"/>
                <a:ea typeface="Microsoft YaHei" panose="020B0503020204020204" pitchFamily="34" charset="-122"/>
              </a:rPr>
              <a:t>: You should not pull the lever.</a:t>
            </a:r>
          </a:p>
        </p:txBody>
      </p:sp>
      <p:sp>
        <p:nvSpPr>
          <p:cNvPr id="21" name="文本框 20">
            <a:extLst>
              <a:ext uri="{FF2B5EF4-FFF2-40B4-BE49-F238E27FC236}">
                <a16:creationId xmlns:a16="http://schemas.microsoft.com/office/drawing/2014/main" id="{10DA317F-5A4C-1A23-C7F1-4BB740ECF7C6}"/>
              </a:ext>
            </a:extLst>
          </p:cNvPr>
          <p:cNvSpPr txBox="1"/>
          <p:nvPr/>
        </p:nvSpPr>
        <p:spPr>
          <a:xfrm>
            <a:off x="536601" y="5760883"/>
            <a:ext cx="5429963" cy="646331"/>
          </a:xfrm>
          <a:prstGeom prst="rect">
            <a:avLst/>
          </a:prstGeom>
          <a:noFill/>
        </p:spPr>
        <p:txBody>
          <a:bodyPr wrap="square">
            <a:spAutoFit/>
          </a:bodyPr>
          <a:lstStyle/>
          <a:p>
            <a:r>
              <a:rPr lang="en" altLang="zh-CN" dirty="0">
                <a:effectLst/>
                <a:latin typeface="Helvetica" pitchFamily="2" charset="0"/>
              </a:rPr>
              <a:t>Llama 3.2 3B</a:t>
            </a:r>
            <a:r>
              <a:rPr lang="en" altLang="zh-CN" dirty="0">
                <a:latin typeface="Helvetica" pitchFamily="2" charset="0"/>
              </a:rPr>
              <a:t> </a:t>
            </a:r>
            <a:r>
              <a:rPr lang="en" altLang="zh-CN" sz="1600" b="1" dirty="0">
                <a:solidFill>
                  <a:srgbClr val="FFC000"/>
                </a:solidFill>
                <a:latin typeface="Microsoft YaHei" panose="020B0503020204020204" pitchFamily="34" charset="-122"/>
                <a:ea typeface="Microsoft YaHei" panose="020B0503020204020204" pitchFamily="34" charset="-122"/>
              </a:rPr>
              <a:t>correctly</a:t>
            </a:r>
            <a:r>
              <a:rPr lang="en" altLang="zh-CN" dirty="0">
                <a:effectLst/>
                <a:latin typeface="Microsoft YaHei" panose="020B0503020204020204" pitchFamily="34" charset="-122"/>
                <a:ea typeface="Microsoft YaHei" panose="020B0503020204020204" pitchFamily="34" charset="-122"/>
              </a:rPr>
              <a:t> selects the answer</a:t>
            </a:r>
            <a:r>
              <a:rPr lang="zh-CN" altLang="en-US" dirty="0">
                <a:effectLst/>
                <a:latin typeface="Microsoft YaHei" panose="020B0503020204020204" pitchFamily="34" charset="-122"/>
                <a:ea typeface="Microsoft YaHei" panose="020B0503020204020204" pitchFamily="34" charset="-122"/>
              </a:rPr>
              <a:t> </a:t>
            </a:r>
            <a:r>
              <a:rPr lang="en" altLang="zh-CN" dirty="0">
                <a:solidFill>
                  <a:schemeClr val="accent6">
                    <a:lumMod val="40000"/>
                    <a:lumOff val="60000"/>
                  </a:schemeClr>
                </a:solidFill>
                <a:effectLst/>
                <a:latin typeface="Microsoft YaHei" panose="020B0503020204020204" pitchFamily="34" charset="-122"/>
                <a:ea typeface="Microsoft YaHei" panose="020B0503020204020204" pitchFamily="34" charset="-122"/>
              </a:rPr>
              <a:t>True</a:t>
            </a:r>
            <a:r>
              <a:rPr lang="en" altLang="zh-CN" dirty="0">
                <a:solidFill>
                  <a:srgbClr val="6D3336"/>
                </a:solidFill>
                <a:effectLst/>
                <a:latin typeface="Microsoft YaHei" panose="020B0503020204020204" pitchFamily="34" charset="-122"/>
                <a:ea typeface="Microsoft YaHei" panose="020B0503020204020204" pitchFamily="34" charset="-122"/>
              </a:rPr>
              <a:t> </a:t>
            </a:r>
            <a:r>
              <a:rPr lang="en" altLang="zh-CN" dirty="0">
                <a:effectLst/>
                <a:latin typeface="Microsoft YaHei" panose="020B0503020204020204" pitchFamily="34" charset="-122"/>
                <a:ea typeface="Microsoft YaHei" panose="020B0503020204020204" pitchFamily="34" charset="-122"/>
              </a:rPr>
              <a:t>11.8% of the time.</a:t>
            </a:r>
          </a:p>
        </p:txBody>
      </p:sp>
      <p:sp>
        <p:nvSpPr>
          <p:cNvPr id="24" name="文本框 23">
            <a:extLst>
              <a:ext uri="{FF2B5EF4-FFF2-40B4-BE49-F238E27FC236}">
                <a16:creationId xmlns:a16="http://schemas.microsoft.com/office/drawing/2014/main" id="{23A7403F-24EA-13F8-575E-905FE783B727}"/>
              </a:ext>
            </a:extLst>
          </p:cNvPr>
          <p:cNvSpPr txBox="1"/>
          <p:nvPr/>
        </p:nvSpPr>
        <p:spPr>
          <a:xfrm>
            <a:off x="6070600" y="4596555"/>
            <a:ext cx="6121400" cy="1969770"/>
          </a:xfrm>
          <a:prstGeom prst="rect">
            <a:avLst/>
          </a:prstGeom>
          <a:noFill/>
        </p:spPr>
        <p:txBody>
          <a:bodyPr wrap="square">
            <a:spAutoFit/>
          </a:bodyPr>
          <a:lstStyle/>
          <a:p>
            <a:r>
              <a:rPr lang="en" altLang="zh-CN" sz="1500" dirty="0">
                <a:effectLst/>
                <a:latin typeface="Microsoft YaHei" panose="020B0503020204020204" pitchFamily="34" charset="-122"/>
                <a:ea typeface="Microsoft YaHei" panose="020B0503020204020204" pitchFamily="34" charset="-122"/>
              </a:rPr>
              <a:t>Words and interactions highlighted in </a:t>
            </a:r>
            <a:r>
              <a:rPr lang="en" altLang="zh-CN" sz="1500" dirty="0">
                <a:solidFill>
                  <a:schemeClr val="accent6">
                    <a:lumMod val="40000"/>
                    <a:lumOff val="60000"/>
                  </a:schemeClr>
                </a:solidFill>
                <a:effectLst/>
                <a:latin typeface="Microsoft YaHei" panose="020B0503020204020204" pitchFamily="34" charset="-122"/>
                <a:ea typeface="Microsoft YaHei" panose="020B0503020204020204" pitchFamily="34" charset="-122"/>
              </a:rPr>
              <a:t>green</a:t>
            </a:r>
            <a:r>
              <a:rPr lang="en" altLang="zh-CN" sz="1500" dirty="0">
                <a:effectLst/>
                <a:latin typeface="Microsoft YaHei" panose="020B0503020204020204" pitchFamily="34" charset="-122"/>
                <a:ea typeface="Microsoft YaHei" panose="020B0503020204020204" pitchFamily="34" charset="-122"/>
              </a:rPr>
              <a:t> contribute </a:t>
            </a:r>
            <a:r>
              <a:rPr lang="en" altLang="zh-CN" sz="1500" dirty="0">
                <a:solidFill>
                  <a:schemeClr val="accent6">
                    <a:lumMod val="40000"/>
                    <a:lumOff val="60000"/>
                  </a:schemeClr>
                </a:solidFill>
                <a:effectLst/>
                <a:latin typeface="Microsoft YaHei" panose="020B0503020204020204" pitchFamily="34" charset="-122"/>
                <a:ea typeface="Microsoft YaHei" panose="020B0503020204020204" pitchFamily="34" charset="-122"/>
              </a:rPr>
              <a:t>positively</a:t>
            </a:r>
            <a:r>
              <a:rPr lang="en" altLang="zh-CN" sz="1500" dirty="0">
                <a:effectLst/>
                <a:latin typeface="Microsoft YaHei" panose="020B0503020204020204" pitchFamily="34" charset="-122"/>
                <a:ea typeface="Microsoft YaHei" panose="020B0503020204020204" pitchFamily="34" charset="-122"/>
              </a:rPr>
              <a:t> to producing the correct output, while those in </a:t>
            </a:r>
            <a:r>
              <a:rPr lang="en" altLang="zh-CN" sz="1500" dirty="0">
                <a:solidFill>
                  <a:srgbClr val="C00000"/>
                </a:solidFill>
                <a:effectLst/>
                <a:latin typeface="Microsoft YaHei" panose="020B0503020204020204" pitchFamily="34" charset="-122"/>
                <a:ea typeface="Microsoft YaHei" panose="020B0503020204020204" pitchFamily="34" charset="-122"/>
              </a:rPr>
              <a:t>red</a:t>
            </a:r>
            <a:r>
              <a:rPr lang="en" altLang="zh-CN" sz="1500" dirty="0">
                <a:effectLst/>
                <a:latin typeface="Microsoft YaHei" panose="020B0503020204020204" pitchFamily="34" charset="-122"/>
                <a:ea typeface="Microsoft YaHei" panose="020B0503020204020204" pitchFamily="34" charset="-122"/>
              </a:rPr>
              <a:t> lead the model toward an </a:t>
            </a:r>
            <a:r>
              <a:rPr lang="en" altLang="zh-CN" sz="1500" dirty="0">
                <a:solidFill>
                  <a:srgbClr val="C00000"/>
                </a:solidFill>
                <a:effectLst/>
                <a:latin typeface="Microsoft YaHei" panose="020B0503020204020204" pitchFamily="34" charset="-122"/>
                <a:ea typeface="Microsoft YaHei" panose="020B0503020204020204" pitchFamily="34" charset="-122"/>
              </a:rPr>
              <a:t>incorrect</a:t>
            </a:r>
            <a:r>
              <a:rPr lang="en" altLang="zh-CN" sz="1500" dirty="0">
                <a:effectLst/>
                <a:latin typeface="Microsoft YaHei" panose="020B0503020204020204" pitchFamily="34" charset="-122"/>
                <a:ea typeface="Microsoft YaHei" panose="020B0503020204020204" pitchFamily="34" charset="-122"/>
              </a:rPr>
              <a:t> response.</a:t>
            </a:r>
          </a:p>
          <a:p>
            <a:endParaRPr lang="en" altLang="zh-CN" sz="1500" dirty="0">
              <a:effectLst/>
              <a:latin typeface="Microsoft YaHei" panose="020B0503020204020204" pitchFamily="34" charset="-122"/>
              <a:ea typeface="Microsoft YaHei" panose="020B0503020204020204" pitchFamily="34" charset="-122"/>
            </a:endParaRPr>
          </a:p>
          <a:p>
            <a:r>
              <a:rPr lang="en" altLang="zh-CN" sz="1500" dirty="0">
                <a:latin typeface="Microsoft YaHei" panose="020B0503020204020204" pitchFamily="34" charset="-122"/>
                <a:ea typeface="Microsoft YaHei" panose="020B0503020204020204" pitchFamily="34" charset="-122"/>
              </a:rPr>
              <a:t>T</a:t>
            </a:r>
            <a:r>
              <a:rPr lang="en" altLang="zh-CN" sz="1500" dirty="0">
                <a:effectLst/>
                <a:latin typeface="Microsoft YaHei" panose="020B0503020204020204" pitchFamily="34" charset="-122"/>
                <a:ea typeface="Microsoft YaHei" panose="020B0503020204020204" pitchFamily="34" charset="-122"/>
              </a:rPr>
              <a:t>he last sentence have a negative first order value, with a significant third order interaction between you haven</a:t>
            </a:r>
            <a:r>
              <a:rPr lang="en-US" altLang="zh-CN" sz="1500" dirty="0">
                <a:effectLst/>
                <a:latin typeface="Microsoft YaHei" panose="020B0503020204020204" pitchFamily="34" charset="-122"/>
                <a:ea typeface="Microsoft YaHei" panose="020B0503020204020204" pitchFamily="34" charset="-122"/>
              </a:rPr>
              <a:t>'</a:t>
            </a:r>
            <a:r>
              <a:rPr lang="en" altLang="zh-CN" sz="1500" dirty="0">
                <a:effectLst/>
                <a:latin typeface="Microsoft YaHei" panose="020B0503020204020204" pitchFamily="34" charset="-122"/>
                <a:ea typeface="Microsoft YaHei" panose="020B0503020204020204" pitchFamily="34" charset="-122"/>
              </a:rPr>
              <a:t>t yet in the SPEX method. </a:t>
            </a:r>
            <a:r>
              <a:rPr lang="en" altLang="zh-CN" sz="1600" b="1" dirty="0">
                <a:solidFill>
                  <a:srgbClr val="FFC000"/>
                </a:solidFill>
                <a:latin typeface="Microsoft YaHei" panose="020B0503020204020204" pitchFamily="34" charset="-122"/>
                <a:ea typeface="Microsoft YaHei" panose="020B0503020204020204" pitchFamily="34" charset="-122"/>
              </a:rPr>
              <a:t>Removing</a:t>
            </a:r>
            <a:r>
              <a:rPr lang="en" altLang="zh-CN" sz="1500" dirty="0">
                <a:effectLst/>
                <a:latin typeface="Microsoft YaHei" panose="020B0503020204020204" pitchFamily="34" charset="-122"/>
                <a:ea typeface="Microsoft YaHei" panose="020B0503020204020204" pitchFamily="34" charset="-122"/>
              </a:rPr>
              <a:t> the non-critical final</a:t>
            </a:r>
            <a:r>
              <a:rPr lang="en" altLang="zh-CN" sz="1500" dirty="0">
                <a:latin typeface="Microsoft YaHei" panose="020B0503020204020204" pitchFamily="34" charset="-122"/>
                <a:ea typeface="Microsoft YaHei" panose="020B0503020204020204" pitchFamily="34" charset="-122"/>
              </a:rPr>
              <a:t> </a:t>
            </a:r>
            <a:r>
              <a:rPr lang="en" altLang="zh-CN" sz="1500" dirty="0">
                <a:effectLst/>
                <a:latin typeface="Microsoft YaHei" panose="020B0503020204020204" pitchFamily="34" charset="-122"/>
                <a:ea typeface="Microsoft YaHei" panose="020B0503020204020204" pitchFamily="34" charset="-122"/>
              </a:rPr>
              <a:t>sentence unexpectedly </a:t>
            </a:r>
            <a:r>
              <a:rPr lang="en" altLang="zh-CN" sz="1600" b="1" dirty="0">
                <a:solidFill>
                  <a:srgbClr val="FFC000"/>
                </a:solidFill>
                <a:latin typeface="Microsoft YaHei" panose="020B0503020204020204" pitchFamily="34" charset="-122"/>
                <a:ea typeface="Microsoft YaHei" panose="020B0503020204020204" pitchFamily="34" charset="-122"/>
              </a:rPr>
              <a:t>boosts</a:t>
            </a:r>
            <a:r>
              <a:rPr lang="en" altLang="zh-CN" sz="1500" dirty="0">
                <a:effectLst/>
                <a:latin typeface="Microsoft YaHei" panose="020B0503020204020204" pitchFamily="34" charset="-122"/>
                <a:ea typeface="Microsoft YaHei" panose="020B0503020204020204" pitchFamily="34" charset="-122"/>
              </a:rPr>
              <a:t> the model’s accuracy to 20.8%.</a:t>
            </a:r>
          </a:p>
        </p:txBody>
      </p:sp>
    </p:spTree>
    <p:extLst>
      <p:ext uri="{BB962C8B-B14F-4D97-AF65-F5344CB8AC3E}">
        <p14:creationId xmlns:p14="http://schemas.microsoft.com/office/powerpoint/2010/main" val="494124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336F7-CC48-E912-2271-6D7B4E44E2E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61356B9-0E25-C750-A6BD-77F304848ABE}"/>
              </a:ext>
            </a:extLst>
          </p:cNvPr>
          <p:cNvSpPr txBox="1">
            <a:spLocks/>
          </p:cNvSpPr>
          <p:nvPr/>
        </p:nvSpPr>
        <p:spPr>
          <a:xfrm>
            <a:off x="558800" y="26722"/>
            <a:ext cx="11023600" cy="881557"/>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Perturbation-based explanations of LLMs</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5" name="文本框 4">
            <a:extLst>
              <a:ext uri="{FF2B5EF4-FFF2-40B4-BE49-F238E27FC236}">
                <a16:creationId xmlns:a16="http://schemas.microsoft.com/office/drawing/2014/main" id="{3CD5270F-7214-D140-1087-5B78F018656D}"/>
              </a:ext>
            </a:extLst>
          </p:cNvPr>
          <p:cNvSpPr txBox="1"/>
          <p:nvPr/>
        </p:nvSpPr>
        <p:spPr>
          <a:xfrm>
            <a:off x="239454" y="6457890"/>
            <a:ext cx="11342946" cy="400110"/>
          </a:xfrm>
          <a:prstGeom prst="rect">
            <a:avLst/>
          </a:prstGeom>
          <a:noFill/>
        </p:spPr>
        <p:txBody>
          <a:bodyPr wrap="square">
            <a:spAutoFit/>
          </a:bodyPr>
          <a:lstStyle/>
          <a:p>
            <a:r>
              <a:rPr lang="en" altLang="zh-CN" sz="1000" b="0" i="0" dirty="0">
                <a:solidFill>
                  <a:srgbClr val="222222"/>
                </a:solidFill>
                <a:effectLst/>
                <a:latin typeface="Arial" panose="020B0604020202020204" pitchFamily="34" charset="0"/>
              </a:rPr>
              <a:t>Chang Y, Cao B, Wang Y, et al. </a:t>
            </a:r>
            <a:r>
              <a:rPr lang="en" altLang="zh-CN" sz="1000" b="0" i="0" dirty="0" err="1">
                <a:solidFill>
                  <a:srgbClr val="222222"/>
                </a:solidFill>
                <a:effectLst/>
                <a:latin typeface="Arial" panose="020B0604020202020204" pitchFamily="34" charset="0"/>
              </a:rPr>
              <a:t>JoPA</a:t>
            </a:r>
            <a:r>
              <a:rPr lang="en" altLang="zh-CN" sz="1000" b="0" i="0" dirty="0">
                <a:solidFill>
                  <a:srgbClr val="222222"/>
                </a:solidFill>
                <a:effectLst/>
                <a:latin typeface="Arial" panose="020B0604020202020204" pitchFamily="34" charset="0"/>
              </a:rPr>
              <a:t>: Explaining Large Language Model’s Generation via Joint Prompt Attribution[C]//Proceedings of the 63rd Annual Meeting of the Association for Computational Linguistics (Volume 1: Long Papers). 2025: 22106-22122.</a:t>
            </a:r>
          </a:p>
        </p:txBody>
      </p:sp>
      <p:pic>
        <p:nvPicPr>
          <p:cNvPr id="2" name="图片 1">
            <a:extLst>
              <a:ext uri="{FF2B5EF4-FFF2-40B4-BE49-F238E27FC236}">
                <a16:creationId xmlns:a16="http://schemas.microsoft.com/office/drawing/2014/main" id="{A51764DE-8B6A-8C14-37D3-468D8B4941D5}"/>
              </a:ext>
            </a:extLst>
          </p:cNvPr>
          <p:cNvPicPr>
            <a:picLocks noChangeAspect="1"/>
          </p:cNvPicPr>
          <p:nvPr/>
        </p:nvPicPr>
        <p:blipFill>
          <a:blip r:embed="rId2"/>
          <a:stretch>
            <a:fillRect/>
          </a:stretch>
        </p:blipFill>
        <p:spPr>
          <a:xfrm>
            <a:off x="601885" y="2087149"/>
            <a:ext cx="10618083" cy="3700990"/>
          </a:xfrm>
          <a:prstGeom prst="rect">
            <a:avLst/>
          </a:prstGeom>
        </p:spPr>
      </p:pic>
      <p:sp>
        <p:nvSpPr>
          <p:cNvPr id="3" name="文本框 2">
            <a:extLst>
              <a:ext uri="{FF2B5EF4-FFF2-40B4-BE49-F238E27FC236}">
                <a16:creationId xmlns:a16="http://schemas.microsoft.com/office/drawing/2014/main" id="{AC43588C-7F42-A807-22CB-17474315D3C1}"/>
              </a:ext>
            </a:extLst>
          </p:cNvPr>
          <p:cNvSpPr txBox="1"/>
          <p:nvPr/>
        </p:nvSpPr>
        <p:spPr>
          <a:xfrm>
            <a:off x="609600" y="884037"/>
            <a:ext cx="11109434" cy="1311128"/>
          </a:xfrm>
          <a:prstGeom prst="rect">
            <a:avLst/>
          </a:prstGeom>
          <a:noFill/>
        </p:spPr>
        <p:txBody>
          <a:bodyPr wrap="square">
            <a:spAutoFit/>
          </a:bodyPr>
          <a:lstStyle/>
          <a:p>
            <a:pPr marL="228600" indent="-228600">
              <a:lnSpc>
                <a:spcPct val="90000"/>
              </a:lnSpc>
              <a:spcBef>
                <a:spcPts val="1000"/>
              </a:spcBef>
              <a:buFont typeface="Arial" panose="020B0604020202020204" pitchFamily="34" charset="0"/>
              <a:buChar char="•"/>
              <a:defRPr/>
            </a:pPr>
            <a:r>
              <a:rPr lang="en" altLang="zh-CN" sz="2200" dirty="0">
                <a:effectLst/>
                <a:latin typeface="Microsoft YaHei" panose="020B0503020204020204" pitchFamily="34" charset="-122"/>
                <a:ea typeface="Microsoft YaHei" panose="020B0503020204020204" pitchFamily="34" charset="-122"/>
              </a:rPr>
              <a:t>The authors propose </a:t>
            </a:r>
            <a:r>
              <a:rPr lang="en" altLang="zh-CN" sz="2200" dirty="0">
                <a:latin typeface="Microsoft YaHei" panose="020B0503020204020204" pitchFamily="34" charset="-122"/>
                <a:ea typeface="Microsoft YaHei" panose="020B0503020204020204" pitchFamily="34" charset="-122"/>
              </a:rPr>
              <a:t>a framework that explains large language model generation by applying masking on prompt tokens</a:t>
            </a:r>
            <a:r>
              <a:rPr lang="en-US" altLang="zh-CN" sz="2200" dirty="0">
                <a:latin typeface="Microsoft YaHei" panose="020B0503020204020204" pitchFamily="34" charset="-122"/>
                <a:ea typeface="Microsoft YaHei" panose="020B0503020204020204" pitchFamily="34" charset="-122"/>
              </a:rPr>
              <a:t>. </a:t>
            </a:r>
            <a:r>
              <a:rPr lang="en" altLang="zh-CN" sz="2200" dirty="0">
                <a:latin typeface="Microsoft YaHei" panose="020B0503020204020204" pitchFamily="34" charset="-122"/>
                <a:ea typeface="Microsoft YaHei" panose="020B0503020204020204" pitchFamily="34" charset="-122"/>
              </a:rPr>
              <a:t>By searching for token subsets whose removal causes the largest change in generation, this paper provides </a:t>
            </a:r>
            <a:r>
              <a:rPr lang="en" altLang="zh-CN" sz="2200" b="1" dirty="0">
                <a:solidFill>
                  <a:srgbClr val="FFC000"/>
                </a:solidFill>
                <a:latin typeface="Microsoft YaHei" panose="020B0503020204020204" pitchFamily="34" charset="-122"/>
                <a:ea typeface="Microsoft YaHei" panose="020B0503020204020204" pitchFamily="34" charset="-122"/>
              </a:rPr>
              <a:t>counterfactual</a:t>
            </a:r>
            <a:r>
              <a:rPr lang="en" altLang="zh-CN" sz="2200" dirty="0">
                <a:latin typeface="Microsoft YaHei" panose="020B0503020204020204" pitchFamily="34" charset="-122"/>
                <a:ea typeface="Microsoft YaHei" panose="020B0503020204020204" pitchFamily="34" charset="-122"/>
              </a:rPr>
              <a:t> explanations</a:t>
            </a:r>
            <a:endParaRPr lang="en" altLang="zh-CN" sz="2200" dirty="0">
              <a:effectLst/>
              <a:latin typeface="Microsoft YaHei" panose="020B0503020204020204" pitchFamily="34" charset="-122"/>
              <a:ea typeface="Microsoft YaHei" panose="020B0503020204020204" pitchFamily="34" charset="-122"/>
            </a:endParaRPr>
          </a:p>
        </p:txBody>
      </p:sp>
      <p:sp>
        <p:nvSpPr>
          <p:cNvPr id="10" name="文本框 9">
            <a:extLst>
              <a:ext uri="{FF2B5EF4-FFF2-40B4-BE49-F238E27FC236}">
                <a16:creationId xmlns:a16="http://schemas.microsoft.com/office/drawing/2014/main" id="{86E91447-9061-BD4D-E40B-5C407B44E61E}"/>
              </a:ext>
            </a:extLst>
          </p:cNvPr>
          <p:cNvSpPr txBox="1"/>
          <p:nvPr/>
        </p:nvSpPr>
        <p:spPr>
          <a:xfrm>
            <a:off x="3071561" y="5650797"/>
            <a:ext cx="6661019" cy="646331"/>
          </a:xfrm>
          <a:prstGeom prst="rect">
            <a:avLst/>
          </a:prstGeom>
          <a:noFill/>
        </p:spPr>
        <p:txBody>
          <a:bodyPr wrap="square">
            <a:spAutoFit/>
          </a:bodyPr>
          <a:lstStyle/>
          <a:p>
            <a:r>
              <a:rPr lang="en" altLang="zh-CN" dirty="0">
                <a:effectLst/>
                <a:latin typeface="Microsoft YaHei" panose="020B0503020204020204" pitchFamily="34" charset="-122"/>
                <a:ea typeface="Microsoft YaHei" panose="020B0503020204020204" pitchFamily="34" charset="-122"/>
              </a:rPr>
              <a:t>Left: Demonstrating the pipeline of the algorithm </a:t>
            </a:r>
          </a:p>
          <a:p>
            <a:r>
              <a:rPr lang="en" altLang="zh-CN" dirty="0">
                <a:effectLst/>
                <a:latin typeface="Microsoft YaHei" panose="020B0503020204020204" pitchFamily="34" charset="-122"/>
                <a:ea typeface="Microsoft YaHei" panose="020B0503020204020204" pitchFamily="34" charset="-122"/>
              </a:rPr>
              <a:t>Right: Illustrating the process of mask m sampling</a:t>
            </a:r>
          </a:p>
        </p:txBody>
      </p:sp>
    </p:spTree>
    <p:extLst>
      <p:ext uri="{BB962C8B-B14F-4D97-AF65-F5344CB8AC3E}">
        <p14:creationId xmlns:p14="http://schemas.microsoft.com/office/powerpoint/2010/main" val="798089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336F7-CC48-E912-2271-6D7B4E44E2E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61356B9-0E25-C750-A6BD-77F304848ABE}"/>
              </a:ext>
            </a:extLst>
          </p:cNvPr>
          <p:cNvSpPr txBox="1">
            <a:spLocks/>
          </p:cNvSpPr>
          <p:nvPr/>
        </p:nvSpPr>
        <p:spPr>
          <a:xfrm>
            <a:off x="558800" y="26722"/>
            <a:ext cx="11023600" cy="881557"/>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Perturbation-based explanations of LLMs</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5" name="文本框 4">
            <a:extLst>
              <a:ext uri="{FF2B5EF4-FFF2-40B4-BE49-F238E27FC236}">
                <a16:creationId xmlns:a16="http://schemas.microsoft.com/office/drawing/2014/main" id="{3CD5270F-7214-D140-1087-5B78F018656D}"/>
              </a:ext>
            </a:extLst>
          </p:cNvPr>
          <p:cNvSpPr txBox="1"/>
          <p:nvPr/>
        </p:nvSpPr>
        <p:spPr>
          <a:xfrm>
            <a:off x="239454" y="6457890"/>
            <a:ext cx="11342946" cy="400110"/>
          </a:xfrm>
          <a:prstGeom prst="rect">
            <a:avLst/>
          </a:prstGeom>
          <a:noFill/>
        </p:spPr>
        <p:txBody>
          <a:bodyPr wrap="square">
            <a:spAutoFit/>
          </a:bodyPr>
          <a:lstStyle/>
          <a:p>
            <a:r>
              <a:rPr lang="en" altLang="zh-CN" sz="1000" b="0" i="0" dirty="0">
                <a:solidFill>
                  <a:srgbClr val="222222"/>
                </a:solidFill>
                <a:effectLst/>
                <a:latin typeface="Arial" panose="020B0604020202020204" pitchFamily="34" charset="0"/>
              </a:rPr>
              <a:t>Chang Y, Cao B, Wang Y, et al. </a:t>
            </a:r>
            <a:r>
              <a:rPr lang="en" altLang="zh-CN" sz="1000" b="0" i="0" dirty="0" err="1">
                <a:solidFill>
                  <a:srgbClr val="222222"/>
                </a:solidFill>
                <a:effectLst/>
                <a:latin typeface="Arial" panose="020B0604020202020204" pitchFamily="34" charset="0"/>
              </a:rPr>
              <a:t>JoPA</a:t>
            </a:r>
            <a:r>
              <a:rPr lang="en" altLang="zh-CN" sz="1000" b="0" i="0" dirty="0">
                <a:solidFill>
                  <a:srgbClr val="222222"/>
                </a:solidFill>
                <a:effectLst/>
                <a:latin typeface="Arial" panose="020B0604020202020204" pitchFamily="34" charset="0"/>
              </a:rPr>
              <a:t>: Explaining Large Language Model’s Generation via Joint Prompt Attribution[C]//Proceedings of the 63rd Annual Meeting of the Association for Computational Linguistics (Volume 1: Long Papers). 2025: 22106-22122.</a:t>
            </a:r>
          </a:p>
        </p:txBody>
      </p:sp>
      <p:sp>
        <p:nvSpPr>
          <p:cNvPr id="3" name="文本框 2">
            <a:extLst>
              <a:ext uri="{FF2B5EF4-FFF2-40B4-BE49-F238E27FC236}">
                <a16:creationId xmlns:a16="http://schemas.microsoft.com/office/drawing/2014/main" id="{AC43588C-7F42-A807-22CB-17474315D3C1}"/>
              </a:ext>
            </a:extLst>
          </p:cNvPr>
          <p:cNvSpPr txBox="1"/>
          <p:nvPr/>
        </p:nvSpPr>
        <p:spPr>
          <a:xfrm>
            <a:off x="609600" y="884037"/>
            <a:ext cx="10804634" cy="701731"/>
          </a:xfrm>
          <a:prstGeom prst="rect">
            <a:avLst/>
          </a:prstGeom>
          <a:noFill/>
        </p:spPr>
        <p:txBody>
          <a:bodyPr wrap="square">
            <a:spAutoFit/>
          </a:bodyPr>
          <a:lstStyle/>
          <a:p>
            <a:pPr marL="228600" indent="-228600">
              <a:lnSpc>
                <a:spcPct val="90000"/>
              </a:lnSpc>
              <a:spcBef>
                <a:spcPts val="1000"/>
              </a:spcBef>
              <a:buFont typeface="Arial" panose="020B0604020202020204" pitchFamily="34" charset="0"/>
              <a:buChar char="•"/>
              <a:defRPr/>
            </a:pPr>
            <a:r>
              <a:rPr lang="en-US" altLang="zh-CN" sz="2200" dirty="0">
                <a:effectLst/>
                <a:latin typeface="Microsoft YaHei" panose="020B0503020204020204" pitchFamily="34" charset="-122"/>
                <a:ea typeface="Microsoft YaHei" panose="020B0503020204020204" pitchFamily="34" charset="-122"/>
              </a:rPr>
              <a:t>Case study for visualizing the variation of the model responses after the specific tokens are masked</a:t>
            </a:r>
            <a:endParaRPr lang="en" altLang="zh-CN" sz="2200" dirty="0">
              <a:effectLst/>
              <a:latin typeface="Microsoft YaHei" panose="020B0503020204020204" pitchFamily="34" charset="-122"/>
              <a:ea typeface="Microsoft YaHei" panose="020B0503020204020204" pitchFamily="34" charset="-122"/>
            </a:endParaRPr>
          </a:p>
        </p:txBody>
      </p:sp>
      <p:pic>
        <p:nvPicPr>
          <p:cNvPr id="4" name="图片 3">
            <a:extLst>
              <a:ext uri="{FF2B5EF4-FFF2-40B4-BE49-F238E27FC236}">
                <a16:creationId xmlns:a16="http://schemas.microsoft.com/office/drawing/2014/main" id="{1BF38EA5-BFD6-2970-115C-AF5C398C2A8C}"/>
              </a:ext>
            </a:extLst>
          </p:cNvPr>
          <p:cNvPicPr>
            <a:picLocks noChangeAspect="1"/>
          </p:cNvPicPr>
          <p:nvPr/>
        </p:nvPicPr>
        <p:blipFill>
          <a:blip r:embed="rId2"/>
          <a:stretch>
            <a:fillRect/>
          </a:stretch>
        </p:blipFill>
        <p:spPr>
          <a:xfrm>
            <a:off x="441434" y="1585768"/>
            <a:ext cx="5791200" cy="4645869"/>
          </a:xfrm>
          <a:prstGeom prst="rect">
            <a:avLst/>
          </a:prstGeom>
        </p:spPr>
      </p:pic>
      <p:sp>
        <p:nvSpPr>
          <p:cNvPr id="9" name="文本框 8">
            <a:extLst>
              <a:ext uri="{FF2B5EF4-FFF2-40B4-BE49-F238E27FC236}">
                <a16:creationId xmlns:a16="http://schemas.microsoft.com/office/drawing/2014/main" id="{6D8E185D-AD44-9CD8-923F-6A95C0816FF0}"/>
              </a:ext>
            </a:extLst>
          </p:cNvPr>
          <p:cNvSpPr txBox="1"/>
          <p:nvPr/>
        </p:nvSpPr>
        <p:spPr>
          <a:xfrm>
            <a:off x="5941867" y="2103295"/>
            <a:ext cx="5640533" cy="3276282"/>
          </a:xfrm>
          <a:prstGeom prst="rect">
            <a:avLst/>
          </a:prstGeom>
          <a:noFill/>
        </p:spPr>
        <p:txBody>
          <a:bodyPr wrap="square">
            <a:spAutoFit/>
          </a:bodyPr>
          <a:lstStyle/>
          <a:p>
            <a:pPr lvl="1">
              <a:lnSpc>
                <a:spcPct val="90000"/>
              </a:lnSpc>
              <a:spcBef>
                <a:spcPts val="500"/>
              </a:spcBef>
              <a:defRPr/>
            </a:pPr>
            <a:endParaRPr kumimoji="1" lang="en-US" altLang="zh-CN" dirty="0">
              <a:latin typeface="Microsoft YaHei" panose="020B0503020204020204" pitchFamily="34" charset="-122"/>
              <a:ea typeface="Microsoft YaHei" panose="020B0503020204020204" pitchFamily="34" charset="-122"/>
            </a:endParaRPr>
          </a:p>
          <a:p>
            <a:pPr marL="685800" lvl="1" indent="-228600">
              <a:lnSpc>
                <a:spcPct val="90000"/>
              </a:lnSpc>
              <a:spcBef>
                <a:spcPts val="500"/>
              </a:spcBef>
              <a:buFont typeface="Courier New" panose="02070309020205020404" pitchFamily="49" charset="0"/>
              <a:buChar char="o"/>
              <a:defRPr/>
            </a:pPr>
            <a:r>
              <a:rPr kumimoji="1" lang="en-US" altLang="zh-CN" dirty="0">
                <a:latin typeface="Microsoft YaHei" panose="020B0503020204020204" pitchFamily="34" charset="-122"/>
                <a:ea typeface="Microsoft YaHei" panose="020B0503020204020204" pitchFamily="34" charset="-122"/>
              </a:rPr>
              <a:t>Compared with the top-k tokens identified by </a:t>
            </a:r>
            <a:r>
              <a:rPr kumimoji="1" lang="en-US" altLang="zh-CN" dirty="0" err="1">
                <a:latin typeface="Microsoft YaHei" panose="020B0503020204020204" pitchFamily="34" charset="-122"/>
                <a:ea typeface="Microsoft YaHei" panose="020B0503020204020204" pitchFamily="34" charset="-122"/>
              </a:rPr>
              <a:t>JoPA</a:t>
            </a:r>
            <a:r>
              <a:rPr kumimoji="1" lang="en-US" altLang="zh-CN" dirty="0">
                <a:latin typeface="Microsoft YaHei" panose="020B0503020204020204" pitchFamily="34" charset="-122"/>
                <a:ea typeface="Microsoft YaHei" panose="020B0503020204020204" pitchFamily="34" charset="-122"/>
              </a:rPr>
              <a:t>, those found by </a:t>
            </a:r>
            <a:r>
              <a:rPr kumimoji="1" lang="en-US" altLang="zh-CN" dirty="0" err="1">
                <a:latin typeface="Microsoft YaHei" panose="020B0503020204020204" pitchFamily="34" charset="-122"/>
                <a:ea typeface="Microsoft YaHei" panose="020B0503020204020204" pitchFamily="34" charset="-122"/>
              </a:rPr>
              <a:t>Captum</a:t>
            </a:r>
            <a:r>
              <a:rPr kumimoji="1" lang="en-US" altLang="zh-CN" dirty="0">
                <a:latin typeface="Microsoft YaHei" panose="020B0503020204020204" pitchFamily="34" charset="-122"/>
                <a:ea typeface="Microsoft YaHei" panose="020B0503020204020204" pitchFamily="34" charset="-122"/>
              </a:rPr>
              <a:t> are mostly not important to the response.</a:t>
            </a:r>
          </a:p>
          <a:p>
            <a:pPr marL="685800" lvl="1" indent="-228600">
              <a:lnSpc>
                <a:spcPct val="90000"/>
              </a:lnSpc>
              <a:spcBef>
                <a:spcPts val="500"/>
              </a:spcBef>
              <a:buFont typeface="Courier New" panose="02070309020205020404" pitchFamily="49" charset="0"/>
              <a:buChar char="o"/>
              <a:defRPr/>
            </a:pPr>
            <a:r>
              <a:rPr kumimoji="1" lang="en-US" altLang="zh-CN" dirty="0">
                <a:latin typeface="Microsoft YaHei" panose="020B0503020204020204" pitchFamily="34" charset="-122"/>
                <a:ea typeface="Microsoft YaHei" panose="020B0503020204020204" pitchFamily="34" charset="-122"/>
              </a:rPr>
              <a:t>When masking the token "publishing" </a:t>
            </a:r>
            <a:r>
              <a:rPr lang="en-US" altLang="zh-CN" sz="1600" b="1" dirty="0">
                <a:solidFill>
                  <a:srgbClr val="FFC000"/>
                </a:solidFill>
                <a:latin typeface="Microsoft YaHei" panose="020B0503020204020204" pitchFamily="34" charset="-122"/>
                <a:ea typeface="Microsoft YaHei" panose="020B0503020204020204" pitchFamily="34" charset="-122"/>
              </a:rPr>
              <a:t>or</a:t>
            </a:r>
            <a:r>
              <a:rPr kumimoji="1" lang="en-US" altLang="zh-CN" dirty="0">
                <a:latin typeface="Microsoft YaHei" panose="020B0503020204020204" pitchFamily="34" charset="-122"/>
                <a:ea typeface="Microsoft YaHei" panose="020B0503020204020204" pitchFamily="34" charset="-122"/>
              </a:rPr>
              <a:t> "publish", as identified by  </a:t>
            </a:r>
            <a:r>
              <a:rPr kumimoji="1" lang="en-US" altLang="zh-CN" dirty="0" err="1">
                <a:latin typeface="Microsoft YaHei" panose="020B0503020204020204" pitchFamily="34" charset="-122"/>
                <a:ea typeface="Microsoft YaHei" panose="020B0503020204020204" pitchFamily="34" charset="-122"/>
              </a:rPr>
              <a:t>JoPA</a:t>
            </a:r>
            <a:r>
              <a:rPr kumimoji="1" lang="en-US" altLang="zh-CN" dirty="0">
                <a:latin typeface="Microsoft YaHei" panose="020B0503020204020204" pitchFamily="34" charset="-122"/>
                <a:ea typeface="Microsoft YaHei" panose="020B0503020204020204" pitchFamily="34" charset="-122"/>
              </a:rPr>
              <a:t>, the generated outputs do not exhibit significant variations in either word frequency or semantics</a:t>
            </a:r>
          </a:p>
          <a:p>
            <a:pPr marL="685800" lvl="1" indent="-228600">
              <a:lnSpc>
                <a:spcPct val="90000"/>
              </a:lnSpc>
              <a:spcBef>
                <a:spcPts val="500"/>
              </a:spcBef>
              <a:buFont typeface="Courier New" panose="02070309020205020404" pitchFamily="49" charset="0"/>
              <a:buChar char="o"/>
              <a:defRPr/>
            </a:pPr>
            <a:r>
              <a:rPr kumimoji="1" lang="en-US" altLang="zh-CN" dirty="0">
                <a:latin typeface="Microsoft YaHei" panose="020B0503020204020204" pitchFamily="34" charset="-122"/>
                <a:ea typeface="Microsoft YaHei" panose="020B0503020204020204" pitchFamily="34" charset="-122"/>
              </a:rPr>
              <a:t>When masking both tokens "publishing" </a:t>
            </a:r>
            <a:r>
              <a:rPr lang="en-US" altLang="zh-CN" sz="1600" b="1" dirty="0">
                <a:solidFill>
                  <a:srgbClr val="FFC000"/>
                </a:solidFill>
                <a:latin typeface="Microsoft YaHei" panose="020B0503020204020204" pitchFamily="34" charset="-122"/>
                <a:ea typeface="Microsoft YaHei" panose="020B0503020204020204" pitchFamily="34" charset="-122"/>
              </a:rPr>
              <a:t>and </a:t>
            </a:r>
            <a:r>
              <a:rPr kumimoji="1" lang="en-US" altLang="zh-CN" dirty="0">
                <a:latin typeface="Microsoft YaHei" panose="020B0503020204020204" pitchFamily="34" charset="-122"/>
                <a:ea typeface="Microsoft YaHei" panose="020B0503020204020204" pitchFamily="34" charset="-122"/>
              </a:rPr>
              <a:t>"publish",  substantial changes in the generated outputs occur</a:t>
            </a:r>
          </a:p>
        </p:txBody>
      </p:sp>
      <p:sp>
        <p:nvSpPr>
          <p:cNvPr id="11" name="矩形 10">
            <a:extLst>
              <a:ext uri="{FF2B5EF4-FFF2-40B4-BE49-F238E27FC236}">
                <a16:creationId xmlns:a16="http://schemas.microsoft.com/office/drawing/2014/main" id="{E671901A-C373-FEF8-7560-DECCF0FD7769}"/>
              </a:ext>
            </a:extLst>
          </p:cNvPr>
          <p:cNvSpPr/>
          <p:nvPr/>
        </p:nvSpPr>
        <p:spPr>
          <a:xfrm>
            <a:off x="1124607" y="5240210"/>
            <a:ext cx="4377455" cy="45234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4471909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336F7-CC48-E912-2271-6D7B4E44E2EE}"/>
            </a:ext>
          </a:extLst>
        </p:cNvPr>
        <p:cNvGrpSpPr/>
        <p:nvPr/>
      </p:nvGrpSpPr>
      <p:grpSpPr>
        <a:xfrm>
          <a:off x="0" y="0"/>
          <a:ext cx="0" cy="0"/>
          <a:chOff x="0" y="0"/>
          <a:chExt cx="0" cy="0"/>
        </a:xfrm>
      </p:grpSpPr>
      <p:sp>
        <p:nvSpPr>
          <p:cNvPr id="5" name="文本框 4">
            <a:extLst>
              <a:ext uri="{FF2B5EF4-FFF2-40B4-BE49-F238E27FC236}">
                <a16:creationId xmlns:a16="http://schemas.microsoft.com/office/drawing/2014/main" id="{3CD5270F-7214-D140-1087-5B78F018656D}"/>
              </a:ext>
            </a:extLst>
          </p:cNvPr>
          <p:cNvSpPr txBox="1"/>
          <p:nvPr/>
        </p:nvSpPr>
        <p:spPr>
          <a:xfrm>
            <a:off x="355067" y="6585057"/>
            <a:ext cx="8044070" cy="246221"/>
          </a:xfrm>
          <a:prstGeom prst="rect">
            <a:avLst/>
          </a:prstGeom>
          <a:noFill/>
        </p:spPr>
        <p:txBody>
          <a:bodyPr wrap="square">
            <a:spAutoFit/>
          </a:bodyPr>
          <a:lstStyle/>
          <a:p>
            <a:r>
              <a:rPr lang="en" altLang="zh-CN" sz="1000" b="0" i="0" dirty="0">
                <a:solidFill>
                  <a:srgbClr val="222222"/>
                </a:solidFill>
                <a:effectLst/>
                <a:latin typeface="Arial" panose="020B0604020202020204" pitchFamily="34" charset="0"/>
              </a:rPr>
              <a:t>Chen Y, Zhong R, Ri N, et al. Do models explain themselves? counterfactual simulatability of natural language explanations</a:t>
            </a:r>
            <a:r>
              <a:rPr lang="en-US" altLang="zh-CN" sz="1000" dirty="0">
                <a:solidFill>
                  <a:srgbClr val="222222"/>
                </a:solidFill>
                <a:latin typeface="Arial" panose="020B0604020202020204" pitchFamily="34" charset="0"/>
              </a:rPr>
              <a:t>. ICML 2024</a:t>
            </a:r>
            <a:endParaRPr lang="en" altLang="zh-CN" sz="1000" b="0" i="0" dirty="0">
              <a:solidFill>
                <a:srgbClr val="222222"/>
              </a:solidFill>
              <a:effectLst/>
              <a:latin typeface="Arial" panose="020B0604020202020204" pitchFamily="34" charset="0"/>
            </a:endParaRPr>
          </a:p>
        </p:txBody>
      </p:sp>
      <p:pic>
        <p:nvPicPr>
          <p:cNvPr id="2" name="图片 1">
            <a:extLst>
              <a:ext uri="{FF2B5EF4-FFF2-40B4-BE49-F238E27FC236}">
                <a16:creationId xmlns:a16="http://schemas.microsoft.com/office/drawing/2014/main" id="{EC851FDB-720D-607B-4E7A-ED59917C3EAD}"/>
              </a:ext>
            </a:extLst>
          </p:cNvPr>
          <p:cNvPicPr>
            <a:picLocks noChangeAspect="1"/>
          </p:cNvPicPr>
          <p:nvPr/>
        </p:nvPicPr>
        <p:blipFill>
          <a:blip r:embed="rId2"/>
          <a:stretch>
            <a:fillRect/>
          </a:stretch>
        </p:blipFill>
        <p:spPr>
          <a:xfrm>
            <a:off x="815763" y="1231666"/>
            <a:ext cx="5280237" cy="5105972"/>
          </a:xfrm>
          <a:prstGeom prst="rect">
            <a:avLst/>
          </a:prstGeom>
        </p:spPr>
      </p:pic>
      <p:sp>
        <p:nvSpPr>
          <p:cNvPr id="3" name="文本框 2">
            <a:extLst>
              <a:ext uri="{FF2B5EF4-FFF2-40B4-BE49-F238E27FC236}">
                <a16:creationId xmlns:a16="http://schemas.microsoft.com/office/drawing/2014/main" id="{77F9DC32-B790-D19A-298B-4757517DCEB2}"/>
              </a:ext>
            </a:extLst>
          </p:cNvPr>
          <p:cNvSpPr txBox="1"/>
          <p:nvPr/>
        </p:nvSpPr>
        <p:spPr>
          <a:xfrm>
            <a:off x="778641" y="821496"/>
            <a:ext cx="10583917" cy="397032"/>
          </a:xfrm>
          <a:prstGeom prst="rect">
            <a:avLst/>
          </a:prstGeom>
          <a:noFill/>
        </p:spPr>
        <p:txBody>
          <a:bodyPr wrap="square">
            <a:spAutoFit/>
          </a:bodyPr>
          <a:lstStyle/>
          <a:p>
            <a:pPr marL="228600" indent="-228600">
              <a:lnSpc>
                <a:spcPct val="90000"/>
              </a:lnSpc>
              <a:spcBef>
                <a:spcPts val="1000"/>
              </a:spcBef>
              <a:buFont typeface="Arial" panose="020B0604020202020204" pitchFamily="34" charset="0"/>
              <a:buChar char="•"/>
              <a:defRPr/>
            </a:pPr>
            <a:r>
              <a:rPr lang="en" altLang="zh-CN" sz="2200" dirty="0">
                <a:effectLst/>
                <a:latin typeface="Microsoft YaHei" panose="020B0503020204020204" pitchFamily="34" charset="-122"/>
                <a:ea typeface="Microsoft YaHei" panose="020B0503020204020204" pitchFamily="34" charset="-122"/>
              </a:rPr>
              <a:t>The authors evaluate counterfactual simulatability of LLM Explanations</a:t>
            </a:r>
          </a:p>
        </p:txBody>
      </p:sp>
      <p:sp>
        <p:nvSpPr>
          <p:cNvPr id="13" name="Title 1">
            <a:extLst>
              <a:ext uri="{FF2B5EF4-FFF2-40B4-BE49-F238E27FC236}">
                <a16:creationId xmlns:a16="http://schemas.microsoft.com/office/drawing/2014/main" id="{C1469416-BE5F-F1C6-F305-1666F7F2942A}"/>
              </a:ext>
            </a:extLst>
          </p:cNvPr>
          <p:cNvSpPr txBox="1">
            <a:spLocks/>
          </p:cNvSpPr>
          <p:nvPr/>
        </p:nvSpPr>
        <p:spPr>
          <a:xfrm>
            <a:off x="558800" y="26722"/>
            <a:ext cx="11023600" cy="881557"/>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Counterfactual Simulatability of LLM Explanations</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14" name="文本框 13">
            <a:extLst>
              <a:ext uri="{FF2B5EF4-FFF2-40B4-BE49-F238E27FC236}">
                <a16:creationId xmlns:a16="http://schemas.microsoft.com/office/drawing/2014/main" id="{B95B7C6C-77BB-B4B2-EB1B-09C1404515C7}"/>
              </a:ext>
            </a:extLst>
          </p:cNvPr>
          <p:cNvSpPr txBox="1"/>
          <p:nvPr/>
        </p:nvSpPr>
        <p:spPr>
          <a:xfrm>
            <a:off x="6096000" y="2726724"/>
            <a:ext cx="5717628" cy="1404552"/>
          </a:xfrm>
          <a:prstGeom prst="rect">
            <a:avLst/>
          </a:prstGeom>
          <a:noFill/>
        </p:spPr>
        <p:txBody>
          <a:bodyPr wrap="square">
            <a:spAutoFit/>
          </a:bodyPr>
          <a:lstStyle/>
          <a:p>
            <a:pPr marL="685800" lvl="1" indent="-228600">
              <a:lnSpc>
                <a:spcPct val="90000"/>
              </a:lnSpc>
              <a:spcBef>
                <a:spcPts val="500"/>
              </a:spcBef>
              <a:buFont typeface="Courier New" panose="02070309020205020404" pitchFamily="49" charset="0"/>
              <a:buChar char="o"/>
              <a:defRPr/>
            </a:pPr>
            <a:r>
              <a:rPr kumimoji="1" lang="en-US" altLang="zh-CN" dirty="0">
                <a:latin typeface="Microsoft YaHei" panose="020B0503020204020204" pitchFamily="34" charset="-122"/>
                <a:ea typeface="Microsoft YaHei" panose="020B0503020204020204" pitchFamily="34" charset="-122"/>
              </a:rPr>
              <a:t>GPT-4 answers a human user’s question and generates an explanation</a:t>
            </a:r>
          </a:p>
          <a:p>
            <a:pPr marL="685800" lvl="1" indent="-228600">
              <a:lnSpc>
                <a:spcPct val="90000"/>
              </a:lnSpc>
              <a:spcBef>
                <a:spcPts val="500"/>
              </a:spcBef>
              <a:buFont typeface="Courier New" panose="02070309020205020404" pitchFamily="49" charset="0"/>
              <a:buChar char="o"/>
              <a:defRPr/>
            </a:pPr>
            <a:r>
              <a:rPr kumimoji="1" lang="en-US" altLang="zh-CN" dirty="0">
                <a:latin typeface="Microsoft YaHei" panose="020B0503020204020204" pitchFamily="34" charset="-122"/>
                <a:ea typeface="Microsoft YaHei" panose="020B0503020204020204" pitchFamily="34" charset="-122"/>
              </a:rPr>
              <a:t>GPT-4 actually answers (right) is different from what the user would expect (left) based on the explanation</a:t>
            </a:r>
          </a:p>
        </p:txBody>
      </p:sp>
    </p:spTree>
    <p:extLst>
      <p:ext uri="{BB962C8B-B14F-4D97-AF65-F5344CB8AC3E}">
        <p14:creationId xmlns:p14="http://schemas.microsoft.com/office/powerpoint/2010/main" val="1837752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336F7-CC48-E912-2271-6D7B4E44E2E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61356B9-0E25-C750-A6BD-77F304848ABE}"/>
              </a:ext>
            </a:extLst>
          </p:cNvPr>
          <p:cNvSpPr txBox="1">
            <a:spLocks/>
          </p:cNvSpPr>
          <p:nvPr/>
        </p:nvSpPr>
        <p:spPr>
          <a:xfrm>
            <a:off x="558800" y="26722"/>
            <a:ext cx="11023600" cy="881557"/>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Counterfactual Simulatability of LLM Explanations</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5" name="文本框 4">
            <a:extLst>
              <a:ext uri="{FF2B5EF4-FFF2-40B4-BE49-F238E27FC236}">
                <a16:creationId xmlns:a16="http://schemas.microsoft.com/office/drawing/2014/main" id="{3CD5270F-7214-D140-1087-5B78F018656D}"/>
              </a:ext>
            </a:extLst>
          </p:cNvPr>
          <p:cNvSpPr txBox="1"/>
          <p:nvPr/>
        </p:nvSpPr>
        <p:spPr>
          <a:xfrm>
            <a:off x="355067" y="6585057"/>
            <a:ext cx="8044070" cy="246221"/>
          </a:xfrm>
          <a:prstGeom prst="rect">
            <a:avLst/>
          </a:prstGeom>
          <a:noFill/>
        </p:spPr>
        <p:txBody>
          <a:bodyPr wrap="square">
            <a:spAutoFit/>
          </a:bodyPr>
          <a:lstStyle/>
          <a:p>
            <a:r>
              <a:rPr lang="en" altLang="zh-CN" sz="1000" b="0" i="0" dirty="0">
                <a:solidFill>
                  <a:srgbClr val="222222"/>
                </a:solidFill>
                <a:effectLst/>
                <a:latin typeface="Arial" panose="020B0604020202020204" pitchFamily="34" charset="0"/>
              </a:rPr>
              <a:t>Chen Y, Zhong R, Ri N, et al. Do models explain themselves? counterfactual simulatability of natural language explanations</a:t>
            </a:r>
            <a:r>
              <a:rPr lang="en-US" altLang="zh-CN" sz="1000" dirty="0">
                <a:solidFill>
                  <a:srgbClr val="222222"/>
                </a:solidFill>
                <a:latin typeface="Arial" panose="020B0604020202020204" pitchFamily="34" charset="0"/>
              </a:rPr>
              <a:t>. ICML 2024</a:t>
            </a:r>
            <a:endParaRPr lang="en" altLang="zh-CN" sz="1000" b="0" i="0" dirty="0">
              <a:solidFill>
                <a:srgbClr val="222222"/>
              </a:solidFill>
              <a:effectLst/>
              <a:latin typeface="Arial" panose="020B0604020202020204" pitchFamily="34" charset="0"/>
            </a:endParaRPr>
          </a:p>
        </p:txBody>
      </p:sp>
      <p:sp>
        <p:nvSpPr>
          <p:cNvPr id="4" name="文本框 3">
            <a:extLst>
              <a:ext uri="{FF2B5EF4-FFF2-40B4-BE49-F238E27FC236}">
                <a16:creationId xmlns:a16="http://schemas.microsoft.com/office/drawing/2014/main" id="{AF10FF71-A1B3-52CB-2301-A838FB1962D1}"/>
              </a:ext>
            </a:extLst>
          </p:cNvPr>
          <p:cNvSpPr txBox="1"/>
          <p:nvPr/>
        </p:nvSpPr>
        <p:spPr>
          <a:xfrm>
            <a:off x="4498427" y="2113156"/>
            <a:ext cx="7399283" cy="2843407"/>
          </a:xfrm>
          <a:prstGeom prst="rect">
            <a:avLst/>
          </a:prstGeom>
          <a:noFill/>
        </p:spPr>
        <p:txBody>
          <a:bodyPr wrap="square">
            <a:spAutoFit/>
          </a:bodyPr>
          <a:lstStyle/>
          <a:p>
            <a:pPr marL="685800" lvl="1" indent="-228600">
              <a:lnSpc>
                <a:spcPct val="90000"/>
              </a:lnSpc>
              <a:spcBef>
                <a:spcPts val="500"/>
              </a:spcBef>
              <a:buFont typeface="Courier New" panose="02070309020205020404" pitchFamily="49" charset="0"/>
              <a:buChar char="o"/>
              <a:defRPr/>
            </a:pPr>
            <a:r>
              <a:rPr kumimoji="1" lang="en-US" altLang="zh-CN" dirty="0">
                <a:latin typeface="Microsoft YaHei" panose="020B0503020204020204" pitchFamily="34" charset="-122"/>
                <a:ea typeface="Microsoft YaHei" panose="020B0503020204020204" pitchFamily="34" charset="-122"/>
              </a:rPr>
              <a:t>Step 1: GPT-4 answers  human user's question and explains its decision process</a:t>
            </a:r>
          </a:p>
          <a:p>
            <a:pPr marL="685800" lvl="1" indent="-228600">
              <a:lnSpc>
                <a:spcPct val="90000"/>
              </a:lnSpc>
              <a:spcBef>
                <a:spcPts val="500"/>
              </a:spcBef>
              <a:buFont typeface="Courier New" panose="02070309020205020404" pitchFamily="49" charset="0"/>
              <a:buChar char="o"/>
              <a:defRPr/>
            </a:pPr>
            <a:r>
              <a:rPr kumimoji="1" lang="en-US" altLang="zh-CN" dirty="0" err="1">
                <a:latin typeface="Microsoft YaHei" panose="020B0503020204020204" pitchFamily="34" charset="-122"/>
                <a:ea typeface="Microsoft YaHei" panose="020B0503020204020204" pitchFamily="34" charset="-122"/>
              </a:rPr>
              <a:t>Setp</a:t>
            </a:r>
            <a:r>
              <a:rPr kumimoji="1" lang="en-US" altLang="zh-CN" dirty="0">
                <a:latin typeface="Microsoft YaHei" panose="020B0503020204020204" pitchFamily="34" charset="-122"/>
                <a:ea typeface="Microsoft YaHei" panose="020B0503020204020204" pitchFamily="34" charset="-122"/>
              </a:rPr>
              <a:t> 2: The authors use LLMs to generate related counterfactuals based on the model’s explanation</a:t>
            </a:r>
          </a:p>
          <a:p>
            <a:pPr marL="685800" lvl="1" indent="-228600">
              <a:lnSpc>
                <a:spcPct val="90000"/>
              </a:lnSpc>
              <a:spcBef>
                <a:spcPts val="500"/>
              </a:spcBef>
              <a:buFont typeface="Courier New" panose="02070309020205020404" pitchFamily="49" charset="0"/>
              <a:buChar char="o"/>
              <a:defRPr/>
            </a:pPr>
            <a:r>
              <a:rPr kumimoji="1" lang="en-US" altLang="zh-CN" dirty="0">
                <a:latin typeface="Microsoft YaHei" panose="020B0503020204020204" pitchFamily="34" charset="-122"/>
                <a:ea typeface="Microsoft YaHei" panose="020B0503020204020204" pitchFamily="34" charset="-122"/>
              </a:rPr>
              <a:t>Step 3: Humans logically infer based on the explanation what GPT-4 outputs for each counterfactual if possible</a:t>
            </a:r>
          </a:p>
          <a:p>
            <a:pPr marL="685800" lvl="1" indent="-228600">
              <a:lnSpc>
                <a:spcPct val="90000"/>
              </a:lnSpc>
              <a:spcBef>
                <a:spcPts val="500"/>
              </a:spcBef>
              <a:buFont typeface="Courier New" panose="02070309020205020404" pitchFamily="49" charset="0"/>
              <a:buChar char="o"/>
              <a:defRPr/>
            </a:pPr>
            <a:r>
              <a:rPr kumimoji="1" lang="en-US" altLang="zh-CN" dirty="0">
                <a:latin typeface="Microsoft YaHei" panose="020B0503020204020204" pitchFamily="34" charset="-122"/>
                <a:ea typeface="Microsoft YaHei" panose="020B0503020204020204" pitchFamily="34" charset="-122"/>
              </a:rPr>
              <a:t>Step 4: The author ask GPT-4 to answer each counterfactual, calculate simulation precision and generality</a:t>
            </a:r>
          </a:p>
          <a:p>
            <a:pPr marL="685800" lvl="1" indent="-228600">
              <a:lnSpc>
                <a:spcPct val="90000"/>
              </a:lnSpc>
              <a:spcBef>
                <a:spcPts val="500"/>
              </a:spcBef>
              <a:buFont typeface="Courier New" panose="02070309020205020404" pitchFamily="49" charset="0"/>
              <a:buChar char="o"/>
              <a:defRPr/>
            </a:pPr>
            <a:endParaRPr kumimoji="1" lang="en-US" altLang="zh-CN" dirty="0"/>
          </a:p>
        </p:txBody>
      </p:sp>
      <p:pic>
        <p:nvPicPr>
          <p:cNvPr id="6" name="图片 5">
            <a:extLst>
              <a:ext uri="{FF2B5EF4-FFF2-40B4-BE49-F238E27FC236}">
                <a16:creationId xmlns:a16="http://schemas.microsoft.com/office/drawing/2014/main" id="{57041497-5F86-E871-098F-3AAC534A8EE4}"/>
              </a:ext>
            </a:extLst>
          </p:cNvPr>
          <p:cNvPicPr>
            <a:picLocks noChangeAspect="1"/>
          </p:cNvPicPr>
          <p:nvPr/>
        </p:nvPicPr>
        <p:blipFill>
          <a:blip r:embed="rId2"/>
          <a:stretch>
            <a:fillRect/>
          </a:stretch>
        </p:blipFill>
        <p:spPr>
          <a:xfrm>
            <a:off x="725213" y="908279"/>
            <a:ext cx="3878318" cy="5526774"/>
          </a:xfrm>
          <a:prstGeom prst="rect">
            <a:avLst/>
          </a:prstGeom>
        </p:spPr>
      </p:pic>
    </p:spTree>
    <p:extLst>
      <p:ext uri="{BB962C8B-B14F-4D97-AF65-F5344CB8AC3E}">
        <p14:creationId xmlns:p14="http://schemas.microsoft.com/office/powerpoint/2010/main" val="27429808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8800" y="791854"/>
            <a:ext cx="10714463" cy="2076038"/>
          </a:xfrm>
        </p:spPr>
        <p:txBody>
          <a:bodyPr>
            <a:normAutofit/>
          </a:bodyPr>
          <a:lstStyle/>
          <a:p>
            <a:pPr marL="0" indent="0">
              <a:buNone/>
            </a:pPr>
            <a:r>
              <a:rPr lang="en-US" altLang="zh-CN" sz="2200" b="1" dirty="0">
                <a:solidFill>
                  <a:prstClr val="black"/>
                </a:solidFill>
                <a:latin typeface="Microsoft YaHei UI" panose="020B0503020204020204" pitchFamily="34" charset="-122"/>
                <a:ea typeface="Microsoft YaHei UI" panose="020B0503020204020204" pitchFamily="34" charset="-122"/>
                <a:sym typeface="+mn-ea"/>
              </a:rPr>
              <a:t>Chain-of-Thought (</a:t>
            </a:r>
            <a:r>
              <a:rPr lang="en-US" altLang="zh-CN" sz="2200" b="1" dirty="0" err="1">
                <a:solidFill>
                  <a:prstClr val="black"/>
                </a:solidFill>
                <a:latin typeface="Microsoft YaHei UI" panose="020B0503020204020204" pitchFamily="34" charset="-122"/>
                <a:ea typeface="Microsoft YaHei UI" panose="020B0503020204020204" pitchFamily="34" charset="-122"/>
                <a:sym typeface="+mn-ea"/>
              </a:rPr>
              <a:t>CoT</a:t>
            </a:r>
            <a:r>
              <a:rPr lang="en-US" altLang="zh-CN" sz="2200" b="1" dirty="0">
                <a:solidFill>
                  <a:prstClr val="black"/>
                </a:solidFill>
                <a:latin typeface="Microsoft YaHei UI" panose="020B0503020204020204" pitchFamily="34" charset="-122"/>
                <a:ea typeface="Microsoft YaHei UI" panose="020B0503020204020204" pitchFamily="34" charset="-122"/>
                <a:sym typeface="+mn-ea"/>
              </a:rPr>
              <a:t>)</a:t>
            </a:r>
            <a:r>
              <a:rPr lang="en-US" altLang="zh-CN" sz="2200" dirty="0">
                <a:solidFill>
                  <a:prstClr val="black"/>
                </a:solidFill>
                <a:latin typeface="Microsoft YaHei UI" panose="020B0503020204020204" pitchFamily="34" charset="-122"/>
                <a:ea typeface="Microsoft YaHei UI" panose="020B0503020204020204" pitchFamily="34" charset="-122"/>
                <a:sym typeface="+mn-ea"/>
              </a:rPr>
              <a:t>:</a:t>
            </a:r>
            <a:r>
              <a:rPr lang="zh-CN" altLang="en-US" sz="2200" dirty="0">
                <a:solidFill>
                  <a:prstClr val="black"/>
                </a:solidFill>
                <a:latin typeface="Microsoft YaHei UI" panose="020B0503020204020204" pitchFamily="34" charset="-122"/>
                <a:ea typeface="Microsoft YaHei UI" panose="020B0503020204020204" pitchFamily="34" charset="-122"/>
                <a:sym typeface="+mn-ea"/>
              </a:rPr>
              <a:t> </a:t>
            </a:r>
            <a:r>
              <a:rPr lang="en-US" altLang="zh-CN" sz="2200" dirty="0">
                <a:solidFill>
                  <a:prstClr val="black"/>
                </a:solidFill>
                <a:latin typeface="Microsoft YaHei UI" panose="020B0503020204020204" pitchFamily="34" charset="-122"/>
                <a:ea typeface="Microsoft YaHei UI" panose="020B0503020204020204" pitchFamily="34" charset="-122"/>
                <a:sym typeface="+mn-ea"/>
              </a:rPr>
              <a:t>prompts LLMs to generate a sequence of intermediate reasoning steps before producing a final answer.</a:t>
            </a:r>
            <a:endParaRPr lang="en-US" altLang="zh-CN" sz="2200" dirty="0">
              <a:solidFill>
                <a:prstClr val="black"/>
              </a:solidFill>
              <a:latin typeface="Microsoft YaHei UI" panose="020B0503020204020204" pitchFamily="34" charset="-122"/>
              <a:ea typeface="Microsoft YaHei UI" panose="020B0503020204020204" pitchFamily="34" charset="-122"/>
            </a:endParaRPr>
          </a:p>
          <a:p>
            <a:pPr marL="0" indent="0">
              <a:buNone/>
            </a:pPr>
            <a:r>
              <a:rPr lang="en-US" altLang="zh-CN" sz="2200" noProof="0" dirty="0">
                <a:ln>
                  <a:noFill/>
                </a:ln>
                <a:solidFill>
                  <a:prstClr val="black"/>
                </a:solidFill>
                <a:effectLst/>
                <a:uLnTx/>
                <a:uFillTx/>
                <a:latin typeface="Microsoft YaHei UI" panose="020B0503020204020204" pitchFamily="34" charset="-122"/>
                <a:ea typeface="Microsoft YaHei UI" panose="020B0503020204020204" pitchFamily="34" charset="-122"/>
              </a:rPr>
              <a:t>Pro:</a:t>
            </a:r>
            <a:r>
              <a:rPr lang="zh-CN" altLang="en-US" sz="2200" noProof="0" dirty="0">
                <a:ln>
                  <a:noFill/>
                </a:ln>
                <a:solidFill>
                  <a:prstClr val="black"/>
                </a:solidFill>
                <a:effectLst/>
                <a:uLnTx/>
                <a:uFillTx/>
                <a:latin typeface="Microsoft YaHei UI" panose="020B0503020204020204" pitchFamily="34" charset="-122"/>
                <a:ea typeface="Microsoft YaHei UI" panose="020B0503020204020204" pitchFamily="34" charset="-122"/>
              </a:rPr>
              <a:t> </a:t>
            </a:r>
            <a:r>
              <a:rPr lang="en-US" altLang="zh-CN" sz="2200" b="1" noProof="0" dirty="0">
                <a:ln>
                  <a:noFill/>
                </a:ln>
                <a:solidFill>
                  <a:srgbClr val="FF0000"/>
                </a:solidFill>
                <a:effectLst/>
                <a:uLnTx/>
                <a:uFillTx/>
                <a:latin typeface="Microsoft YaHei UI" panose="020B0503020204020204" pitchFamily="34" charset="-122"/>
                <a:ea typeface="Microsoft YaHei UI" panose="020B0503020204020204" pitchFamily="34" charset="-122"/>
              </a:rPr>
              <a:t>easy</a:t>
            </a:r>
            <a:r>
              <a:rPr lang="zh-CN" altLang="en-US" sz="2200" b="1" noProof="0" dirty="0">
                <a:ln>
                  <a:noFill/>
                </a:ln>
                <a:solidFill>
                  <a:srgbClr val="FF0000"/>
                </a:solidFill>
                <a:effectLst/>
                <a:uLnTx/>
                <a:uFillTx/>
                <a:latin typeface="Microsoft YaHei UI" panose="020B0503020204020204" pitchFamily="34" charset="-122"/>
                <a:ea typeface="Microsoft YaHei UI" panose="020B0503020204020204" pitchFamily="34" charset="-122"/>
              </a:rPr>
              <a:t> </a:t>
            </a:r>
            <a:r>
              <a:rPr lang="en-US" altLang="zh-CN" sz="2200" b="1" noProof="0" dirty="0">
                <a:ln>
                  <a:noFill/>
                </a:ln>
                <a:solidFill>
                  <a:srgbClr val="FF0000"/>
                </a:solidFill>
                <a:effectLst/>
                <a:uLnTx/>
                <a:uFillTx/>
                <a:latin typeface="Microsoft YaHei UI" panose="020B0503020204020204" pitchFamily="34" charset="-122"/>
                <a:ea typeface="Microsoft YaHei UI" panose="020B0503020204020204" pitchFamily="34" charset="-122"/>
              </a:rPr>
              <a:t>to</a:t>
            </a:r>
            <a:r>
              <a:rPr lang="zh-CN" altLang="en-US" sz="2200" b="1" noProof="0" dirty="0">
                <a:ln>
                  <a:noFill/>
                </a:ln>
                <a:solidFill>
                  <a:srgbClr val="FF0000"/>
                </a:solidFill>
                <a:effectLst/>
                <a:uLnTx/>
                <a:uFillTx/>
                <a:latin typeface="Microsoft YaHei UI" panose="020B0503020204020204" pitchFamily="34" charset="-122"/>
                <a:ea typeface="Microsoft YaHei UI" panose="020B0503020204020204" pitchFamily="34" charset="-122"/>
              </a:rPr>
              <a:t> </a:t>
            </a:r>
            <a:r>
              <a:rPr lang="en-US" altLang="zh-CN" sz="2200" b="1" noProof="0" dirty="0">
                <a:ln>
                  <a:noFill/>
                </a:ln>
                <a:solidFill>
                  <a:srgbClr val="FF0000"/>
                </a:solidFill>
                <a:effectLst/>
                <a:uLnTx/>
                <a:uFillTx/>
                <a:latin typeface="Microsoft YaHei UI" panose="020B0503020204020204" pitchFamily="34" charset="-122"/>
                <a:ea typeface="Microsoft YaHei UI" panose="020B0503020204020204" pitchFamily="34" charset="-122"/>
              </a:rPr>
              <a:t>understand</a:t>
            </a:r>
            <a:r>
              <a:rPr lang="zh-CN" altLang="en-US" sz="2200" b="1" noProof="0" dirty="0">
                <a:ln>
                  <a:noFill/>
                </a:ln>
                <a:solidFill>
                  <a:srgbClr val="FF0000"/>
                </a:solidFill>
                <a:effectLst/>
                <a:uLnTx/>
                <a:uFillTx/>
                <a:latin typeface="Microsoft YaHei UI" panose="020B0503020204020204" pitchFamily="34" charset="-122"/>
                <a:ea typeface="Microsoft YaHei UI" panose="020B0503020204020204" pitchFamily="34" charset="-122"/>
              </a:rPr>
              <a:t> </a:t>
            </a:r>
            <a:r>
              <a:rPr lang="en-US" altLang="zh-CN" sz="2200" noProof="0" dirty="0">
                <a:ln>
                  <a:noFill/>
                </a:ln>
                <a:solidFill>
                  <a:prstClr val="black"/>
                </a:solidFill>
                <a:effectLst/>
                <a:uLnTx/>
                <a:uFillTx/>
                <a:latin typeface="Microsoft YaHei UI" panose="020B0503020204020204" pitchFamily="34" charset="-122"/>
                <a:ea typeface="Microsoft YaHei UI" panose="020B0503020204020204" pitchFamily="34" charset="-122"/>
              </a:rPr>
              <a:t>the</a:t>
            </a:r>
            <a:r>
              <a:rPr lang="zh-CN" altLang="en-US" sz="2200" noProof="0" dirty="0">
                <a:ln>
                  <a:noFill/>
                </a:ln>
                <a:solidFill>
                  <a:prstClr val="black"/>
                </a:solidFill>
                <a:effectLst/>
                <a:uLnTx/>
                <a:uFillTx/>
                <a:latin typeface="Microsoft YaHei UI" panose="020B0503020204020204" pitchFamily="34" charset="-122"/>
                <a:ea typeface="Microsoft YaHei UI" panose="020B0503020204020204" pitchFamily="34" charset="-122"/>
              </a:rPr>
              <a:t> </a:t>
            </a:r>
            <a:r>
              <a:rPr lang="en-US" altLang="zh-CN" sz="2200" noProof="0" dirty="0">
                <a:ln>
                  <a:noFill/>
                </a:ln>
                <a:solidFill>
                  <a:prstClr val="black"/>
                </a:solidFill>
                <a:effectLst/>
                <a:uLnTx/>
                <a:uFillTx/>
                <a:latin typeface="Microsoft YaHei UI" panose="020B0503020204020204" pitchFamily="34" charset="-122"/>
                <a:ea typeface="Microsoft YaHei UI" panose="020B0503020204020204" pitchFamily="34" charset="-122"/>
              </a:rPr>
              <a:t>reasoning</a:t>
            </a:r>
            <a:r>
              <a:rPr lang="zh-CN" altLang="en-US" sz="2200" noProof="0" dirty="0">
                <a:ln>
                  <a:noFill/>
                </a:ln>
                <a:solidFill>
                  <a:prstClr val="black"/>
                </a:solidFill>
                <a:effectLst/>
                <a:uLnTx/>
                <a:uFillTx/>
                <a:latin typeface="Microsoft YaHei UI" panose="020B0503020204020204" pitchFamily="34" charset="-122"/>
                <a:ea typeface="Microsoft YaHei UI" panose="020B0503020204020204" pitchFamily="34" charset="-122"/>
              </a:rPr>
              <a:t> </a:t>
            </a:r>
            <a:r>
              <a:rPr lang="en-US" altLang="zh-CN" sz="2200" noProof="0" dirty="0">
                <a:ln>
                  <a:noFill/>
                </a:ln>
                <a:solidFill>
                  <a:prstClr val="black"/>
                </a:solidFill>
                <a:effectLst/>
                <a:uLnTx/>
                <a:uFillTx/>
                <a:latin typeface="Microsoft YaHei UI" panose="020B0503020204020204" pitchFamily="34" charset="-122"/>
                <a:ea typeface="Microsoft YaHei UI" panose="020B0503020204020204" pitchFamily="34" charset="-122"/>
              </a:rPr>
              <a:t>process</a:t>
            </a:r>
            <a:r>
              <a:rPr lang="zh-CN" altLang="en-US" sz="2200" noProof="0" dirty="0">
                <a:ln>
                  <a:noFill/>
                </a:ln>
                <a:solidFill>
                  <a:prstClr val="black"/>
                </a:solidFill>
                <a:effectLst/>
                <a:uLnTx/>
                <a:uFillTx/>
                <a:latin typeface="Microsoft YaHei UI" panose="020B0503020204020204" pitchFamily="34" charset="-122"/>
                <a:ea typeface="Microsoft YaHei UI" panose="020B0503020204020204" pitchFamily="34" charset="-122"/>
              </a:rPr>
              <a:t> </a:t>
            </a:r>
            <a:r>
              <a:rPr lang="en-US" altLang="zh-CN" sz="2200" noProof="0" dirty="0">
                <a:ln>
                  <a:noFill/>
                </a:ln>
                <a:solidFill>
                  <a:prstClr val="black"/>
                </a:solidFill>
                <a:effectLst/>
                <a:uLnTx/>
                <a:uFillTx/>
                <a:latin typeface="Microsoft YaHei UI" panose="020B0503020204020204" pitchFamily="34" charset="-122"/>
                <a:ea typeface="Microsoft YaHei UI" panose="020B0503020204020204" pitchFamily="34" charset="-122"/>
              </a:rPr>
              <a:t>of</a:t>
            </a:r>
            <a:r>
              <a:rPr lang="zh-CN" altLang="en-US" sz="2200" noProof="0" dirty="0">
                <a:ln>
                  <a:noFill/>
                </a:ln>
                <a:solidFill>
                  <a:prstClr val="black"/>
                </a:solidFill>
                <a:effectLst/>
                <a:uLnTx/>
                <a:uFillTx/>
                <a:latin typeface="Microsoft YaHei UI" panose="020B0503020204020204" pitchFamily="34" charset="-122"/>
                <a:ea typeface="Microsoft YaHei UI" panose="020B0503020204020204" pitchFamily="34" charset="-122"/>
              </a:rPr>
              <a:t> </a:t>
            </a:r>
            <a:r>
              <a:rPr lang="en-US" altLang="zh-CN" sz="2200" noProof="0" dirty="0">
                <a:ln>
                  <a:noFill/>
                </a:ln>
                <a:solidFill>
                  <a:prstClr val="black"/>
                </a:solidFill>
                <a:effectLst/>
                <a:uLnTx/>
                <a:uFillTx/>
                <a:latin typeface="Microsoft YaHei UI" panose="020B0503020204020204" pitchFamily="34" charset="-122"/>
                <a:ea typeface="Microsoft YaHei UI" panose="020B0503020204020204" pitchFamily="34" charset="-122"/>
              </a:rPr>
              <a:t>LLM</a:t>
            </a:r>
            <a:r>
              <a:rPr lang="zh-CN" altLang="en-US" sz="2200" noProof="0" dirty="0">
                <a:ln>
                  <a:noFill/>
                </a:ln>
                <a:solidFill>
                  <a:prstClr val="black"/>
                </a:solidFill>
                <a:effectLst/>
                <a:uLnTx/>
                <a:uFillTx/>
                <a:latin typeface="Microsoft YaHei UI" panose="020B0503020204020204" pitchFamily="34" charset="-122"/>
                <a:ea typeface="Microsoft YaHei UI" panose="020B0503020204020204" pitchFamily="34" charset="-122"/>
              </a:rPr>
              <a:t> </a:t>
            </a:r>
            <a:r>
              <a:rPr lang="en-US" altLang="zh-CN" sz="2200" noProof="0" dirty="0">
                <a:ln>
                  <a:noFill/>
                </a:ln>
                <a:solidFill>
                  <a:prstClr val="black"/>
                </a:solidFill>
                <a:effectLst/>
                <a:uLnTx/>
                <a:uFillTx/>
                <a:latin typeface="Microsoft YaHei UI" panose="020B0503020204020204" pitchFamily="34" charset="-122"/>
                <a:ea typeface="Microsoft YaHei UI" panose="020B0503020204020204" pitchFamily="34" charset="-122"/>
              </a:rPr>
              <a:t>(on</a:t>
            </a:r>
            <a:r>
              <a:rPr lang="zh-CN" altLang="en-US" sz="2200" noProof="0" dirty="0">
                <a:ln>
                  <a:noFill/>
                </a:ln>
                <a:solidFill>
                  <a:prstClr val="black"/>
                </a:solidFill>
                <a:effectLst/>
                <a:uLnTx/>
                <a:uFillTx/>
                <a:latin typeface="Microsoft YaHei UI" panose="020B0503020204020204" pitchFamily="34" charset="-122"/>
                <a:ea typeface="Microsoft YaHei UI" panose="020B0503020204020204" pitchFamily="34" charset="-122"/>
              </a:rPr>
              <a:t> </a:t>
            </a:r>
            <a:r>
              <a:rPr lang="en-US" altLang="zh-CN" sz="2200" noProof="0" dirty="0">
                <a:ln>
                  <a:noFill/>
                </a:ln>
                <a:solidFill>
                  <a:prstClr val="black"/>
                </a:solidFill>
                <a:effectLst/>
                <a:uLnTx/>
                <a:uFillTx/>
                <a:latin typeface="Microsoft YaHei UI" panose="020B0503020204020204" pitchFamily="34" charset="-122"/>
                <a:ea typeface="Microsoft YaHei UI" panose="020B0503020204020204" pitchFamily="34" charset="-122"/>
              </a:rPr>
              <a:t>surface!)</a:t>
            </a:r>
          </a:p>
          <a:p>
            <a:r>
              <a:rPr lang="en-US" altLang="zh-CN" sz="2200" noProof="0" dirty="0">
                <a:ln>
                  <a:noFill/>
                </a:ln>
                <a:solidFill>
                  <a:prstClr val="black"/>
                </a:solidFill>
                <a:effectLst/>
                <a:uLnTx/>
                <a:uFillTx/>
                <a:latin typeface="Microsoft YaHei UI" panose="020B0503020204020204" pitchFamily="34" charset="-122"/>
                <a:ea typeface="Microsoft YaHei UI" panose="020B0503020204020204" pitchFamily="34" charset="-122"/>
              </a:rPr>
              <a:t>Upgrading LLM</a:t>
            </a:r>
            <a:r>
              <a:rPr lang="en-US" altLang="zh-CN" sz="2200" dirty="0">
                <a:solidFill>
                  <a:prstClr val="black"/>
                </a:solidFill>
                <a:latin typeface="Microsoft YaHei UI" panose="020B0503020204020204" pitchFamily="34" charset="-122"/>
                <a:ea typeface="Microsoft YaHei UI" panose="020B0503020204020204" pitchFamily="34" charset="-122"/>
              </a:rPr>
              <a:t>’s</a:t>
            </a:r>
            <a:r>
              <a:rPr lang="zh-CN" altLang="en-US" sz="2200" dirty="0">
                <a:solidFill>
                  <a:prstClr val="black"/>
                </a:solidFill>
                <a:latin typeface="Microsoft YaHei UI" panose="020B0503020204020204" pitchFamily="34" charset="-122"/>
                <a:ea typeface="Microsoft YaHei UI" panose="020B0503020204020204" pitchFamily="34" charset="-122"/>
              </a:rPr>
              <a:t> </a:t>
            </a:r>
            <a:r>
              <a:rPr lang="en-US" altLang="zh-CN" sz="2200" noProof="0" dirty="0">
                <a:ln>
                  <a:noFill/>
                </a:ln>
                <a:solidFill>
                  <a:prstClr val="black"/>
                </a:solidFill>
                <a:effectLst/>
                <a:uLnTx/>
                <a:uFillTx/>
                <a:latin typeface="Microsoft YaHei UI" panose="020B0503020204020204" pitchFamily="34" charset="-122"/>
                <a:ea typeface="Microsoft YaHei UI" panose="020B0503020204020204" pitchFamily="34" charset="-122"/>
              </a:rPr>
              <a:t>thinking process from a “linear</a:t>
            </a:r>
            <a:r>
              <a:rPr lang="zh-CN" altLang="en-US" sz="2200" noProof="0" dirty="0">
                <a:ln>
                  <a:noFill/>
                </a:ln>
                <a:solidFill>
                  <a:prstClr val="black"/>
                </a:solidFill>
                <a:effectLst/>
                <a:uLnTx/>
                <a:uFillTx/>
                <a:latin typeface="Microsoft YaHei UI" panose="020B0503020204020204" pitchFamily="34" charset="-122"/>
                <a:ea typeface="Microsoft YaHei UI" panose="020B0503020204020204" pitchFamily="34" charset="-122"/>
              </a:rPr>
              <a:t> </a:t>
            </a:r>
            <a:r>
              <a:rPr lang="en-US" altLang="zh-CN" sz="2200" noProof="0" dirty="0">
                <a:ln>
                  <a:noFill/>
                </a:ln>
                <a:solidFill>
                  <a:prstClr val="black"/>
                </a:solidFill>
                <a:effectLst/>
                <a:uLnTx/>
                <a:uFillTx/>
                <a:latin typeface="Microsoft YaHei UI" panose="020B0503020204020204" pitchFamily="34" charset="-122"/>
                <a:ea typeface="Microsoft YaHei UI" panose="020B0503020204020204" pitchFamily="34" charset="-122"/>
              </a:rPr>
              <a:t>chain” to a “tree”, giving it the ability to explore, evaluate, and even backtrack.</a:t>
            </a:r>
          </a:p>
        </p:txBody>
      </p:sp>
      <p:sp>
        <p:nvSpPr>
          <p:cNvPr id="7" name="Title 1"/>
          <p:cNvSpPr txBox="1"/>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90204" pitchFamily="34" charset="0"/>
              </a:rPr>
              <a:t>Tree of Thoughts</a:t>
            </a:r>
          </a:p>
        </p:txBody>
      </p:sp>
      <p:pic>
        <p:nvPicPr>
          <p:cNvPr id="2" name="图片 1"/>
          <p:cNvPicPr>
            <a:picLocks noChangeAspect="1"/>
          </p:cNvPicPr>
          <p:nvPr/>
        </p:nvPicPr>
        <p:blipFill>
          <a:blip r:embed="rId3"/>
          <a:stretch>
            <a:fillRect/>
          </a:stretch>
        </p:blipFill>
        <p:spPr>
          <a:xfrm>
            <a:off x="2873375" y="3353973"/>
            <a:ext cx="5951970" cy="2899166"/>
          </a:xfrm>
          <a:prstGeom prst="rect">
            <a:avLst/>
          </a:prstGeom>
        </p:spPr>
      </p:pic>
      <p:sp>
        <p:nvSpPr>
          <p:cNvPr id="6" name="TextBox 5">
            <a:extLst>
              <a:ext uri="{FF2B5EF4-FFF2-40B4-BE49-F238E27FC236}">
                <a16:creationId xmlns:a16="http://schemas.microsoft.com/office/drawing/2014/main" id="{C8FFFE54-E763-075C-8F51-C7750E8021BE}"/>
              </a:ext>
            </a:extLst>
          </p:cNvPr>
          <p:cNvSpPr txBox="1"/>
          <p:nvPr/>
        </p:nvSpPr>
        <p:spPr>
          <a:xfrm>
            <a:off x="530225" y="6439843"/>
            <a:ext cx="11357610" cy="276999"/>
          </a:xfrm>
          <a:prstGeom prst="rect">
            <a:avLst/>
          </a:prstGeom>
          <a:noFill/>
        </p:spPr>
        <p:txBody>
          <a:bodyPr wrap="square">
            <a:spAutoFit/>
          </a:bodyPr>
          <a:lstStyle/>
          <a:p>
            <a:r>
              <a:rPr lang="en-US" altLang="zh-CN" sz="1200">
                <a:latin typeface="Microsoft YaHei UI" panose="020B0503020204020204" pitchFamily="34" charset="-122"/>
                <a:ea typeface="Microsoft YaHei UI" panose="020B0503020204020204" pitchFamily="34" charset="-122"/>
              </a:rPr>
              <a:t>Yao, Shunyu, etc. Tree of thoughts: Deliberate problem solving with large language models. NeurIPS</a:t>
            </a:r>
            <a:r>
              <a:rPr lang="zh-CN" altLang="en-US" sz="1200">
                <a:latin typeface="Microsoft YaHei UI" panose="020B0503020204020204" pitchFamily="34" charset="-122"/>
                <a:ea typeface="Microsoft YaHei UI" panose="020B0503020204020204" pitchFamily="34" charset="-122"/>
              </a:rPr>
              <a:t> </a:t>
            </a:r>
            <a:r>
              <a:rPr lang="en-US" altLang="zh-CN" sz="1200">
                <a:latin typeface="Microsoft YaHei UI" panose="020B0503020204020204" pitchFamily="34" charset="-122"/>
                <a:ea typeface="Microsoft YaHei UI" panose="020B0503020204020204" pitchFamily="34" charset="-122"/>
              </a:rPr>
              <a:t>2023.</a:t>
            </a:r>
          </a:p>
        </p:txBody>
      </p:sp>
    </p:spTree>
    <p:extLst>
      <p:ext uri="{BB962C8B-B14F-4D97-AF65-F5344CB8AC3E}">
        <p14:creationId xmlns:p14="http://schemas.microsoft.com/office/powerpoint/2010/main" val="1423399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336F7-CC48-E912-2271-6D7B4E44E2E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61356B9-0E25-C750-A6BD-77F304848ABE}"/>
              </a:ext>
            </a:extLst>
          </p:cNvPr>
          <p:cNvSpPr txBox="1">
            <a:spLocks/>
          </p:cNvSpPr>
          <p:nvPr/>
        </p:nvSpPr>
        <p:spPr>
          <a:xfrm>
            <a:off x="558800" y="26722"/>
            <a:ext cx="328168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Agenda</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2" name="TextBox 1">
            <a:extLst>
              <a:ext uri="{FF2B5EF4-FFF2-40B4-BE49-F238E27FC236}">
                <a16:creationId xmlns:a16="http://schemas.microsoft.com/office/drawing/2014/main" id="{0303B27F-F3A1-5D59-A265-DE37F7C1D5CC}"/>
              </a:ext>
            </a:extLst>
          </p:cNvPr>
          <p:cNvSpPr txBox="1"/>
          <p:nvPr/>
        </p:nvSpPr>
        <p:spPr>
          <a:xfrm>
            <a:off x="406400" y="1536174"/>
            <a:ext cx="11588493" cy="3785652"/>
          </a:xfrm>
          <a:prstGeom prst="rect">
            <a:avLst/>
          </a:prstGeom>
          <a:noFill/>
        </p:spPr>
        <p:txBody>
          <a:bodyPr wrap="none" rtlCol="0">
            <a:spAutoFit/>
          </a:bodyPr>
          <a:lstStyle/>
          <a:p>
            <a:pPr marL="342900" indent="-342900">
              <a:buFont typeface="Arial" panose="020B0604020202020204" pitchFamily="34" charset="0"/>
              <a:buChar char="•"/>
            </a:pPr>
            <a:r>
              <a:rPr lang="en-US" altLang="zh-CN" sz="2200" dirty="0">
                <a:latin typeface="Microsoft YaHei UI" panose="020B0503020204020204" pitchFamily="34" charset="-122"/>
                <a:ea typeface="Microsoft YaHei UI" panose="020B0503020204020204" pitchFamily="34" charset="-122"/>
              </a:rPr>
              <a:t>Gradient-based</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method</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for</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explaining</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LLM.</a:t>
            </a:r>
          </a:p>
          <a:p>
            <a:pPr marL="800100" lvl="1" indent="-342900">
              <a:buFont typeface="Courier New" panose="02070309020205020404" pitchFamily="49" charset="0"/>
              <a:buChar char="o"/>
            </a:pPr>
            <a:r>
              <a:rPr lang="en-US" altLang="zh-CN" sz="2000" dirty="0">
                <a:latin typeface="Microsoft YaHei UI" panose="020B0503020204020204" pitchFamily="34" charset="-122"/>
                <a:ea typeface="Microsoft YaHei UI" panose="020B0503020204020204" pitchFamily="34" charset="-122"/>
              </a:rPr>
              <a:t>pros:</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easy</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to</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implement;</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intuitively</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understandable.</a:t>
            </a:r>
          </a:p>
          <a:p>
            <a:pPr marL="800100" lvl="1" indent="-342900">
              <a:buFont typeface="Courier New" panose="02070309020205020404" pitchFamily="49" charset="0"/>
              <a:buChar char="o"/>
            </a:pPr>
            <a:r>
              <a:rPr lang="en-US" altLang="zh-CN" sz="2000" dirty="0">
                <a:latin typeface="Microsoft YaHei UI" panose="020B0503020204020204" pitchFamily="34" charset="-122"/>
                <a:ea typeface="Microsoft YaHei UI" panose="020B0503020204020204" pitchFamily="34" charset="-122"/>
              </a:rPr>
              <a:t>cons:</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not</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applied</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to</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commercial</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LLMs</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or</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larger</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ones;</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cannot</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enter</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the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internal</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of</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LLM.</a:t>
            </a:r>
          </a:p>
          <a:p>
            <a:pPr marL="342900" indent="-342900">
              <a:buFont typeface="Arial" panose="020B0604020202020204" pitchFamily="34" charset="0"/>
              <a:buChar char="•"/>
            </a:pPr>
            <a:endParaRPr lang="en-US" sz="2400" dirty="0">
              <a:latin typeface="Microsoft YaHei UI" panose="020B0503020204020204" pitchFamily="34" charset="-122"/>
              <a:ea typeface="Microsoft YaHei UI" panose="020B0503020204020204" pitchFamily="34" charset="-122"/>
            </a:endParaRPr>
          </a:p>
          <a:p>
            <a:pPr marL="342900" indent="-342900">
              <a:buFont typeface="Arial" panose="020B0604020202020204" pitchFamily="34" charset="0"/>
              <a:buChar char="•"/>
            </a:pPr>
            <a:r>
              <a:rPr lang="en-US" altLang="zh-CN" sz="2200" dirty="0">
                <a:latin typeface="Microsoft YaHei UI" panose="020B0503020204020204" pitchFamily="34" charset="-122"/>
                <a:ea typeface="Microsoft YaHei UI" panose="020B0503020204020204" pitchFamily="34" charset="-122"/>
              </a:rPr>
              <a:t>Blackbox</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explanation</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of</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LLM.</a:t>
            </a:r>
          </a:p>
          <a:p>
            <a:pPr marL="800100" lvl="1" indent="-342900">
              <a:buFont typeface="Courier New" panose="02070309020205020404" pitchFamily="49" charset="0"/>
              <a:buChar char="o"/>
            </a:pPr>
            <a:r>
              <a:rPr lang="en-US" altLang="zh-CN" sz="2000" dirty="0">
                <a:latin typeface="Microsoft YaHei UI" panose="020B0503020204020204" pitchFamily="34" charset="-122"/>
                <a:ea typeface="Microsoft YaHei UI" panose="020B0503020204020204" pitchFamily="34" charset="-122"/>
              </a:rPr>
              <a:t>pros:</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easy</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to</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implement</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(just</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asking!)</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and</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understand.</a:t>
            </a:r>
          </a:p>
          <a:p>
            <a:pPr marL="800100" lvl="1" indent="-342900">
              <a:buFont typeface="Courier New" panose="02070309020205020404" pitchFamily="49" charset="0"/>
              <a:buChar char="o"/>
            </a:pPr>
            <a:r>
              <a:rPr lang="en-US" altLang="zh-CN" sz="2000" dirty="0">
                <a:latin typeface="Microsoft YaHei UI" panose="020B0503020204020204" pitchFamily="34" charset="-122"/>
                <a:ea typeface="Microsoft YaHei UI" panose="020B0503020204020204" pitchFamily="34" charset="-122"/>
              </a:rPr>
              <a:t>cons:</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the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output</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explanations</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may</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not</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reflect</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what</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its</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thinking</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process.</a:t>
            </a:r>
          </a:p>
          <a:p>
            <a:pPr marL="342900" indent="-342900">
              <a:buFont typeface="Arial" panose="020B0604020202020204" pitchFamily="34" charset="0"/>
              <a:buChar char="•"/>
            </a:pPr>
            <a:endParaRPr lang="en-US" sz="2400" dirty="0">
              <a:latin typeface="Microsoft YaHei UI" panose="020B0503020204020204" pitchFamily="34" charset="-122"/>
              <a:ea typeface="Microsoft YaHei UI" panose="020B0503020204020204" pitchFamily="34" charset="-122"/>
            </a:endParaRPr>
          </a:p>
          <a:p>
            <a:pPr marL="342900" indent="-342900">
              <a:buFont typeface="Arial" panose="020B0604020202020204" pitchFamily="34" charset="0"/>
              <a:buChar char="•"/>
            </a:pPr>
            <a:r>
              <a:rPr lang="en-US" altLang="zh-CN" sz="2200" dirty="0">
                <a:latin typeface="Microsoft YaHei UI" panose="020B0503020204020204" pitchFamily="34" charset="-122"/>
                <a:ea typeface="Microsoft YaHei UI" panose="020B0503020204020204" pitchFamily="34" charset="-122"/>
              </a:rPr>
              <a:t>Whitebox</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(mechanical)</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explanation</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of</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LLM</a:t>
            </a:r>
          </a:p>
          <a:p>
            <a:pPr marL="800100" lvl="1" indent="-342900">
              <a:buFont typeface="Courier New" panose="02070309020205020404" pitchFamily="49" charset="0"/>
              <a:buChar char="o"/>
            </a:pPr>
            <a:r>
              <a:rPr lang="en-US" altLang="zh-CN" sz="2000" dirty="0">
                <a:latin typeface="Microsoft YaHei UI" panose="020B0503020204020204" pitchFamily="34" charset="-122"/>
                <a:ea typeface="Microsoft YaHei UI" panose="020B0503020204020204" pitchFamily="34" charset="-122"/>
              </a:rPr>
              <a:t>pros:</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get</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into</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the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internal</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of</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an</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LLM.</a:t>
            </a:r>
          </a:p>
          <a:p>
            <a:pPr marL="800100" lvl="1" indent="-342900">
              <a:buFont typeface="Courier New" panose="02070309020205020404" pitchFamily="49" charset="0"/>
              <a:buChar char="o"/>
            </a:pPr>
            <a:r>
              <a:rPr lang="en-US" altLang="zh-CN" sz="2000" dirty="0">
                <a:latin typeface="Microsoft YaHei UI" panose="020B0503020204020204" pitchFamily="34" charset="-122"/>
                <a:ea typeface="Microsoft YaHei UI" panose="020B0503020204020204" pitchFamily="34" charset="-122"/>
              </a:rPr>
              <a:t>cons:</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complicated</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to</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implement</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and</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evaluate.</a:t>
            </a:r>
            <a:endParaRPr lang="en-CN" sz="200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513529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8800" y="1010920"/>
            <a:ext cx="10714355" cy="4882515"/>
          </a:xfrm>
        </p:spPr>
        <p:txBody>
          <a:bodyPr>
            <a:normAutofit/>
          </a:bodyPr>
          <a:lstStyle/>
          <a:p>
            <a:r>
              <a:rPr lang="en-US" altLang="zh-CN" sz="2200" noProof="0" dirty="0">
                <a:ln>
                  <a:noFill/>
                </a:ln>
                <a:solidFill>
                  <a:prstClr val="black"/>
                </a:solidFill>
                <a:effectLst/>
                <a:uLnTx/>
                <a:uFillTx/>
                <a:latin typeface="Microsoft YaHei UI" panose="020B0503020204020204" pitchFamily="34" charset="-122"/>
                <a:ea typeface="Microsoft YaHei UI" panose="020B0503020204020204" pitchFamily="34" charset="-122"/>
                <a:sym typeface="+mn-ea"/>
              </a:rPr>
              <a:t>Thought Decomposition: Break down a complex problem into a series of intermediate steps.</a:t>
            </a:r>
            <a:endParaRPr lang="en-US" altLang="zh-CN" sz="2200" noProof="0" dirty="0">
              <a:ln>
                <a:noFill/>
              </a:ln>
              <a:solidFill>
                <a:prstClr val="black"/>
              </a:solidFill>
              <a:effectLst/>
              <a:uLnTx/>
              <a:uFillTx/>
              <a:latin typeface="Microsoft YaHei UI" panose="020B0503020204020204" pitchFamily="34" charset="-122"/>
              <a:ea typeface="Microsoft YaHei UI" panose="020B0503020204020204" pitchFamily="34" charset="-122"/>
            </a:endParaRPr>
          </a:p>
          <a:p>
            <a:endParaRPr lang="en-US" altLang="zh-CN" sz="2400" noProof="0" dirty="0">
              <a:ln>
                <a:noFill/>
              </a:ln>
              <a:solidFill>
                <a:prstClr val="black"/>
              </a:solidFill>
              <a:effectLst/>
              <a:uLnTx/>
              <a:uFillTx/>
              <a:latin typeface="Microsoft YaHei UI" panose="020B0503020204020204" pitchFamily="34" charset="-122"/>
              <a:ea typeface="Microsoft YaHei UI" panose="020B0503020204020204" pitchFamily="34" charset="-122"/>
            </a:endParaRPr>
          </a:p>
          <a:p>
            <a:r>
              <a:rPr lang="en-US" altLang="zh-CN" sz="2200" noProof="0" dirty="0">
                <a:ln>
                  <a:noFill/>
                </a:ln>
                <a:solidFill>
                  <a:prstClr val="black"/>
                </a:solidFill>
                <a:effectLst/>
                <a:uLnTx/>
                <a:uFillTx/>
                <a:latin typeface="Microsoft YaHei UI" panose="020B0503020204020204" pitchFamily="34" charset="-122"/>
                <a:ea typeface="Microsoft YaHei UI" panose="020B0503020204020204" pitchFamily="34" charset="-122"/>
                <a:sym typeface="+mn-ea"/>
              </a:rPr>
              <a:t>Thought generator: </a:t>
            </a:r>
            <a:endParaRPr lang="en-US" altLang="zh-CN" sz="2200" noProof="0" dirty="0">
              <a:ln>
                <a:noFill/>
              </a:ln>
              <a:solidFill>
                <a:prstClr val="black"/>
              </a:solidFill>
              <a:effectLst/>
              <a:uLnTx/>
              <a:uFillTx/>
              <a:latin typeface="Microsoft YaHei UI" panose="020B0503020204020204" pitchFamily="34" charset="-122"/>
              <a:ea typeface="Microsoft YaHei UI" panose="020B0503020204020204" pitchFamily="34" charset="-122"/>
            </a:endParaRPr>
          </a:p>
          <a:p>
            <a:pPr lvl="1">
              <a:buFont typeface="Courier New" panose="02070309020205020404" pitchFamily="49" charset="0"/>
              <a:buChar char="o"/>
            </a:pPr>
            <a:r>
              <a:rPr lang="en-US" altLang="zh-CN" sz="2000" noProof="0" dirty="0">
                <a:ln>
                  <a:noFill/>
                </a:ln>
                <a:solidFill>
                  <a:prstClr val="black"/>
                </a:solidFill>
                <a:effectLst/>
                <a:uLnTx/>
                <a:uFillTx/>
                <a:latin typeface="Microsoft YaHei UI" panose="020B0503020204020204" pitchFamily="34" charset="-122"/>
                <a:ea typeface="Microsoft YaHei UI" panose="020B0503020204020204" pitchFamily="34" charset="-122"/>
                <a:sym typeface="+mn-ea"/>
              </a:rPr>
              <a:t>Sample </a:t>
            </a:r>
            <a:r>
              <a:rPr lang="en-US" altLang="zh-CN" sz="2000" noProof="0" dirty="0" err="1">
                <a:ln>
                  <a:noFill/>
                </a:ln>
                <a:solidFill>
                  <a:prstClr val="black"/>
                </a:solidFill>
                <a:effectLst/>
                <a:uLnTx/>
                <a:uFillTx/>
                <a:latin typeface="Microsoft YaHei UI" panose="020B0503020204020204" pitchFamily="34" charset="-122"/>
                <a:ea typeface="Microsoft YaHei UI" panose="020B0503020204020204" pitchFamily="34" charset="-122"/>
                <a:sym typeface="+mn-ea"/>
              </a:rPr>
              <a:t>i.i.d.</a:t>
            </a:r>
            <a:r>
              <a:rPr lang="en-US" altLang="zh-CN" sz="2000" noProof="0" dirty="0">
                <a:ln>
                  <a:noFill/>
                </a:ln>
                <a:solidFill>
                  <a:prstClr val="black"/>
                </a:solidFill>
                <a:effectLst/>
                <a:uLnTx/>
                <a:uFillTx/>
                <a:latin typeface="Microsoft YaHei UI" panose="020B0503020204020204" pitchFamily="34" charset="-122"/>
                <a:ea typeface="Microsoft YaHei UI" panose="020B0503020204020204" pitchFamily="34" charset="-122"/>
                <a:sym typeface="+mn-ea"/>
              </a:rPr>
              <a:t> thoughts from a </a:t>
            </a:r>
            <a:r>
              <a:rPr lang="en-US" altLang="zh-CN" sz="2000" noProof="0" dirty="0" err="1">
                <a:ln>
                  <a:noFill/>
                </a:ln>
                <a:solidFill>
                  <a:prstClr val="black"/>
                </a:solidFill>
                <a:effectLst/>
                <a:uLnTx/>
                <a:uFillTx/>
                <a:latin typeface="Microsoft YaHei UI" panose="020B0503020204020204" pitchFamily="34" charset="-122"/>
                <a:ea typeface="Microsoft YaHei UI" panose="020B0503020204020204" pitchFamily="34" charset="-122"/>
                <a:sym typeface="+mn-ea"/>
              </a:rPr>
              <a:t>CoT</a:t>
            </a:r>
            <a:r>
              <a:rPr lang="en-US" altLang="zh-CN" sz="2000" noProof="0" dirty="0">
                <a:ln>
                  <a:noFill/>
                </a:ln>
                <a:solidFill>
                  <a:prstClr val="black"/>
                </a:solidFill>
                <a:effectLst/>
                <a:uLnTx/>
                <a:uFillTx/>
                <a:latin typeface="Microsoft YaHei UI" panose="020B0503020204020204" pitchFamily="34" charset="-122"/>
                <a:ea typeface="Microsoft YaHei UI" panose="020B0503020204020204" pitchFamily="34" charset="-122"/>
                <a:sym typeface="+mn-ea"/>
              </a:rPr>
              <a:t> prompt. </a:t>
            </a:r>
            <a:endParaRPr lang="en-US" altLang="zh-CN" sz="2000" noProof="0" dirty="0">
              <a:ln>
                <a:noFill/>
              </a:ln>
              <a:solidFill>
                <a:prstClr val="black"/>
              </a:solidFill>
              <a:effectLst/>
              <a:uLnTx/>
              <a:uFillTx/>
              <a:latin typeface="Microsoft YaHei UI" panose="020B0503020204020204" pitchFamily="34" charset="-122"/>
              <a:ea typeface="Microsoft YaHei UI" panose="020B0503020204020204" pitchFamily="34" charset="-122"/>
            </a:endParaRPr>
          </a:p>
          <a:p>
            <a:pPr lvl="1">
              <a:buFont typeface="Courier New" panose="02070309020205020404" pitchFamily="49" charset="0"/>
              <a:buChar char="o"/>
            </a:pPr>
            <a:r>
              <a:rPr lang="en-US" altLang="zh-CN" sz="2000" noProof="0" dirty="0">
                <a:ln>
                  <a:noFill/>
                </a:ln>
                <a:solidFill>
                  <a:prstClr val="black"/>
                </a:solidFill>
                <a:effectLst/>
                <a:uLnTx/>
                <a:uFillTx/>
                <a:latin typeface="Microsoft YaHei UI" panose="020B0503020204020204" pitchFamily="34" charset="-122"/>
                <a:ea typeface="Microsoft YaHei UI" panose="020B0503020204020204" pitchFamily="34" charset="-122"/>
                <a:sym typeface="+mn-ea"/>
              </a:rPr>
              <a:t>Propose thoughts sequentially.</a:t>
            </a:r>
            <a:endParaRPr lang="en-US" altLang="zh-CN" sz="2000" noProof="0" dirty="0">
              <a:ln>
                <a:noFill/>
              </a:ln>
              <a:solidFill>
                <a:prstClr val="black"/>
              </a:solidFill>
              <a:effectLst/>
              <a:uLnTx/>
              <a:uFillTx/>
              <a:latin typeface="Microsoft YaHei UI" panose="020B0503020204020204" pitchFamily="34" charset="-122"/>
              <a:ea typeface="Microsoft YaHei UI" panose="020B0503020204020204" pitchFamily="34" charset="-122"/>
            </a:endParaRPr>
          </a:p>
          <a:p>
            <a:pPr lvl="1"/>
            <a:endParaRPr lang="en-US" altLang="zh-CN" sz="2400" noProof="0" dirty="0">
              <a:ln>
                <a:noFill/>
              </a:ln>
              <a:solidFill>
                <a:prstClr val="black"/>
              </a:solidFill>
              <a:effectLst/>
              <a:uLnTx/>
              <a:uFillTx/>
              <a:latin typeface="Microsoft YaHei UI" panose="020B0503020204020204" pitchFamily="34" charset="-122"/>
              <a:ea typeface="Microsoft YaHei UI" panose="020B0503020204020204" pitchFamily="34" charset="-122"/>
            </a:endParaRPr>
          </a:p>
          <a:p>
            <a:r>
              <a:rPr lang="en-US" altLang="zh-CN" sz="2200" noProof="0" dirty="0">
                <a:ln>
                  <a:noFill/>
                </a:ln>
                <a:solidFill>
                  <a:prstClr val="black"/>
                </a:solidFill>
                <a:effectLst/>
                <a:uLnTx/>
                <a:uFillTx/>
                <a:latin typeface="Microsoft YaHei UI" panose="020B0503020204020204" pitchFamily="34" charset="-122"/>
                <a:ea typeface="Microsoft YaHei UI" panose="020B0503020204020204" pitchFamily="34" charset="-122"/>
                <a:sym typeface="+mn-ea"/>
              </a:rPr>
              <a:t>State evaluator: </a:t>
            </a:r>
            <a:endParaRPr lang="en-US" altLang="zh-CN" sz="2200" noProof="0" dirty="0">
              <a:ln>
                <a:noFill/>
              </a:ln>
              <a:solidFill>
                <a:prstClr val="black"/>
              </a:solidFill>
              <a:effectLst/>
              <a:uLnTx/>
              <a:uFillTx/>
              <a:latin typeface="Microsoft YaHei UI" panose="020B0503020204020204" pitchFamily="34" charset="-122"/>
              <a:ea typeface="Microsoft YaHei UI" panose="020B0503020204020204" pitchFamily="34" charset="-122"/>
            </a:endParaRPr>
          </a:p>
          <a:p>
            <a:pPr lvl="1">
              <a:buFont typeface="Courier New" panose="02070309020205020404" pitchFamily="49" charset="0"/>
              <a:buChar char="o"/>
            </a:pPr>
            <a:r>
              <a:rPr lang="en-US" altLang="zh-CN" sz="2000" noProof="0" dirty="0">
                <a:ln>
                  <a:noFill/>
                </a:ln>
                <a:solidFill>
                  <a:prstClr val="black"/>
                </a:solidFill>
                <a:effectLst/>
                <a:uLnTx/>
                <a:uFillTx/>
                <a:latin typeface="Microsoft YaHei UI" panose="020B0503020204020204" pitchFamily="34" charset="-122"/>
                <a:ea typeface="Microsoft YaHei UI" panose="020B0503020204020204" pitchFamily="34" charset="-122"/>
                <a:sym typeface="+mn-ea"/>
              </a:rPr>
              <a:t>LLM values each state independently and gives a score value or classification.</a:t>
            </a:r>
            <a:endParaRPr lang="en-US" altLang="zh-CN" sz="2000" noProof="0" dirty="0">
              <a:ln>
                <a:noFill/>
              </a:ln>
              <a:solidFill>
                <a:prstClr val="black"/>
              </a:solidFill>
              <a:effectLst/>
              <a:uLnTx/>
              <a:uFillTx/>
              <a:latin typeface="Microsoft YaHei UI" panose="020B0503020204020204" pitchFamily="34" charset="-122"/>
              <a:ea typeface="Microsoft YaHei UI" panose="020B0503020204020204" pitchFamily="34" charset="-122"/>
            </a:endParaRPr>
          </a:p>
          <a:p>
            <a:pPr lvl="1">
              <a:buFont typeface="Courier New" panose="02070309020205020404" pitchFamily="49" charset="0"/>
              <a:buChar char="o"/>
            </a:pPr>
            <a:r>
              <a:rPr lang="en-US" altLang="zh-CN" sz="2000" noProof="0" dirty="0">
                <a:ln>
                  <a:noFill/>
                </a:ln>
                <a:solidFill>
                  <a:prstClr val="black"/>
                </a:solidFill>
                <a:effectLst/>
                <a:uLnTx/>
                <a:uFillTx/>
                <a:latin typeface="Microsoft YaHei UI" panose="020B0503020204020204" pitchFamily="34" charset="-122"/>
                <a:ea typeface="Microsoft YaHei UI" panose="020B0503020204020204" pitchFamily="34" charset="-122"/>
                <a:sym typeface="+mn-ea"/>
              </a:rPr>
              <a:t>LLM will look at all the generated branches at the same time, compare them, and "vote" to select the best one.</a:t>
            </a:r>
            <a:endParaRPr lang="en-US" altLang="zh-CN" sz="2000" noProof="0" dirty="0">
              <a:ln>
                <a:noFill/>
              </a:ln>
              <a:solidFill>
                <a:prstClr val="black"/>
              </a:solidFill>
              <a:effectLst/>
              <a:uLnTx/>
              <a:uFillTx/>
              <a:latin typeface="Microsoft YaHei UI" panose="020B0503020204020204" pitchFamily="34" charset="-122"/>
              <a:ea typeface="Microsoft YaHei UI" panose="020B0503020204020204" pitchFamily="34" charset="-122"/>
            </a:endParaRPr>
          </a:p>
          <a:p>
            <a:pPr lvl="1"/>
            <a:endParaRPr lang="en-US" altLang="zh-CN" sz="2400" noProof="0" dirty="0">
              <a:ln>
                <a:noFill/>
              </a:ln>
              <a:solidFill>
                <a:prstClr val="black"/>
              </a:solidFill>
              <a:effectLst/>
              <a:uLnTx/>
              <a:uFillTx/>
              <a:latin typeface="Microsoft YaHei UI" panose="020B0503020204020204" pitchFamily="34" charset="-122"/>
              <a:ea typeface="Microsoft YaHei UI" panose="020B0503020204020204" pitchFamily="34" charset="-122"/>
            </a:endParaRPr>
          </a:p>
          <a:p>
            <a:r>
              <a:rPr lang="en-US" altLang="zh-CN" sz="2200" noProof="0" dirty="0">
                <a:ln>
                  <a:noFill/>
                </a:ln>
                <a:solidFill>
                  <a:prstClr val="black"/>
                </a:solidFill>
                <a:effectLst/>
                <a:uLnTx/>
                <a:uFillTx/>
                <a:latin typeface="Microsoft YaHei UI" panose="020B0503020204020204" pitchFamily="34" charset="-122"/>
                <a:ea typeface="Microsoft YaHei UI" panose="020B0503020204020204" pitchFamily="34" charset="-122"/>
                <a:sym typeface="+mn-ea"/>
              </a:rPr>
              <a:t>Search algorithm: BFS/DFS</a:t>
            </a:r>
            <a:endParaRPr lang="en-US" altLang="zh-CN" sz="2200" noProof="0" dirty="0">
              <a:ln>
                <a:noFill/>
              </a:ln>
              <a:solidFill>
                <a:prstClr val="black"/>
              </a:solidFill>
              <a:effectLst/>
              <a:uLnTx/>
              <a:uFillTx/>
              <a:latin typeface="Microsoft YaHei UI" panose="020B0503020204020204" pitchFamily="34" charset="-122"/>
              <a:ea typeface="Microsoft YaHei UI" panose="020B0503020204020204" pitchFamily="34" charset="-122"/>
            </a:endParaRPr>
          </a:p>
          <a:p>
            <a:pPr lvl="0"/>
            <a:endParaRPr lang="en-US" altLang="zh-CN" sz="2000" noProof="0" dirty="0">
              <a:ln>
                <a:noFill/>
              </a:ln>
              <a:solidFill>
                <a:prstClr val="black"/>
              </a:solidFill>
              <a:effectLst/>
              <a:uLnTx/>
              <a:uFillTx/>
              <a:latin typeface="Microsoft YaHei UI" panose="020B0503020204020204" pitchFamily="34" charset="-122"/>
              <a:ea typeface="Microsoft YaHei UI" panose="020B0503020204020204" pitchFamily="34" charset="-122"/>
            </a:endParaRPr>
          </a:p>
        </p:txBody>
      </p:sp>
      <p:sp>
        <p:nvSpPr>
          <p:cNvPr id="7" name="Title 1"/>
          <p:cNvSpPr txBox="1"/>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90204" pitchFamily="34" charset="0"/>
              </a:rPr>
              <a:t>Tree of Thoughts</a:t>
            </a:r>
          </a:p>
        </p:txBody>
      </p:sp>
      <p:pic>
        <p:nvPicPr>
          <p:cNvPr id="6" name="图片 5"/>
          <p:cNvPicPr>
            <a:picLocks noChangeAspect="1"/>
          </p:cNvPicPr>
          <p:nvPr/>
        </p:nvPicPr>
        <p:blipFill>
          <a:blip r:embed="rId3"/>
          <a:stretch>
            <a:fillRect/>
          </a:stretch>
        </p:blipFill>
        <p:spPr>
          <a:xfrm>
            <a:off x="9446895" y="1389380"/>
            <a:ext cx="2044065" cy="2286000"/>
          </a:xfrm>
          <a:prstGeom prst="rect">
            <a:avLst/>
          </a:prstGeom>
        </p:spPr>
      </p:pic>
      <p:sp>
        <p:nvSpPr>
          <p:cNvPr id="2" name="TextBox 1">
            <a:extLst>
              <a:ext uri="{FF2B5EF4-FFF2-40B4-BE49-F238E27FC236}">
                <a16:creationId xmlns:a16="http://schemas.microsoft.com/office/drawing/2014/main" id="{4EA83D94-147A-C473-6789-AC0FE62DA2F4}"/>
              </a:ext>
            </a:extLst>
          </p:cNvPr>
          <p:cNvSpPr txBox="1"/>
          <p:nvPr/>
        </p:nvSpPr>
        <p:spPr>
          <a:xfrm>
            <a:off x="530225" y="6439843"/>
            <a:ext cx="11357610" cy="276999"/>
          </a:xfrm>
          <a:prstGeom prst="rect">
            <a:avLst/>
          </a:prstGeom>
          <a:noFill/>
        </p:spPr>
        <p:txBody>
          <a:bodyPr wrap="square">
            <a:spAutoFit/>
          </a:bodyPr>
          <a:lstStyle/>
          <a:p>
            <a:r>
              <a:rPr lang="en-US" altLang="zh-CN" sz="1200" dirty="0">
                <a:latin typeface="Microsoft YaHei UI" panose="020B0503020204020204" pitchFamily="34" charset="-122"/>
                <a:ea typeface="Microsoft YaHei UI" panose="020B0503020204020204" pitchFamily="34" charset="-122"/>
              </a:rPr>
              <a:t>Yao, </a:t>
            </a:r>
            <a:r>
              <a:rPr lang="en-US" altLang="zh-CN" sz="1200" dirty="0" err="1">
                <a:latin typeface="Microsoft YaHei UI" panose="020B0503020204020204" pitchFamily="34" charset="-122"/>
                <a:ea typeface="Microsoft YaHei UI" panose="020B0503020204020204" pitchFamily="34" charset="-122"/>
              </a:rPr>
              <a:t>Shunyu</a:t>
            </a:r>
            <a:r>
              <a:rPr lang="en-US" altLang="zh-CN" sz="1200" dirty="0">
                <a:latin typeface="Microsoft YaHei UI" panose="020B0503020204020204" pitchFamily="34" charset="-122"/>
                <a:ea typeface="Microsoft YaHei UI" panose="020B0503020204020204" pitchFamily="34" charset="-122"/>
              </a:rPr>
              <a:t>, etc. Tree of thoughts: Deliberate problem solving with large language models. </a:t>
            </a:r>
            <a:r>
              <a:rPr lang="en-US" altLang="zh-CN" sz="1200" dirty="0" err="1">
                <a:latin typeface="Microsoft YaHei UI" panose="020B0503020204020204" pitchFamily="34" charset="-122"/>
                <a:ea typeface="Microsoft YaHei UI" panose="020B0503020204020204" pitchFamily="34" charset="-122"/>
              </a:rPr>
              <a:t>NeurIPS</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2023.</a:t>
            </a:r>
          </a:p>
        </p:txBody>
      </p:sp>
    </p:spTree>
    <p:extLst>
      <p:ext uri="{BB962C8B-B14F-4D97-AF65-F5344CB8AC3E}">
        <p14:creationId xmlns:p14="http://schemas.microsoft.com/office/powerpoint/2010/main" val="28664427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9590" y="869402"/>
            <a:ext cx="10743565" cy="4882515"/>
          </a:xfrm>
        </p:spPr>
        <p:txBody>
          <a:bodyPr>
            <a:normAutofit/>
          </a:bodyPr>
          <a:lstStyle/>
          <a:p>
            <a:r>
              <a:rPr lang="en-US" altLang="zh-CN" sz="2200" noProof="0" dirty="0">
                <a:ln>
                  <a:noFill/>
                </a:ln>
                <a:solidFill>
                  <a:prstClr val="black"/>
                </a:solidFill>
                <a:effectLst/>
                <a:uLnTx/>
                <a:uFillTx/>
                <a:latin typeface="Microsoft YaHei UI" panose="020B0503020204020204" pitchFamily="34" charset="-122"/>
                <a:ea typeface="Microsoft YaHei UI" panose="020B0503020204020204" pitchFamily="34" charset="-122"/>
                <a:sym typeface="+mn-ea"/>
              </a:rPr>
              <a:t>Game of 24: using 4 numbers and arithmetic operations to get 24.</a:t>
            </a:r>
          </a:p>
          <a:p>
            <a:pPr marL="0" indent="0">
              <a:buFont typeface="Arial" panose="020B0604020202090204" pitchFamily="34" charset="0"/>
              <a:buNone/>
            </a:pPr>
            <a:endParaRPr lang="en-US" altLang="zh-CN" sz="1800" noProof="0" dirty="0">
              <a:ln>
                <a:noFill/>
              </a:ln>
              <a:solidFill>
                <a:prstClr val="black"/>
              </a:solidFill>
              <a:effectLst/>
              <a:uLnTx/>
              <a:uFillTx/>
              <a:latin typeface="Microsoft YaHei UI" panose="020B0503020204020204" pitchFamily="34" charset="-122"/>
              <a:ea typeface="Microsoft YaHei UI" panose="020B0503020204020204" pitchFamily="34" charset="-122"/>
              <a:sym typeface="+mn-ea"/>
            </a:endParaRPr>
          </a:p>
        </p:txBody>
      </p:sp>
      <p:sp>
        <p:nvSpPr>
          <p:cNvPr id="7" name="Title 1"/>
          <p:cNvSpPr txBox="1"/>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90204" pitchFamily="34" charset="0"/>
              </a:rPr>
              <a:t>Tree of Thoughts</a:t>
            </a:r>
          </a:p>
        </p:txBody>
      </p:sp>
      <p:pic>
        <p:nvPicPr>
          <p:cNvPr id="2" name="图片 1"/>
          <p:cNvPicPr>
            <a:picLocks noChangeAspect="1"/>
          </p:cNvPicPr>
          <p:nvPr/>
        </p:nvPicPr>
        <p:blipFill>
          <a:blip r:embed="rId3"/>
          <a:stretch>
            <a:fillRect/>
          </a:stretch>
        </p:blipFill>
        <p:spPr>
          <a:xfrm>
            <a:off x="788035" y="1304741"/>
            <a:ext cx="7446645" cy="2044065"/>
          </a:xfrm>
          <a:prstGeom prst="rect">
            <a:avLst/>
          </a:prstGeom>
        </p:spPr>
      </p:pic>
      <p:pic>
        <p:nvPicPr>
          <p:cNvPr id="8" name="图片 7"/>
          <p:cNvPicPr>
            <a:picLocks noChangeAspect="1"/>
          </p:cNvPicPr>
          <p:nvPr/>
        </p:nvPicPr>
        <p:blipFill>
          <a:blip r:embed="rId4"/>
          <a:stretch>
            <a:fillRect/>
          </a:stretch>
        </p:blipFill>
        <p:spPr>
          <a:xfrm>
            <a:off x="8937195" y="1298960"/>
            <a:ext cx="2272187" cy="2130040"/>
          </a:xfrm>
          <a:prstGeom prst="rect">
            <a:avLst/>
          </a:prstGeom>
        </p:spPr>
      </p:pic>
      <p:sp>
        <p:nvSpPr>
          <p:cNvPr id="11" name="文本框 10"/>
          <p:cNvSpPr txBox="1"/>
          <p:nvPr/>
        </p:nvSpPr>
        <p:spPr>
          <a:xfrm>
            <a:off x="529590" y="3431540"/>
            <a:ext cx="6123759" cy="1107996"/>
          </a:xfrm>
          <a:prstGeom prst="rect">
            <a:avLst/>
          </a:prstGeom>
          <a:noFill/>
        </p:spPr>
        <p:txBody>
          <a:bodyPr wrap="square" rtlCol="0">
            <a:spAutoFit/>
          </a:bodyPr>
          <a:lstStyle/>
          <a:p>
            <a:pPr marL="285750" indent="-285750">
              <a:buFont typeface="Arial" panose="020B0604020202020204" pitchFamily="34" charset="0"/>
              <a:buChar char="•"/>
            </a:pPr>
            <a:r>
              <a:rPr lang="en-US" altLang="zh-CN" sz="2200" noProof="0" dirty="0">
                <a:ln>
                  <a:noFill/>
                </a:ln>
                <a:solidFill>
                  <a:prstClr val="black"/>
                </a:solidFill>
                <a:effectLst/>
                <a:uLnTx/>
                <a:uFillTx/>
                <a:latin typeface="Microsoft YaHei UI" panose="020B0503020204020204" pitchFamily="34" charset="-122"/>
                <a:ea typeface="Microsoft YaHei UI" panose="020B0503020204020204" pitchFamily="34" charset="-122"/>
                <a:sym typeface="+mn-ea"/>
              </a:rPr>
              <a:t>Creative writing: write a coherent essay by ending each paragraph with four unrelated sentences.</a:t>
            </a:r>
          </a:p>
        </p:txBody>
      </p:sp>
      <p:sp>
        <p:nvSpPr>
          <p:cNvPr id="13" name="文本框 12"/>
          <p:cNvSpPr txBox="1"/>
          <p:nvPr/>
        </p:nvSpPr>
        <p:spPr>
          <a:xfrm>
            <a:off x="6820535" y="3453765"/>
            <a:ext cx="5400040" cy="368300"/>
          </a:xfrm>
          <a:prstGeom prst="rect">
            <a:avLst/>
          </a:prstGeom>
          <a:noFill/>
        </p:spPr>
        <p:txBody>
          <a:bodyPr wrap="square" rtlCol="0">
            <a:spAutoFit/>
          </a:bodyPr>
          <a:lstStyle/>
          <a:p>
            <a:pPr marL="285750" indent="-285750">
              <a:buFont typeface="Arial" panose="020B0604020202020204" pitchFamily="34" charset="0"/>
              <a:buChar char="•"/>
            </a:pPr>
            <a:r>
              <a:rPr lang="en-US" altLang="zh-CN" noProof="0" dirty="0">
                <a:ln>
                  <a:noFill/>
                </a:ln>
                <a:solidFill>
                  <a:prstClr val="black"/>
                </a:solidFill>
                <a:effectLst/>
                <a:uLnTx/>
                <a:uFillTx/>
                <a:latin typeface="Microsoft YaHei UI" panose="020B0503020204020204" pitchFamily="34" charset="-122"/>
                <a:ea typeface="Microsoft YaHei UI" panose="020B0503020204020204" pitchFamily="34" charset="-122"/>
                <a:sym typeface="+mn-ea"/>
              </a:rPr>
              <a:t>Mini Crosswords: 5 x 5 crossword puzzle.</a:t>
            </a:r>
          </a:p>
        </p:txBody>
      </p:sp>
      <p:pic>
        <p:nvPicPr>
          <p:cNvPr id="12" name="图片 11"/>
          <p:cNvPicPr>
            <a:picLocks noChangeAspect="1"/>
          </p:cNvPicPr>
          <p:nvPr/>
        </p:nvPicPr>
        <p:blipFill>
          <a:blip r:embed="rId5"/>
          <a:stretch>
            <a:fillRect/>
          </a:stretch>
        </p:blipFill>
        <p:spPr>
          <a:xfrm>
            <a:off x="2243864" y="4507650"/>
            <a:ext cx="3666127" cy="1762812"/>
          </a:xfrm>
          <a:prstGeom prst="rect">
            <a:avLst/>
          </a:prstGeom>
        </p:spPr>
      </p:pic>
      <p:pic>
        <p:nvPicPr>
          <p:cNvPr id="14" name="图片 13"/>
          <p:cNvPicPr>
            <a:picLocks noChangeAspect="1"/>
          </p:cNvPicPr>
          <p:nvPr/>
        </p:nvPicPr>
        <p:blipFill>
          <a:blip r:embed="rId6"/>
          <a:stretch>
            <a:fillRect/>
          </a:stretch>
        </p:blipFill>
        <p:spPr>
          <a:xfrm>
            <a:off x="8386445" y="3823335"/>
            <a:ext cx="2886710" cy="2277745"/>
          </a:xfrm>
          <a:prstGeom prst="rect">
            <a:avLst/>
          </a:prstGeom>
        </p:spPr>
      </p:pic>
      <p:sp>
        <p:nvSpPr>
          <p:cNvPr id="5" name="TextBox 4">
            <a:extLst>
              <a:ext uri="{FF2B5EF4-FFF2-40B4-BE49-F238E27FC236}">
                <a16:creationId xmlns:a16="http://schemas.microsoft.com/office/drawing/2014/main" id="{D1DBACF7-085C-AB5F-31AE-2005FFEAA3A7}"/>
              </a:ext>
            </a:extLst>
          </p:cNvPr>
          <p:cNvSpPr txBox="1"/>
          <p:nvPr/>
        </p:nvSpPr>
        <p:spPr>
          <a:xfrm>
            <a:off x="530225" y="6439843"/>
            <a:ext cx="11357610" cy="276999"/>
          </a:xfrm>
          <a:prstGeom prst="rect">
            <a:avLst/>
          </a:prstGeom>
          <a:noFill/>
        </p:spPr>
        <p:txBody>
          <a:bodyPr wrap="square">
            <a:spAutoFit/>
          </a:bodyPr>
          <a:lstStyle/>
          <a:p>
            <a:r>
              <a:rPr lang="en-US" altLang="zh-CN" sz="1200" dirty="0">
                <a:latin typeface="Microsoft YaHei UI" panose="020B0503020204020204" pitchFamily="34" charset="-122"/>
                <a:ea typeface="Microsoft YaHei UI" panose="020B0503020204020204" pitchFamily="34" charset="-122"/>
              </a:rPr>
              <a:t>Yao, </a:t>
            </a:r>
            <a:r>
              <a:rPr lang="en-US" altLang="zh-CN" sz="1200" dirty="0" err="1">
                <a:latin typeface="Microsoft YaHei UI" panose="020B0503020204020204" pitchFamily="34" charset="-122"/>
                <a:ea typeface="Microsoft YaHei UI" panose="020B0503020204020204" pitchFamily="34" charset="-122"/>
              </a:rPr>
              <a:t>Shunyu</a:t>
            </a:r>
            <a:r>
              <a:rPr lang="en-US" altLang="zh-CN" sz="1200" dirty="0">
                <a:latin typeface="Microsoft YaHei UI" panose="020B0503020204020204" pitchFamily="34" charset="-122"/>
                <a:ea typeface="Microsoft YaHei UI" panose="020B0503020204020204" pitchFamily="34" charset="-122"/>
              </a:rPr>
              <a:t>, etc. Tree of thoughts: Deliberate problem solving with large language models. </a:t>
            </a:r>
            <a:r>
              <a:rPr lang="en-US" altLang="zh-CN" sz="1200" dirty="0" err="1">
                <a:latin typeface="Microsoft YaHei UI" panose="020B0503020204020204" pitchFamily="34" charset="-122"/>
                <a:ea typeface="Microsoft YaHei UI" panose="020B0503020204020204" pitchFamily="34" charset="-122"/>
              </a:rPr>
              <a:t>NeurIPS</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2023.</a:t>
            </a:r>
          </a:p>
        </p:txBody>
      </p:sp>
    </p:spTree>
    <p:extLst>
      <p:ext uri="{BB962C8B-B14F-4D97-AF65-F5344CB8AC3E}">
        <p14:creationId xmlns:p14="http://schemas.microsoft.com/office/powerpoint/2010/main" val="7871104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4795" y="987742"/>
            <a:ext cx="11662410" cy="4882515"/>
          </a:xfrm>
        </p:spPr>
        <p:txBody>
          <a:bodyPr>
            <a:normAutofit/>
          </a:bodyPr>
          <a:lstStyle/>
          <a:p>
            <a:r>
              <a:rPr lang="en-US" altLang="zh-CN" sz="2200" noProof="0" dirty="0">
                <a:ln>
                  <a:noFill/>
                </a:ln>
                <a:solidFill>
                  <a:prstClr val="black"/>
                </a:solidFill>
                <a:effectLst/>
                <a:uLnTx/>
                <a:uFillTx/>
                <a:latin typeface="Microsoft YaHei UI" panose="020B0503020204020204" pitchFamily="34" charset="-122"/>
                <a:ea typeface="Microsoft YaHei UI" panose="020B0503020204020204" pitchFamily="34" charset="-122"/>
                <a:sym typeface="+mn-ea"/>
              </a:rPr>
              <a:t>Graph of Thoughts:</a:t>
            </a:r>
            <a:endParaRPr lang="en-US" altLang="zh-CN" sz="2200" noProof="0" dirty="0">
              <a:ln>
                <a:noFill/>
              </a:ln>
              <a:solidFill>
                <a:prstClr val="black"/>
              </a:solidFill>
              <a:effectLst/>
              <a:uLnTx/>
              <a:uFillTx/>
              <a:latin typeface="Microsoft YaHei UI" panose="020B0503020204020204" pitchFamily="34" charset="-122"/>
              <a:ea typeface="Microsoft YaHei UI" panose="020B0503020204020204" pitchFamily="34" charset="-122"/>
            </a:endParaRPr>
          </a:p>
          <a:p>
            <a:pPr lvl="1">
              <a:buFont typeface="Courier New" panose="02070309020205020404" pitchFamily="49" charset="0"/>
              <a:buChar char="o"/>
            </a:pPr>
            <a:r>
              <a:rPr lang="en-US" altLang="zh-CN" sz="2000" noProof="0" dirty="0">
                <a:ln>
                  <a:noFill/>
                </a:ln>
                <a:solidFill>
                  <a:prstClr val="black"/>
                </a:solidFill>
                <a:effectLst/>
                <a:uLnTx/>
                <a:uFillTx/>
                <a:latin typeface="Microsoft YaHei UI" panose="020B0503020204020204" pitchFamily="34" charset="-122"/>
                <a:ea typeface="Microsoft YaHei UI" panose="020B0503020204020204" pitchFamily="34" charset="-122"/>
                <a:sym typeface="+mn-ea"/>
              </a:rPr>
              <a:t>Aggregation: It integrates conclusions from different branches to form a more comprehensive and powerful new idea.</a:t>
            </a:r>
            <a:endParaRPr lang="en-US" altLang="zh-CN" sz="2000" noProof="0" dirty="0">
              <a:ln>
                <a:noFill/>
              </a:ln>
              <a:solidFill>
                <a:prstClr val="black"/>
              </a:solidFill>
              <a:effectLst/>
              <a:uLnTx/>
              <a:uFillTx/>
              <a:latin typeface="Microsoft YaHei UI" panose="020B0503020204020204" pitchFamily="34" charset="-122"/>
              <a:ea typeface="Microsoft YaHei UI" panose="020B0503020204020204" pitchFamily="34" charset="-122"/>
            </a:endParaRPr>
          </a:p>
          <a:p>
            <a:pPr lvl="1">
              <a:buFont typeface="Courier New" panose="02070309020205020404" pitchFamily="49" charset="0"/>
              <a:buChar char="o"/>
            </a:pPr>
            <a:r>
              <a:rPr lang="en-US" altLang="zh-CN" sz="2000" noProof="0" dirty="0">
                <a:ln>
                  <a:noFill/>
                </a:ln>
                <a:solidFill>
                  <a:prstClr val="black"/>
                </a:solidFill>
                <a:effectLst/>
                <a:uLnTx/>
                <a:uFillTx/>
                <a:latin typeface="Microsoft YaHei UI" panose="020B0503020204020204" pitchFamily="34" charset="-122"/>
                <a:ea typeface="Microsoft YaHei UI" panose="020B0503020204020204" pitchFamily="34" charset="-122"/>
                <a:sym typeface="+mn-ea"/>
              </a:rPr>
              <a:t>Refinement: It allows for iterative and self-correction of a single idea, deepening thinking.</a:t>
            </a:r>
            <a:endParaRPr lang="en-US" altLang="zh-CN" sz="2000" noProof="0" dirty="0">
              <a:ln>
                <a:noFill/>
              </a:ln>
              <a:solidFill>
                <a:prstClr val="black"/>
              </a:solidFill>
              <a:effectLst/>
              <a:uLnTx/>
              <a:uFillTx/>
              <a:latin typeface="Microsoft YaHei UI" panose="020B0503020204020204" pitchFamily="34" charset="-122"/>
              <a:ea typeface="Microsoft YaHei UI" panose="020B0503020204020204" pitchFamily="34" charset="-122"/>
            </a:endParaRPr>
          </a:p>
          <a:p>
            <a:pPr marL="0" indent="0">
              <a:buFont typeface="Arial" panose="020B0604020202090204" pitchFamily="34" charset="0"/>
              <a:buNone/>
            </a:pPr>
            <a:endParaRPr lang="en-US" altLang="zh-CN" sz="1800" noProof="0" dirty="0">
              <a:ln>
                <a:noFill/>
              </a:ln>
              <a:solidFill>
                <a:prstClr val="black"/>
              </a:solidFill>
              <a:effectLst/>
              <a:uLnTx/>
              <a:uFillTx/>
              <a:latin typeface="Microsoft YaHei UI" panose="020B0503020204020204" pitchFamily="34" charset="-122"/>
              <a:ea typeface="Microsoft YaHei UI" panose="020B0503020204020204" pitchFamily="34" charset="-122"/>
              <a:sym typeface="+mn-ea"/>
            </a:endParaRPr>
          </a:p>
          <a:p>
            <a:pPr marL="0" indent="0">
              <a:buFont typeface="Arial" panose="020B0604020202090204" pitchFamily="34" charset="0"/>
              <a:buNone/>
            </a:pPr>
            <a:endParaRPr lang="en-US" altLang="zh-CN" sz="1800" noProof="0" dirty="0">
              <a:ln>
                <a:noFill/>
              </a:ln>
              <a:solidFill>
                <a:prstClr val="black"/>
              </a:solidFill>
              <a:effectLst/>
              <a:uLnTx/>
              <a:uFillTx/>
              <a:latin typeface="Microsoft YaHei UI" panose="020B0503020204020204" pitchFamily="34" charset="-122"/>
              <a:ea typeface="Microsoft YaHei UI" panose="020B0503020204020204" pitchFamily="34" charset="-122"/>
              <a:sym typeface="+mn-ea"/>
            </a:endParaRPr>
          </a:p>
        </p:txBody>
      </p:sp>
      <p:sp>
        <p:nvSpPr>
          <p:cNvPr id="7" name="Title 1"/>
          <p:cNvSpPr txBox="1"/>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90204" pitchFamily="34" charset="0"/>
              </a:rPr>
              <a:t>Graph of Thoughts</a:t>
            </a:r>
          </a:p>
        </p:txBody>
      </p:sp>
      <p:pic>
        <p:nvPicPr>
          <p:cNvPr id="6" name="图片 5"/>
          <p:cNvPicPr>
            <a:picLocks noChangeAspect="1"/>
          </p:cNvPicPr>
          <p:nvPr/>
        </p:nvPicPr>
        <p:blipFill>
          <a:blip r:embed="rId3"/>
          <a:stretch>
            <a:fillRect/>
          </a:stretch>
        </p:blipFill>
        <p:spPr>
          <a:xfrm>
            <a:off x="779166" y="2412275"/>
            <a:ext cx="10411983" cy="3748314"/>
          </a:xfrm>
          <a:prstGeom prst="rect">
            <a:avLst/>
          </a:prstGeom>
        </p:spPr>
      </p:pic>
      <p:sp>
        <p:nvSpPr>
          <p:cNvPr id="8" name="文本框 7">
            <a:extLst>
              <a:ext uri="{FF2B5EF4-FFF2-40B4-BE49-F238E27FC236}">
                <a16:creationId xmlns:a16="http://schemas.microsoft.com/office/drawing/2014/main" id="{3EB49C41-1C11-F170-9170-BBE293A33523}"/>
              </a:ext>
            </a:extLst>
          </p:cNvPr>
          <p:cNvSpPr txBox="1"/>
          <p:nvPr/>
        </p:nvSpPr>
        <p:spPr>
          <a:xfrm>
            <a:off x="558800" y="6448578"/>
            <a:ext cx="10119360" cy="276999"/>
          </a:xfrm>
          <a:prstGeom prst="rect">
            <a:avLst/>
          </a:prstGeom>
          <a:noFill/>
        </p:spPr>
        <p:txBody>
          <a:bodyPr wrap="square">
            <a:spAutoFit/>
          </a:bodyPr>
          <a:lstStyle/>
          <a:p>
            <a:r>
              <a:rPr lang="en-US" altLang="zh-CN" sz="1200" dirty="0">
                <a:latin typeface="Arial" panose="020B0604020202020204" pitchFamily="34" charset="0"/>
                <a:ea typeface="Microsoft YaHei UI" panose="020B0503020204020204" pitchFamily="34" charset="-122"/>
                <a:cs typeface="Arial" panose="020B0604020202020204" pitchFamily="34" charset="0"/>
              </a:rPr>
              <a:t>Image</a:t>
            </a:r>
            <a:r>
              <a:rPr lang="zh-CN" altLang="en-US" sz="1200" dirty="0">
                <a:latin typeface="Arial" panose="020B0604020202020204" pitchFamily="34" charset="0"/>
                <a:ea typeface="Microsoft YaHei UI" panose="020B0503020204020204" pitchFamily="34" charset="-122"/>
                <a:cs typeface="Arial" panose="020B0604020202020204" pitchFamily="34" charset="0"/>
              </a:rPr>
              <a:t> </a:t>
            </a:r>
            <a:r>
              <a:rPr lang="en-US" altLang="zh-CN" sz="1200" dirty="0">
                <a:latin typeface="Arial" panose="020B0604020202020204" pitchFamily="34" charset="0"/>
                <a:ea typeface="Microsoft YaHei UI" panose="020B0503020204020204" pitchFamily="34" charset="-122"/>
                <a:cs typeface="Arial" panose="020B0604020202020204" pitchFamily="34" charset="0"/>
              </a:rPr>
              <a:t>Source:</a:t>
            </a:r>
            <a:r>
              <a:rPr lang="zh-CN" altLang="en-US" sz="1200" dirty="0">
                <a:latin typeface="Arial" panose="020B0604020202020204" pitchFamily="34" charset="0"/>
                <a:ea typeface="Microsoft YaHei UI" panose="020B0503020204020204" pitchFamily="34" charset="-122"/>
                <a:cs typeface="Arial" panose="020B0604020202020204" pitchFamily="34" charset="0"/>
              </a:rPr>
              <a:t> </a:t>
            </a:r>
            <a:r>
              <a:rPr lang="zh-CN" altLang="en-US" sz="1200" dirty="0">
                <a:latin typeface="Arial" panose="020B0604020202020204" pitchFamily="34" charset="0"/>
                <a:cs typeface="Arial" panose="020B0604020202020204" pitchFamily="34" charset="0"/>
              </a:rPr>
              <a:t>https://demogpt.medium.com/graph-of-thoughts-solving-elaborate-problems-with-large-language-models-78985558345</a:t>
            </a:r>
          </a:p>
        </p:txBody>
      </p:sp>
    </p:spTree>
    <p:extLst>
      <p:ext uri="{BB962C8B-B14F-4D97-AF65-F5344CB8AC3E}">
        <p14:creationId xmlns:p14="http://schemas.microsoft.com/office/powerpoint/2010/main" val="351910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90204" pitchFamily="34" charset="0"/>
              </a:rPr>
              <a:t>Adaptive Graph of Thoughts</a:t>
            </a:r>
          </a:p>
        </p:txBody>
      </p:sp>
      <p:pic>
        <p:nvPicPr>
          <p:cNvPr id="2" name="图片 1"/>
          <p:cNvPicPr>
            <a:picLocks noChangeAspect="1"/>
          </p:cNvPicPr>
          <p:nvPr/>
        </p:nvPicPr>
        <p:blipFill>
          <a:blip r:embed="rId3"/>
          <a:stretch>
            <a:fillRect/>
          </a:stretch>
        </p:blipFill>
        <p:spPr>
          <a:xfrm>
            <a:off x="5864678" y="1437640"/>
            <a:ext cx="6229985" cy="3982720"/>
          </a:xfrm>
          <a:prstGeom prst="rect">
            <a:avLst/>
          </a:prstGeom>
        </p:spPr>
      </p:pic>
      <p:sp>
        <p:nvSpPr>
          <p:cNvPr id="16" name="文本框 15"/>
          <p:cNvSpPr txBox="1"/>
          <p:nvPr/>
        </p:nvSpPr>
        <p:spPr>
          <a:xfrm>
            <a:off x="327478" y="1553369"/>
            <a:ext cx="5537200" cy="3200876"/>
          </a:xfrm>
          <a:prstGeom prst="rect">
            <a:avLst/>
          </a:prstGeom>
          <a:noFill/>
        </p:spPr>
        <p:txBody>
          <a:bodyPr wrap="square" rtlCol="0">
            <a:spAutoFit/>
          </a:bodyPr>
          <a:lstStyle/>
          <a:p>
            <a:pPr marL="342900" indent="-342900">
              <a:buFont typeface="Arial" panose="020B0604020202020204" pitchFamily="34" charset="0"/>
              <a:buChar char="•"/>
            </a:pPr>
            <a:r>
              <a:rPr lang="en-US" altLang="zh-CN" sz="2200" noProof="0" dirty="0">
                <a:ln>
                  <a:noFill/>
                </a:ln>
                <a:solidFill>
                  <a:prstClr val="black"/>
                </a:solidFill>
                <a:effectLst/>
                <a:uLnTx/>
                <a:uFillTx/>
                <a:latin typeface="Microsoft YaHei UI" panose="020B0503020204020204" pitchFamily="34" charset="-122"/>
                <a:ea typeface="Microsoft YaHei UI" panose="020B0503020204020204" pitchFamily="34" charset="-122"/>
              </a:rPr>
              <a:t>Ideas:</a:t>
            </a:r>
          </a:p>
          <a:p>
            <a:pPr marL="742950" lvl="1" indent="-285750">
              <a:buFont typeface="Courier New" panose="02070309020205020404" pitchFamily="49" charset="0"/>
              <a:buChar char="o"/>
            </a:pPr>
            <a:r>
              <a:rPr lang="en-US" altLang="zh-CN" sz="2000" noProof="0" dirty="0">
                <a:ln>
                  <a:noFill/>
                </a:ln>
                <a:solidFill>
                  <a:prstClr val="black"/>
                </a:solidFill>
                <a:effectLst/>
                <a:uLnTx/>
                <a:uFillTx/>
                <a:latin typeface="Microsoft YaHei UI" panose="020B0503020204020204" pitchFamily="34" charset="-122"/>
                <a:ea typeface="Microsoft YaHei UI" panose="020B0503020204020204" pitchFamily="34" charset="-122"/>
              </a:rPr>
              <a:t>Instead of using a fixed structure, a model dynamically builds a reasoning graph as it solves a problem. </a:t>
            </a:r>
          </a:p>
          <a:p>
            <a:pPr marL="742950" lvl="1" indent="-285750">
              <a:buFont typeface="Courier New" panose="02070309020205020404" pitchFamily="49" charset="0"/>
              <a:buChar char="o"/>
            </a:pPr>
            <a:endParaRPr lang="en-US" altLang="zh-CN" sz="2000" dirty="0">
              <a:solidFill>
                <a:prstClr val="black"/>
              </a:solidFill>
              <a:latin typeface="Microsoft YaHei UI" panose="020B0503020204020204" pitchFamily="34" charset="-122"/>
              <a:ea typeface="Microsoft YaHei UI" panose="020B0503020204020204" pitchFamily="34" charset="-122"/>
            </a:endParaRPr>
          </a:p>
          <a:p>
            <a:pPr marL="742950" lvl="1" indent="-285750">
              <a:buFont typeface="Courier New" panose="02070309020205020404" pitchFamily="49" charset="0"/>
              <a:buChar char="o"/>
            </a:pPr>
            <a:endParaRPr lang="en-US" altLang="zh-CN" sz="2000" noProof="0" dirty="0">
              <a:ln>
                <a:noFill/>
              </a:ln>
              <a:solidFill>
                <a:prstClr val="black"/>
              </a:solidFill>
              <a:effectLst/>
              <a:uLnTx/>
              <a:uFillTx/>
              <a:latin typeface="Microsoft YaHei UI" panose="020B0503020204020204" pitchFamily="34" charset="-122"/>
              <a:ea typeface="Microsoft YaHei UI" panose="020B0503020204020204" pitchFamily="34" charset="-122"/>
            </a:endParaRPr>
          </a:p>
          <a:p>
            <a:pPr marL="742950" lvl="1" indent="-285750">
              <a:buFont typeface="Courier New" panose="02070309020205020404" pitchFamily="49" charset="0"/>
              <a:buChar char="o"/>
            </a:pPr>
            <a:r>
              <a:rPr lang="en-US" altLang="zh-CN" sz="2000" noProof="0" dirty="0">
                <a:ln>
                  <a:noFill/>
                </a:ln>
                <a:solidFill>
                  <a:prstClr val="black"/>
                </a:solidFill>
                <a:effectLst/>
                <a:uLnTx/>
                <a:uFillTx/>
                <a:latin typeface="Microsoft YaHei UI" panose="020B0503020204020204" pitchFamily="34" charset="-122"/>
                <a:ea typeface="Microsoft YaHei UI" panose="020B0503020204020204" pitchFamily="34" charset="-122"/>
              </a:rPr>
              <a:t>The model ​​will determine which parts of the problem are "complex" and devote more computing resources only to these complex parts.</a:t>
            </a:r>
          </a:p>
        </p:txBody>
      </p:sp>
      <p:sp>
        <p:nvSpPr>
          <p:cNvPr id="4" name="TextBox 3"/>
          <p:cNvSpPr txBox="1"/>
          <p:nvPr/>
        </p:nvSpPr>
        <p:spPr>
          <a:xfrm>
            <a:off x="530225" y="6212840"/>
            <a:ext cx="11357610" cy="276999"/>
          </a:xfrm>
          <a:prstGeom prst="rect">
            <a:avLst/>
          </a:prstGeom>
          <a:noFill/>
        </p:spPr>
        <p:txBody>
          <a:bodyPr wrap="square">
            <a:spAutoFit/>
          </a:bodyPr>
          <a:lstStyle/>
          <a:p>
            <a:r>
              <a:rPr lang="en-US" altLang="zh-CN" sz="1200">
                <a:latin typeface="Microsoft YaHei UI" panose="020B0503020204020204" pitchFamily="34" charset="-122"/>
                <a:ea typeface="Microsoft YaHei UI" panose="020B0503020204020204" pitchFamily="34" charset="-122"/>
              </a:rPr>
              <a:t>Tushar, etc. Adaptive graph of thoughts: Test-time adaptive reasoning unifying chain, tree, and graph structures. arXiv preprint arXiv:2502.05078 (2025).</a:t>
            </a:r>
          </a:p>
        </p:txBody>
      </p:sp>
    </p:spTree>
    <p:extLst>
      <p:ext uri="{BB962C8B-B14F-4D97-AF65-F5344CB8AC3E}">
        <p14:creationId xmlns:p14="http://schemas.microsoft.com/office/powerpoint/2010/main" val="3350485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9590" y="907415"/>
            <a:ext cx="7392035" cy="5034915"/>
          </a:xfrm>
        </p:spPr>
        <p:txBody>
          <a:bodyPr>
            <a:normAutofit lnSpcReduction="10000"/>
          </a:bodyPr>
          <a:lstStyle/>
          <a:p>
            <a:pPr marL="0" indent="0">
              <a:buFont typeface="Arial" panose="020B0604020202090204" pitchFamily="34" charset="0"/>
              <a:buNone/>
            </a:pPr>
            <a:r>
              <a:rPr lang="en-US" altLang="zh-CN" sz="2200" noProof="0" dirty="0">
                <a:ln>
                  <a:noFill/>
                </a:ln>
                <a:solidFill>
                  <a:prstClr val="black"/>
                </a:solidFill>
                <a:effectLst/>
                <a:uLnTx/>
                <a:uFillTx/>
                <a:latin typeface="Microsoft YaHei UI" panose="020B0503020204020204" pitchFamily="34" charset="-122"/>
                <a:ea typeface="Microsoft YaHei UI" panose="020B0503020204020204" pitchFamily="34" charset="-122"/>
              </a:rPr>
              <a:t>Thought structures as graphs:</a:t>
            </a:r>
          </a:p>
          <a:p>
            <a:pPr marL="0" indent="0">
              <a:buFont typeface="Arial" panose="020B0604020202090204" pitchFamily="34" charset="0"/>
              <a:buNone/>
            </a:pPr>
            <a:r>
              <a:rPr lang="en-US" altLang="zh-CN" sz="2000" noProof="0" dirty="0">
                <a:ln>
                  <a:noFill/>
                </a:ln>
                <a:solidFill>
                  <a:prstClr val="black"/>
                </a:solidFill>
                <a:effectLst/>
                <a:uLnTx/>
                <a:uFillTx/>
                <a:latin typeface="Microsoft YaHei UI" panose="020B0503020204020204" pitchFamily="34" charset="-122"/>
                <a:ea typeface="Microsoft YaHei UI" panose="020B0503020204020204" pitchFamily="34" charset="-122"/>
              </a:rPr>
              <a:t>Layer 1: </a:t>
            </a:r>
          </a:p>
          <a:p>
            <a:pPr marL="457200" lvl="1" indent="0">
              <a:buFont typeface="Arial" panose="020B0604020202090204" pitchFamily="34" charset="0"/>
              <a:buNone/>
            </a:pPr>
            <a:r>
              <a:rPr lang="en-US" altLang="zh-CN" sz="1800" noProof="0" dirty="0">
                <a:ln>
                  <a:noFill/>
                </a:ln>
                <a:solidFill>
                  <a:prstClr val="black"/>
                </a:solidFill>
                <a:effectLst/>
                <a:uLnTx/>
                <a:uFillTx/>
                <a:latin typeface="Microsoft YaHei UI" panose="020B0503020204020204" pitchFamily="34" charset="-122"/>
                <a:ea typeface="Microsoft YaHei UI" panose="020B0503020204020204" pitchFamily="34" charset="-122"/>
              </a:rPr>
              <a:t>step (</a:t>
            </a:r>
            <a:r>
              <a:rPr lang="en-US" altLang="zh-CN" sz="1800" noProof="0" dirty="0" err="1">
                <a:ln>
                  <a:noFill/>
                </a:ln>
                <a:solidFill>
                  <a:prstClr val="black"/>
                </a:solidFill>
                <a:effectLst/>
                <a:uLnTx/>
                <a:uFillTx/>
                <a:latin typeface="Microsoft YaHei UI" panose="020B0503020204020204" pitchFamily="34" charset="-122"/>
                <a:ea typeface="Microsoft YaHei UI" panose="020B0503020204020204" pitchFamily="34" charset="-122"/>
              </a:rPr>
              <a:t>i</a:t>
            </a:r>
            <a:r>
              <a:rPr lang="en-US" altLang="zh-CN" sz="1800" noProof="0" dirty="0">
                <a:ln>
                  <a:noFill/>
                </a:ln>
                <a:solidFill>
                  <a:prstClr val="black"/>
                </a:solidFill>
                <a:effectLst/>
                <a:uLnTx/>
                <a:uFillTx/>
                <a:latin typeface="Microsoft YaHei UI" panose="020B0503020204020204" pitchFamily="34" charset="-122"/>
                <a:ea typeface="Microsoft YaHei UI" panose="020B0503020204020204" pitchFamily="34" charset="-122"/>
              </a:rPr>
              <a:t>): generate some </a:t>
            </a:r>
            <a:r>
              <a:rPr lang="en-US" altLang="zh-CN" sz="1800" noProof="0" dirty="0" err="1">
                <a:ln>
                  <a:noFill/>
                </a:ln>
                <a:solidFill>
                  <a:prstClr val="black"/>
                </a:solidFill>
                <a:effectLst/>
                <a:uLnTx/>
                <a:uFillTx/>
                <a:latin typeface="Microsoft YaHei UI" panose="020B0503020204020204" pitchFamily="34" charset="-122"/>
                <a:ea typeface="Microsoft YaHei UI" panose="020B0503020204020204" pitchFamily="34" charset="-122"/>
              </a:rPr>
              <a:t>init</a:t>
            </a:r>
            <a:r>
              <a:rPr lang="en-US" altLang="zh-CN" sz="1800" noProof="0" dirty="0">
                <a:ln>
                  <a:noFill/>
                </a:ln>
                <a:solidFill>
                  <a:prstClr val="black"/>
                </a:solidFill>
                <a:effectLst/>
                <a:uLnTx/>
                <a:uFillTx/>
                <a:latin typeface="Microsoft YaHei UI" panose="020B0503020204020204" pitchFamily="34" charset="-122"/>
                <a:ea typeface="Microsoft YaHei UI" panose="020B0503020204020204" pitchFamily="34" charset="-122"/>
              </a:rPr>
              <a:t> thoughts.</a:t>
            </a:r>
          </a:p>
          <a:p>
            <a:pPr marL="457200" lvl="1" indent="0">
              <a:buFont typeface="Arial" panose="020B0604020202090204" pitchFamily="34" charset="0"/>
              <a:buNone/>
            </a:pPr>
            <a:r>
              <a:rPr lang="en-US" altLang="zh-CN" sz="1800" noProof="0" dirty="0">
                <a:ln>
                  <a:noFill/>
                </a:ln>
                <a:solidFill>
                  <a:prstClr val="black"/>
                </a:solidFill>
                <a:effectLst/>
                <a:uLnTx/>
                <a:uFillTx/>
                <a:latin typeface="Microsoft YaHei UI" panose="020B0503020204020204" pitchFamily="34" charset="-122"/>
                <a:ea typeface="Microsoft YaHei UI" panose="020B0503020204020204" pitchFamily="34" charset="-122"/>
              </a:rPr>
              <a:t>step (ii): if non-complex: become blue; else, the node needs decompose.</a:t>
            </a:r>
          </a:p>
          <a:p>
            <a:pPr marL="457200" lvl="1" indent="0">
              <a:buFont typeface="Arial" panose="020B0604020202090204" pitchFamily="34" charset="0"/>
              <a:buNone/>
            </a:pPr>
            <a:r>
              <a:rPr lang="en-US" altLang="zh-CN" sz="1800" noProof="0" dirty="0">
                <a:ln>
                  <a:noFill/>
                </a:ln>
                <a:solidFill>
                  <a:prstClr val="black"/>
                </a:solidFill>
                <a:effectLst/>
                <a:uLnTx/>
                <a:uFillTx/>
                <a:latin typeface="Microsoft YaHei UI" panose="020B0503020204020204" pitchFamily="34" charset="-122"/>
                <a:ea typeface="Microsoft YaHei UI" panose="020B0503020204020204" pitchFamily="34" charset="-122"/>
              </a:rPr>
              <a:t>step (iii): For complex thoughts, a new </a:t>
            </a:r>
            <a:r>
              <a:rPr lang="en-US" altLang="zh-CN" sz="1800" noProof="0" dirty="0" err="1">
                <a:ln>
                  <a:noFill/>
                </a:ln>
                <a:solidFill>
                  <a:prstClr val="black"/>
                </a:solidFill>
                <a:effectLst/>
                <a:uLnTx/>
                <a:uFillTx/>
                <a:latin typeface="Microsoft YaHei UI" panose="020B0503020204020204" pitchFamily="34" charset="-122"/>
                <a:ea typeface="Microsoft YaHei UI" panose="020B0503020204020204" pitchFamily="34" charset="-122"/>
              </a:rPr>
              <a:t>AGoT</a:t>
            </a:r>
            <a:r>
              <a:rPr lang="en-US" altLang="zh-CN" sz="1800" noProof="0" dirty="0">
                <a:ln>
                  <a:noFill/>
                </a:ln>
                <a:solidFill>
                  <a:prstClr val="black"/>
                </a:solidFill>
                <a:effectLst/>
                <a:uLnTx/>
                <a:uFillTx/>
                <a:latin typeface="Microsoft YaHei UI" panose="020B0503020204020204" pitchFamily="34" charset="-122"/>
                <a:ea typeface="Microsoft YaHei UI" panose="020B0503020204020204" pitchFamily="34" charset="-122"/>
              </a:rPr>
              <a:t> process start.</a:t>
            </a:r>
          </a:p>
          <a:p>
            <a:pPr marL="0" indent="0">
              <a:buFont typeface="Arial" panose="020B0604020202090204" pitchFamily="34" charset="0"/>
              <a:buNone/>
            </a:pPr>
            <a:r>
              <a:rPr lang="en-US" altLang="zh-CN" sz="2000" noProof="0" dirty="0">
                <a:ln>
                  <a:noFill/>
                </a:ln>
                <a:solidFill>
                  <a:prstClr val="black"/>
                </a:solidFill>
                <a:effectLst/>
                <a:uLnTx/>
                <a:uFillTx/>
                <a:latin typeface="Microsoft YaHei UI" panose="020B0503020204020204" pitchFamily="34" charset="-122"/>
                <a:ea typeface="Microsoft YaHei UI" panose="020B0503020204020204" pitchFamily="34" charset="-122"/>
              </a:rPr>
              <a:t>Layer 2:</a:t>
            </a:r>
          </a:p>
          <a:p>
            <a:pPr marL="457200" lvl="1" indent="0">
              <a:buFont typeface="Arial" panose="020B0604020202090204" pitchFamily="34" charset="0"/>
              <a:buNone/>
            </a:pPr>
            <a:r>
              <a:rPr lang="en-US" altLang="zh-CN" sz="1800" noProof="0" dirty="0">
                <a:ln>
                  <a:noFill/>
                </a:ln>
                <a:solidFill>
                  <a:prstClr val="black"/>
                </a:solidFill>
                <a:effectLst/>
                <a:uLnTx/>
                <a:uFillTx/>
                <a:latin typeface="Microsoft YaHei UI" panose="020B0503020204020204" pitchFamily="34" charset="-122"/>
                <a:ea typeface="Microsoft YaHei UI" panose="020B0503020204020204" pitchFamily="34" charset="-122"/>
              </a:rPr>
              <a:t>step (iv): generate new thoughts based on evaluated thoughts.</a:t>
            </a:r>
          </a:p>
          <a:p>
            <a:pPr marL="457200" lvl="1" indent="0">
              <a:buFont typeface="Arial" panose="020B0604020202090204" pitchFamily="34" charset="0"/>
              <a:buNone/>
            </a:pPr>
            <a:r>
              <a:rPr lang="en-US" altLang="zh-CN" sz="1800" noProof="0" dirty="0">
                <a:ln>
                  <a:noFill/>
                </a:ln>
                <a:solidFill>
                  <a:prstClr val="black"/>
                </a:solidFill>
                <a:effectLst/>
                <a:uLnTx/>
                <a:uFillTx/>
                <a:latin typeface="Microsoft YaHei UI" panose="020B0503020204020204" pitchFamily="34" charset="-122"/>
                <a:ea typeface="Microsoft YaHei UI" panose="020B0503020204020204" pitchFamily="34" charset="-122"/>
              </a:rPr>
              <a:t>step (v): eval new thoughts.</a:t>
            </a:r>
          </a:p>
          <a:p>
            <a:pPr marL="0" indent="0">
              <a:buFont typeface="Arial" panose="020B0604020202090204" pitchFamily="34" charset="0"/>
              <a:buNone/>
            </a:pPr>
            <a:endParaRPr lang="en-US" altLang="zh-CN" sz="2000" noProof="0" dirty="0">
              <a:ln>
                <a:noFill/>
              </a:ln>
              <a:solidFill>
                <a:prstClr val="black"/>
              </a:solidFill>
              <a:effectLst/>
              <a:uLnTx/>
              <a:uFillTx/>
              <a:latin typeface="Microsoft YaHei UI" panose="020B0503020204020204" pitchFamily="34" charset="-122"/>
              <a:ea typeface="Microsoft YaHei UI" panose="020B0503020204020204" pitchFamily="34" charset="-122"/>
            </a:endParaRPr>
          </a:p>
          <a:p>
            <a:pPr marL="0" indent="0">
              <a:buFont typeface="Arial" panose="020B0604020202090204" pitchFamily="34" charset="0"/>
              <a:buNone/>
            </a:pPr>
            <a:r>
              <a:rPr lang="en-US" altLang="zh-CN" sz="2000" noProof="0" dirty="0">
                <a:ln>
                  <a:noFill/>
                </a:ln>
                <a:solidFill>
                  <a:prstClr val="black"/>
                </a:solidFill>
                <a:effectLst/>
                <a:uLnTx/>
                <a:uFillTx/>
                <a:latin typeface="Microsoft YaHei UI" panose="020B0503020204020204" pitchFamily="34" charset="-122"/>
                <a:ea typeface="Microsoft YaHei UI" panose="020B0503020204020204" pitchFamily="34" charset="-122"/>
              </a:rPr>
              <a:t>···</a:t>
            </a:r>
          </a:p>
          <a:p>
            <a:pPr marL="0" indent="0">
              <a:buFont typeface="Arial" panose="020B0604020202090204" pitchFamily="34" charset="0"/>
              <a:buNone/>
            </a:pPr>
            <a:endParaRPr lang="en-US" altLang="zh-CN" sz="2000" noProof="0" dirty="0">
              <a:ln>
                <a:noFill/>
              </a:ln>
              <a:solidFill>
                <a:prstClr val="black"/>
              </a:solidFill>
              <a:effectLst/>
              <a:uLnTx/>
              <a:uFillTx/>
              <a:latin typeface="Microsoft YaHei UI" panose="020B0503020204020204" pitchFamily="34" charset="-122"/>
              <a:ea typeface="Microsoft YaHei UI" panose="020B0503020204020204" pitchFamily="34" charset="-122"/>
            </a:endParaRPr>
          </a:p>
          <a:p>
            <a:pPr marL="0" indent="0">
              <a:buFont typeface="Arial" panose="020B0604020202090204" pitchFamily="34" charset="0"/>
              <a:buNone/>
            </a:pPr>
            <a:r>
              <a:rPr lang="en-US" altLang="zh-CN" sz="2000" noProof="0" dirty="0">
                <a:ln>
                  <a:noFill/>
                </a:ln>
                <a:solidFill>
                  <a:prstClr val="black"/>
                </a:solidFill>
                <a:effectLst/>
                <a:uLnTx/>
                <a:uFillTx/>
                <a:latin typeface="Microsoft YaHei UI" panose="020B0503020204020204" pitchFamily="34" charset="-122"/>
                <a:ea typeface="Microsoft YaHei UI" panose="020B0503020204020204" pitchFamily="34" charset="-122"/>
              </a:rPr>
              <a:t>Layer 4:</a:t>
            </a:r>
          </a:p>
          <a:p>
            <a:pPr marL="457200" lvl="1" indent="0">
              <a:buFont typeface="Arial" panose="020B0604020202090204" pitchFamily="34" charset="0"/>
              <a:buNone/>
            </a:pPr>
            <a:r>
              <a:rPr lang="en-US" altLang="zh-CN" sz="1800" noProof="0" dirty="0">
                <a:ln>
                  <a:noFill/>
                </a:ln>
                <a:solidFill>
                  <a:prstClr val="black"/>
                </a:solidFill>
                <a:effectLst/>
                <a:uLnTx/>
                <a:uFillTx/>
                <a:latin typeface="Microsoft YaHei UI" panose="020B0503020204020204" pitchFamily="34" charset="-122"/>
                <a:ea typeface="Microsoft YaHei UI" panose="020B0503020204020204" pitchFamily="34" charset="-122"/>
              </a:rPr>
              <a:t>step (ix): generate a thought.</a:t>
            </a:r>
          </a:p>
          <a:p>
            <a:pPr marL="457200" lvl="1" indent="0">
              <a:buFont typeface="Arial" panose="020B0604020202090204" pitchFamily="34" charset="0"/>
              <a:buNone/>
            </a:pPr>
            <a:r>
              <a:rPr lang="en-US" altLang="zh-CN" sz="1800" noProof="0" dirty="0">
                <a:ln>
                  <a:noFill/>
                </a:ln>
                <a:solidFill>
                  <a:prstClr val="black"/>
                </a:solidFill>
                <a:effectLst/>
                <a:uLnTx/>
                <a:uFillTx/>
                <a:latin typeface="Microsoft YaHei UI" panose="020B0503020204020204" pitchFamily="34" charset="-122"/>
                <a:ea typeface="Microsoft YaHei UI" panose="020B0503020204020204" pitchFamily="34" charset="-122"/>
              </a:rPr>
              <a:t>step (x): eval the thought as a final thought.</a:t>
            </a:r>
          </a:p>
          <a:p>
            <a:pPr marL="0" indent="0">
              <a:buFont typeface="Arial" panose="020B0604020202090204" pitchFamily="34" charset="0"/>
              <a:buNone/>
            </a:pPr>
            <a:endParaRPr lang="en-US" altLang="zh-CN" sz="1800" noProof="0" dirty="0">
              <a:ln>
                <a:noFill/>
              </a:ln>
              <a:solidFill>
                <a:prstClr val="black"/>
              </a:solidFill>
              <a:effectLst/>
              <a:uLnTx/>
              <a:uFillTx/>
              <a:latin typeface="Microsoft YaHei UI" panose="020B0503020204020204" pitchFamily="34" charset="-122"/>
              <a:ea typeface="Microsoft YaHei UI" panose="020B0503020204020204" pitchFamily="34" charset="-122"/>
            </a:endParaRPr>
          </a:p>
          <a:p>
            <a:pPr marL="0" indent="0">
              <a:buFont typeface="Arial" panose="020B0604020202090204" pitchFamily="34" charset="0"/>
              <a:buNone/>
            </a:pPr>
            <a:endParaRPr lang="en-US" altLang="zh-CN" sz="1800" noProof="0" dirty="0">
              <a:ln>
                <a:noFill/>
              </a:ln>
              <a:solidFill>
                <a:prstClr val="black"/>
              </a:solidFill>
              <a:effectLst/>
              <a:uLnTx/>
              <a:uFillTx/>
              <a:latin typeface="Microsoft YaHei UI" panose="020B0503020204020204" pitchFamily="34" charset="-122"/>
              <a:ea typeface="Microsoft YaHei UI" panose="020B0503020204020204" pitchFamily="34" charset="-122"/>
              <a:sym typeface="+mn-ea"/>
            </a:endParaRPr>
          </a:p>
          <a:p>
            <a:pPr marL="0" indent="0">
              <a:buFont typeface="Arial" panose="020B0604020202090204" pitchFamily="34" charset="0"/>
              <a:buNone/>
            </a:pPr>
            <a:endParaRPr lang="en-US" altLang="zh-CN" sz="1800" noProof="0" dirty="0">
              <a:ln>
                <a:noFill/>
              </a:ln>
              <a:solidFill>
                <a:prstClr val="black"/>
              </a:solidFill>
              <a:effectLst/>
              <a:uLnTx/>
              <a:uFillTx/>
              <a:latin typeface="Microsoft YaHei UI" panose="020B0503020204020204" pitchFamily="34" charset="-122"/>
              <a:ea typeface="Microsoft YaHei UI" panose="020B0503020204020204" pitchFamily="34" charset="-122"/>
              <a:sym typeface="+mn-ea"/>
            </a:endParaRPr>
          </a:p>
        </p:txBody>
      </p:sp>
      <p:sp>
        <p:nvSpPr>
          <p:cNvPr id="7" name="Title 1"/>
          <p:cNvSpPr txBox="1"/>
          <p:nvPr/>
        </p:nvSpPr>
        <p:spPr>
          <a:xfrm>
            <a:off x="243115" y="33478"/>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a:solidFill>
                  <a:srgbClr val="AC8E68"/>
                </a:solidFill>
                <a:latin typeface="Microsoft YaHei UI" panose="020B0503020204020204" pitchFamily="34" charset="-122"/>
                <a:ea typeface="Microsoft YaHei UI" panose="020B0503020204020204" pitchFamily="34" charset="-122"/>
                <a:cs typeface="Arial" panose="020B0604020202090204" pitchFamily="34" charset="0"/>
              </a:rPr>
              <a:t>Adaptive Graph of Thoughts</a:t>
            </a:r>
          </a:p>
        </p:txBody>
      </p:sp>
      <p:pic>
        <p:nvPicPr>
          <p:cNvPr id="5" name="图片 4"/>
          <p:cNvPicPr>
            <a:picLocks noChangeAspect="1"/>
          </p:cNvPicPr>
          <p:nvPr/>
        </p:nvPicPr>
        <p:blipFill>
          <a:blip r:embed="rId3"/>
          <a:stretch>
            <a:fillRect/>
          </a:stretch>
        </p:blipFill>
        <p:spPr>
          <a:xfrm>
            <a:off x="8119110" y="428625"/>
            <a:ext cx="4072890" cy="5514340"/>
          </a:xfrm>
          <a:prstGeom prst="rect">
            <a:avLst/>
          </a:prstGeom>
        </p:spPr>
      </p:pic>
      <p:pic>
        <p:nvPicPr>
          <p:cNvPr id="8" name="图片 7"/>
          <p:cNvPicPr>
            <a:picLocks noChangeAspect="1"/>
          </p:cNvPicPr>
          <p:nvPr/>
        </p:nvPicPr>
        <p:blipFill>
          <a:blip r:embed="rId4"/>
          <a:stretch>
            <a:fillRect/>
          </a:stretch>
        </p:blipFill>
        <p:spPr>
          <a:xfrm>
            <a:off x="6863715" y="3990975"/>
            <a:ext cx="1923415" cy="1941195"/>
          </a:xfrm>
          <a:prstGeom prst="rect">
            <a:avLst/>
          </a:prstGeom>
        </p:spPr>
      </p:pic>
      <p:sp>
        <p:nvSpPr>
          <p:cNvPr id="2" name="TextBox 1">
            <a:extLst>
              <a:ext uri="{FF2B5EF4-FFF2-40B4-BE49-F238E27FC236}">
                <a16:creationId xmlns:a16="http://schemas.microsoft.com/office/drawing/2014/main" id="{4CBDB50A-1E6C-D34D-8C72-95A317D4E8AC}"/>
              </a:ext>
            </a:extLst>
          </p:cNvPr>
          <p:cNvSpPr txBox="1"/>
          <p:nvPr/>
        </p:nvSpPr>
        <p:spPr>
          <a:xfrm>
            <a:off x="530225" y="6212840"/>
            <a:ext cx="11357610" cy="276999"/>
          </a:xfrm>
          <a:prstGeom prst="rect">
            <a:avLst/>
          </a:prstGeom>
          <a:noFill/>
        </p:spPr>
        <p:txBody>
          <a:bodyPr wrap="square">
            <a:spAutoFit/>
          </a:bodyPr>
          <a:lstStyle/>
          <a:p>
            <a:r>
              <a:rPr lang="en-US" altLang="zh-CN" sz="1200">
                <a:latin typeface="Microsoft YaHei UI" panose="020B0503020204020204" pitchFamily="34" charset="-122"/>
                <a:ea typeface="Microsoft YaHei UI" panose="020B0503020204020204" pitchFamily="34" charset="-122"/>
              </a:rPr>
              <a:t>Tushar, etc. Adaptive graph of thoughts: Test-time adaptive reasoning unifying chain, tree, and graph structures. arXiv preprint arXiv:2502.05078 (2025).</a:t>
            </a:r>
          </a:p>
        </p:txBody>
      </p:sp>
    </p:spTree>
    <p:extLst>
      <p:ext uri="{BB962C8B-B14F-4D97-AF65-F5344CB8AC3E}">
        <p14:creationId xmlns:p14="http://schemas.microsoft.com/office/powerpoint/2010/main" val="5817468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90204" pitchFamily="34" charset="0"/>
              </a:rPr>
              <a:t>Chain of Draft</a:t>
            </a:r>
          </a:p>
        </p:txBody>
      </p:sp>
      <p:sp>
        <p:nvSpPr>
          <p:cNvPr id="4" name="TextBox 3"/>
          <p:cNvSpPr txBox="1"/>
          <p:nvPr/>
        </p:nvSpPr>
        <p:spPr>
          <a:xfrm>
            <a:off x="530225" y="6212840"/>
            <a:ext cx="11357610" cy="275590"/>
          </a:xfrm>
          <a:prstGeom prst="rect">
            <a:avLst/>
          </a:prstGeom>
          <a:noFill/>
        </p:spPr>
        <p:txBody>
          <a:bodyPr wrap="square">
            <a:spAutoFit/>
          </a:bodyPr>
          <a:lstStyle/>
          <a:p>
            <a:r>
              <a:rPr lang="en-US" altLang="zh-CN" sz="1200" dirty="0">
                <a:latin typeface="Microsoft YaHei UI" panose="020B0503020204020204" pitchFamily="34" charset="-122"/>
                <a:ea typeface="Microsoft YaHei UI" panose="020B0503020204020204" pitchFamily="34" charset="-122"/>
              </a:rPr>
              <a:t>Xu, </a:t>
            </a:r>
            <a:r>
              <a:rPr lang="en-US" altLang="zh-CN" sz="1200" dirty="0" err="1">
                <a:latin typeface="Microsoft YaHei UI" panose="020B0503020204020204" pitchFamily="34" charset="-122"/>
                <a:ea typeface="Microsoft YaHei UI" panose="020B0503020204020204" pitchFamily="34" charset="-122"/>
              </a:rPr>
              <a:t>Silei</a:t>
            </a:r>
            <a:r>
              <a:rPr lang="en-US" altLang="zh-CN" sz="1200" dirty="0">
                <a:latin typeface="Microsoft YaHei UI" panose="020B0503020204020204" pitchFamily="34" charset="-122"/>
                <a:ea typeface="Microsoft YaHei UI" panose="020B0503020204020204" pitchFamily="34" charset="-122"/>
              </a:rPr>
              <a:t>, et al. "Chain of draft: Thinking faster by writing less." </a:t>
            </a:r>
            <a:r>
              <a:rPr lang="en-US" altLang="zh-CN" sz="1200" dirty="0" err="1">
                <a:latin typeface="Microsoft YaHei UI" panose="020B0503020204020204" pitchFamily="34" charset="-122"/>
                <a:ea typeface="Microsoft YaHei UI" panose="020B0503020204020204" pitchFamily="34" charset="-122"/>
              </a:rPr>
              <a:t>arXiv</a:t>
            </a:r>
            <a:r>
              <a:rPr lang="en-US" altLang="zh-CN" sz="1200" dirty="0">
                <a:latin typeface="Microsoft YaHei UI" panose="020B0503020204020204" pitchFamily="34" charset="-122"/>
                <a:ea typeface="Microsoft YaHei UI" panose="020B0503020204020204" pitchFamily="34" charset="-122"/>
              </a:rPr>
              <a:t> preprint arXiv:2502.18600 (2025).</a:t>
            </a:r>
          </a:p>
        </p:txBody>
      </p:sp>
      <p:sp>
        <p:nvSpPr>
          <p:cNvPr id="2" name="内容占位符 1"/>
          <p:cNvSpPr>
            <a:spLocks noGrp="1"/>
          </p:cNvSpPr>
          <p:nvPr>
            <p:ph idx="1"/>
          </p:nvPr>
        </p:nvSpPr>
        <p:spPr>
          <a:xfrm>
            <a:off x="723900" y="908279"/>
            <a:ext cx="10744200" cy="5268595"/>
          </a:xfrm>
        </p:spPr>
        <p:txBody>
          <a:bodyPr/>
          <a:lstStyle/>
          <a:p>
            <a:r>
              <a:rPr lang="en-US" altLang="zh-CN" sz="2200" dirty="0">
                <a:latin typeface="Microsoft YaHei UI" panose="020B0503020204020204" pitchFamily="34" charset="-122"/>
                <a:ea typeface="Microsoft YaHei UI" panose="020B0503020204020204" pitchFamily="34" charset="-122"/>
                <a:sym typeface="+mn-ea"/>
              </a:rPr>
              <a:t>The deeper you think, the greater the cost</a:t>
            </a:r>
          </a:p>
          <a:p>
            <a:pPr lvl="1">
              <a:buFont typeface="Courier New" panose="02070309020205020404" pitchFamily="49" charset="0"/>
              <a:buChar char="o"/>
            </a:pPr>
            <a:r>
              <a:rPr lang="en-US" altLang="zh-CN" sz="2000" dirty="0">
                <a:latin typeface="Microsoft YaHei UI" panose="020B0503020204020204" pitchFamily="34" charset="-122"/>
                <a:ea typeface="Microsoft YaHei UI" panose="020B0503020204020204" pitchFamily="34" charset="-122"/>
                <a:sym typeface="+mn-ea"/>
              </a:rPr>
              <a:t>When humans solve complex problems, we don’t write down complete sentences in our heads or on paper.</a:t>
            </a:r>
          </a:p>
          <a:p>
            <a:pPr lvl="1">
              <a:buFont typeface="Courier New" panose="02070309020205020404" pitchFamily="49" charset="0"/>
              <a:buChar char="o"/>
            </a:pPr>
            <a:r>
              <a:rPr lang="en-US" altLang="zh-CN" sz="2000" dirty="0">
                <a:latin typeface="Microsoft YaHei UI" panose="020B0503020204020204" pitchFamily="34" charset="-122"/>
                <a:ea typeface="Microsoft YaHei UI" panose="020B0503020204020204" pitchFamily="34" charset="-122"/>
                <a:sym typeface="+mn-ea"/>
              </a:rPr>
              <a:t>Instead, we “rough drafts” using concise notes, key symbols, or equations to capture only the most essential information.</a:t>
            </a:r>
            <a:endParaRPr lang="en-US" altLang="zh-CN" sz="2000" dirty="0">
              <a:latin typeface="Microsoft YaHei UI" panose="020B0503020204020204" pitchFamily="34" charset="-122"/>
              <a:ea typeface="Microsoft YaHei UI" panose="020B0503020204020204" pitchFamily="34" charset="-122"/>
            </a:endParaRPr>
          </a:p>
          <a:p>
            <a:pPr lvl="1">
              <a:buFont typeface="Courier New" panose="02070309020205020404" pitchFamily="49" charset="0"/>
              <a:buChar char="o"/>
            </a:pPr>
            <a:r>
              <a:rPr lang="en-US" altLang="zh-CN" sz="2000" dirty="0">
                <a:latin typeface="Microsoft YaHei UI" panose="020B0503020204020204" pitchFamily="34" charset="-122"/>
                <a:ea typeface="Microsoft YaHei UI" panose="020B0503020204020204" pitchFamily="34" charset="-122"/>
                <a:sym typeface="+mn-ea"/>
              </a:rPr>
              <a:t>Force the model ​​to generate extremely short, information-dense intermediate outputs (“drafts”) at each step of reasoning, rather than complete sentences.</a:t>
            </a:r>
            <a:endParaRPr lang="en-US" altLang="zh-CN" sz="2000" dirty="0">
              <a:latin typeface="Microsoft YaHei UI" panose="020B0503020204020204" pitchFamily="34" charset="-122"/>
              <a:ea typeface="Microsoft YaHei UI" panose="020B0503020204020204" pitchFamily="34" charset="-122"/>
            </a:endParaRPr>
          </a:p>
          <a:p>
            <a:endParaRPr lang="en-US" altLang="zh-CN" sz="2000" dirty="0">
              <a:latin typeface="Microsoft YaHei UI" panose="020B0503020204020204" pitchFamily="34" charset="-122"/>
              <a:ea typeface="Microsoft YaHei UI" panose="020B0503020204020204" pitchFamily="34" charset="-122"/>
              <a:cs typeface="Times New Roman Regular" panose="02020503050405090304" charset="0"/>
            </a:endParaRPr>
          </a:p>
        </p:txBody>
      </p:sp>
      <p:pic>
        <p:nvPicPr>
          <p:cNvPr id="3" name="图片 2"/>
          <p:cNvPicPr>
            <a:picLocks noChangeAspect="1"/>
          </p:cNvPicPr>
          <p:nvPr/>
        </p:nvPicPr>
        <p:blipFill>
          <a:blip r:embed="rId3"/>
          <a:stretch>
            <a:fillRect/>
          </a:stretch>
        </p:blipFill>
        <p:spPr>
          <a:xfrm>
            <a:off x="4348480" y="3192145"/>
            <a:ext cx="3374390" cy="2985135"/>
          </a:xfrm>
          <a:prstGeom prst="rect">
            <a:avLst/>
          </a:prstGeom>
        </p:spPr>
      </p:pic>
      <p:pic>
        <p:nvPicPr>
          <p:cNvPr id="5" name="图片 4"/>
          <p:cNvPicPr>
            <a:picLocks noChangeAspect="1"/>
          </p:cNvPicPr>
          <p:nvPr/>
        </p:nvPicPr>
        <p:blipFill>
          <a:blip r:embed="rId4"/>
          <a:stretch>
            <a:fillRect/>
          </a:stretch>
        </p:blipFill>
        <p:spPr>
          <a:xfrm>
            <a:off x="8397875" y="4253230"/>
            <a:ext cx="3375025" cy="901700"/>
          </a:xfrm>
          <a:prstGeom prst="rect">
            <a:avLst/>
          </a:prstGeom>
        </p:spPr>
      </p:pic>
      <p:pic>
        <p:nvPicPr>
          <p:cNvPr id="8" name="图片 7"/>
          <p:cNvPicPr>
            <a:picLocks noChangeAspect="1"/>
          </p:cNvPicPr>
          <p:nvPr/>
        </p:nvPicPr>
        <p:blipFill>
          <a:blip r:embed="rId5"/>
          <a:stretch>
            <a:fillRect/>
          </a:stretch>
        </p:blipFill>
        <p:spPr>
          <a:xfrm>
            <a:off x="327660" y="4253230"/>
            <a:ext cx="3457575" cy="902335"/>
          </a:xfrm>
          <a:prstGeom prst="rect">
            <a:avLst/>
          </a:prstGeom>
        </p:spPr>
      </p:pic>
    </p:spTree>
    <p:extLst>
      <p:ext uri="{BB962C8B-B14F-4D97-AF65-F5344CB8AC3E}">
        <p14:creationId xmlns:p14="http://schemas.microsoft.com/office/powerpoint/2010/main" val="3051392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a:solidFill>
                  <a:srgbClr val="AC8E68"/>
                </a:solidFill>
                <a:latin typeface="Microsoft YaHei UI" panose="020B0503020204020204" pitchFamily="34" charset="-122"/>
                <a:ea typeface="Microsoft YaHei UI" panose="020B0503020204020204" pitchFamily="34" charset="-122"/>
                <a:cs typeface="Arial" panose="020B0604020202090204" pitchFamily="34" charset="0"/>
              </a:rPr>
              <a:t>Chain of Draft</a:t>
            </a:r>
          </a:p>
        </p:txBody>
      </p:sp>
      <p:sp>
        <p:nvSpPr>
          <p:cNvPr id="4" name="TextBox 3"/>
          <p:cNvSpPr txBox="1"/>
          <p:nvPr/>
        </p:nvSpPr>
        <p:spPr>
          <a:xfrm>
            <a:off x="530225" y="6212840"/>
            <a:ext cx="11357610" cy="275590"/>
          </a:xfrm>
          <a:prstGeom prst="rect">
            <a:avLst/>
          </a:prstGeom>
          <a:noFill/>
        </p:spPr>
        <p:txBody>
          <a:bodyPr wrap="square">
            <a:spAutoFit/>
          </a:bodyPr>
          <a:lstStyle/>
          <a:p>
            <a:r>
              <a:rPr lang="en-US" altLang="zh-CN" sz="1200">
                <a:latin typeface="Microsoft YaHei UI" panose="020B0503020204020204" pitchFamily="34" charset="-122"/>
                <a:ea typeface="Microsoft YaHei UI" panose="020B0503020204020204" pitchFamily="34" charset="-122"/>
              </a:rPr>
              <a:t>Xu, Silei, et al. "Chain of draft: Thinking faster by writing less." arXiv preprint arXiv:2502.18600 (2025).</a:t>
            </a:r>
          </a:p>
        </p:txBody>
      </p:sp>
      <p:sp>
        <p:nvSpPr>
          <p:cNvPr id="2" name="内容占位符 1"/>
          <p:cNvSpPr>
            <a:spLocks noGrp="1"/>
          </p:cNvSpPr>
          <p:nvPr>
            <p:ph idx="1"/>
          </p:nvPr>
        </p:nvSpPr>
        <p:spPr>
          <a:xfrm>
            <a:off x="838200" y="1263015"/>
            <a:ext cx="10515600" cy="4914265"/>
          </a:xfrm>
        </p:spPr>
        <p:txBody>
          <a:bodyPr/>
          <a:lstStyle/>
          <a:p>
            <a:pPr marL="0" indent="0" algn="l">
              <a:buNone/>
            </a:pPr>
            <a:r>
              <a:rPr lang="en-US" altLang="zh-CN" sz="2000" dirty="0">
                <a:latin typeface="Microsoft YaHei UI" panose="020B0503020204020204" pitchFamily="34" charset="-122"/>
                <a:ea typeface="Microsoft YaHei UI" panose="020B0503020204020204" pitchFamily="34" charset="-122"/>
                <a:cs typeface="Times New Roman Regular" panose="02020503050405090304" charset="0"/>
              </a:rPr>
              <a:t>LLM is required to simplify each step of the reasoning process, retaining only key information (such as formulas, symbols, values, etc.), and each step should not exceed 5 words (soft constraints, not necessarily required)</a:t>
            </a:r>
          </a:p>
          <a:p>
            <a:pPr marL="0" indent="0" algn="l">
              <a:buNone/>
            </a:pPr>
            <a:endParaRPr lang="en-US" altLang="zh-CN" sz="2000" dirty="0">
              <a:latin typeface="Microsoft YaHei UI" panose="020B0503020204020204" pitchFamily="34" charset="-122"/>
              <a:ea typeface="Microsoft YaHei UI" panose="020B0503020204020204" pitchFamily="34" charset="-122"/>
              <a:cs typeface="Times New Roman Regular" panose="02020503050405090304" charset="0"/>
            </a:endParaRPr>
          </a:p>
          <a:p>
            <a:pPr marL="0" indent="0" algn="l">
              <a:buNone/>
            </a:pPr>
            <a:r>
              <a:rPr lang="en-US" altLang="zh-CN" sz="2000" dirty="0">
                <a:latin typeface="Microsoft YaHei UI" panose="020B0503020204020204" pitchFamily="34" charset="-122"/>
                <a:ea typeface="Microsoft YaHei UI" panose="020B0503020204020204" pitchFamily="34" charset="-122"/>
                <a:cs typeface="Times New Roman Regular" panose="02020503050405090304" charset="0"/>
              </a:rPr>
              <a:t>Prompt setting:</a:t>
            </a:r>
          </a:p>
        </p:txBody>
      </p:sp>
      <p:pic>
        <p:nvPicPr>
          <p:cNvPr id="6" name="图片 5"/>
          <p:cNvPicPr>
            <a:picLocks noChangeAspect="1"/>
          </p:cNvPicPr>
          <p:nvPr/>
        </p:nvPicPr>
        <p:blipFill>
          <a:blip r:embed="rId3"/>
          <a:stretch>
            <a:fillRect/>
          </a:stretch>
        </p:blipFill>
        <p:spPr>
          <a:xfrm>
            <a:off x="3952875" y="2849245"/>
            <a:ext cx="4148455" cy="2998470"/>
          </a:xfrm>
          <a:prstGeom prst="rect">
            <a:avLst/>
          </a:prstGeom>
        </p:spPr>
      </p:pic>
    </p:spTree>
    <p:extLst>
      <p:ext uri="{BB962C8B-B14F-4D97-AF65-F5344CB8AC3E}">
        <p14:creationId xmlns:p14="http://schemas.microsoft.com/office/powerpoint/2010/main" val="40575542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p:nvPr/>
        </p:nvSpPr>
        <p:spPr>
          <a:xfrm>
            <a:off x="415925" y="-167860"/>
            <a:ext cx="5971540" cy="11156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90204" pitchFamily="34" charset="0"/>
              </a:rPr>
              <a:t>Chain of Draft</a:t>
            </a:r>
          </a:p>
        </p:txBody>
      </p:sp>
      <p:sp>
        <p:nvSpPr>
          <p:cNvPr id="4" name="TextBox 3"/>
          <p:cNvSpPr txBox="1"/>
          <p:nvPr/>
        </p:nvSpPr>
        <p:spPr>
          <a:xfrm>
            <a:off x="530225" y="6212840"/>
            <a:ext cx="11357610" cy="275590"/>
          </a:xfrm>
          <a:prstGeom prst="rect">
            <a:avLst/>
          </a:prstGeom>
          <a:noFill/>
        </p:spPr>
        <p:txBody>
          <a:bodyPr wrap="square">
            <a:spAutoFit/>
          </a:bodyPr>
          <a:lstStyle/>
          <a:p>
            <a:r>
              <a:rPr lang="en-US" altLang="zh-CN" sz="1200">
                <a:latin typeface="Microsoft YaHei UI" panose="020B0503020204020204" pitchFamily="34" charset="-122"/>
                <a:ea typeface="Microsoft YaHei UI" panose="020B0503020204020204" pitchFamily="34" charset="-122"/>
              </a:rPr>
              <a:t>Xu, Silei, et al. "Chain of draft: Thinking faster by writing less." arXiv preprint arXiv:2502.18600 (2025).</a:t>
            </a:r>
          </a:p>
        </p:txBody>
      </p:sp>
      <p:sp>
        <p:nvSpPr>
          <p:cNvPr id="2" name="内容占位符 1"/>
          <p:cNvSpPr>
            <a:spLocks noGrp="1"/>
          </p:cNvSpPr>
          <p:nvPr>
            <p:ph idx="1"/>
          </p:nvPr>
        </p:nvSpPr>
        <p:spPr>
          <a:xfrm>
            <a:off x="415925" y="735965"/>
            <a:ext cx="5751830" cy="5260340"/>
          </a:xfrm>
        </p:spPr>
        <p:txBody>
          <a:bodyPr/>
          <a:lstStyle/>
          <a:p>
            <a:pPr marL="0" indent="0" algn="l">
              <a:buNone/>
            </a:pPr>
            <a:r>
              <a:rPr lang="en-US" altLang="zh-CN" sz="2200" dirty="0">
                <a:latin typeface="Microsoft YaHei UI" panose="020B0503020204020204" pitchFamily="34" charset="-122"/>
                <a:ea typeface="Microsoft YaHei UI" panose="020B0503020204020204" pitchFamily="34" charset="-122"/>
                <a:cs typeface="Times New Roman Regular" panose="02020503050405090304" charset="0"/>
              </a:rPr>
              <a:t>Experiment:</a:t>
            </a:r>
          </a:p>
          <a:p>
            <a:pPr algn="l"/>
            <a:r>
              <a:rPr lang="en-US" altLang="zh-CN" sz="2000" dirty="0">
                <a:latin typeface="Microsoft YaHei UI" panose="020B0503020204020204" pitchFamily="34" charset="-122"/>
                <a:ea typeface="Microsoft YaHei UI" panose="020B0503020204020204" pitchFamily="34" charset="-122"/>
                <a:cs typeface="Times New Roman Regular" panose="02020503050405090304" charset="0"/>
              </a:rPr>
              <a:t>Comparison of Claude 3.5 Sonnets accuracy and token usage across different tasks with three different prompt strategies. </a:t>
            </a:r>
          </a:p>
        </p:txBody>
      </p:sp>
      <p:pic>
        <p:nvPicPr>
          <p:cNvPr id="3" name="图片 2"/>
          <p:cNvPicPr>
            <a:picLocks noChangeAspect="1"/>
          </p:cNvPicPr>
          <p:nvPr/>
        </p:nvPicPr>
        <p:blipFill>
          <a:blip r:embed="rId3"/>
          <a:stretch>
            <a:fillRect/>
          </a:stretch>
        </p:blipFill>
        <p:spPr>
          <a:xfrm>
            <a:off x="1608455" y="2252980"/>
            <a:ext cx="3052445" cy="3912235"/>
          </a:xfrm>
          <a:prstGeom prst="rect">
            <a:avLst/>
          </a:prstGeom>
        </p:spPr>
      </p:pic>
      <p:pic>
        <p:nvPicPr>
          <p:cNvPr id="5" name="图片 4"/>
          <p:cNvPicPr>
            <a:picLocks noChangeAspect="1"/>
          </p:cNvPicPr>
          <p:nvPr/>
        </p:nvPicPr>
        <p:blipFill>
          <a:blip r:embed="rId4"/>
          <a:stretch>
            <a:fillRect/>
          </a:stretch>
        </p:blipFill>
        <p:spPr>
          <a:xfrm>
            <a:off x="6787062" y="1312908"/>
            <a:ext cx="4532630" cy="2079625"/>
          </a:xfrm>
          <a:prstGeom prst="rect">
            <a:avLst/>
          </a:prstGeom>
        </p:spPr>
      </p:pic>
      <p:pic>
        <p:nvPicPr>
          <p:cNvPr id="10" name="图片 9"/>
          <p:cNvPicPr>
            <a:picLocks noChangeAspect="1"/>
          </p:cNvPicPr>
          <p:nvPr/>
        </p:nvPicPr>
        <p:blipFill>
          <a:blip r:embed="rId5"/>
          <a:stretch>
            <a:fillRect/>
          </a:stretch>
        </p:blipFill>
        <p:spPr>
          <a:xfrm>
            <a:off x="6787697" y="3924028"/>
            <a:ext cx="4531995" cy="2080260"/>
          </a:xfrm>
          <a:prstGeom prst="rect">
            <a:avLst/>
          </a:prstGeom>
        </p:spPr>
      </p:pic>
      <p:sp>
        <p:nvSpPr>
          <p:cNvPr id="8" name="文本框 7"/>
          <p:cNvSpPr txBox="1"/>
          <p:nvPr/>
        </p:nvSpPr>
        <p:spPr>
          <a:xfrm>
            <a:off x="6903902" y="947783"/>
            <a:ext cx="4064000" cy="398780"/>
          </a:xfrm>
          <a:prstGeom prst="rect">
            <a:avLst/>
          </a:prstGeom>
          <a:noFill/>
        </p:spPr>
        <p:txBody>
          <a:bodyPr wrap="square" rtlCol="0">
            <a:spAutoFit/>
          </a:bodyPr>
          <a:lstStyle/>
          <a:p>
            <a:pPr marL="342900" indent="-342900" algn="l">
              <a:buClrTx/>
              <a:buSzTx/>
              <a:buFont typeface="Arial" panose="020B0604020202090204" pitchFamily="34" charset="0"/>
              <a:buChar char="•"/>
            </a:pPr>
            <a:r>
              <a:rPr lang="en-US" altLang="zh-CN" sz="2000" dirty="0">
                <a:latin typeface="Times New Roman Regular" panose="02020503050405090304" charset="0"/>
                <a:cs typeface="Times New Roman Regular" panose="02020503050405090304" charset="0"/>
              </a:rPr>
              <a:t> </a:t>
            </a:r>
            <a:r>
              <a:rPr lang="en-US" altLang="zh-CN" sz="2000" dirty="0">
                <a:latin typeface="Microsoft YaHei UI" panose="020B0503020204020204" pitchFamily="34" charset="-122"/>
                <a:ea typeface="Microsoft YaHei UI" panose="020B0503020204020204" pitchFamily="34" charset="-122"/>
                <a:cs typeface="Times New Roman Regular" panose="02020503050405090304" charset="0"/>
              </a:rPr>
              <a:t>GSM8K evaluation results.</a:t>
            </a:r>
          </a:p>
        </p:txBody>
      </p:sp>
      <p:sp>
        <p:nvSpPr>
          <p:cNvPr id="12" name="文本框 11"/>
          <p:cNvSpPr txBox="1"/>
          <p:nvPr/>
        </p:nvSpPr>
        <p:spPr>
          <a:xfrm>
            <a:off x="6903902" y="3478213"/>
            <a:ext cx="5135880" cy="398780"/>
          </a:xfrm>
          <a:prstGeom prst="rect">
            <a:avLst/>
          </a:prstGeom>
          <a:noFill/>
        </p:spPr>
        <p:txBody>
          <a:bodyPr wrap="square" rtlCol="0">
            <a:spAutoFit/>
          </a:bodyPr>
          <a:lstStyle/>
          <a:p>
            <a:pPr marL="342900" indent="-342900">
              <a:buFont typeface="Arial" panose="020B0604020202090204" pitchFamily="34" charset="0"/>
              <a:buChar char="•"/>
            </a:pPr>
            <a:r>
              <a:rPr lang="en-US" altLang="zh-CN" sz="2000">
                <a:latin typeface="Microsoft YaHei UI" panose="020B0503020204020204" pitchFamily="34" charset="-122"/>
                <a:ea typeface="Microsoft YaHei UI" panose="020B0503020204020204" pitchFamily="34" charset="-122"/>
                <a:cs typeface="Times New Roman Regular" panose="02020503050405090304" charset="0"/>
              </a:rPr>
              <a:t>Zero-shot GSM8K evaluation results.</a:t>
            </a:r>
          </a:p>
        </p:txBody>
      </p:sp>
      <p:sp>
        <p:nvSpPr>
          <p:cNvPr id="6" name="Rectangle 5">
            <a:extLst>
              <a:ext uri="{FF2B5EF4-FFF2-40B4-BE49-F238E27FC236}">
                <a16:creationId xmlns:a16="http://schemas.microsoft.com/office/drawing/2014/main" id="{A4F37E4F-6A59-12E1-213E-2F5E9E1C4A90}"/>
              </a:ext>
            </a:extLst>
          </p:cNvPr>
          <p:cNvSpPr/>
          <p:nvPr/>
        </p:nvSpPr>
        <p:spPr>
          <a:xfrm>
            <a:off x="10515600" y="1389110"/>
            <a:ext cx="814978" cy="1924095"/>
          </a:xfrm>
          <a:prstGeom prst="rect">
            <a:avLst/>
          </a:prstGeom>
          <a:solidFill>
            <a:schemeClr val="accent1">
              <a:alpha val="1469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9" name="TextBox 8">
            <a:extLst>
              <a:ext uri="{FF2B5EF4-FFF2-40B4-BE49-F238E27FC236}">
                <a16:creationId xmlns:a16="http://schemas.microsoft.com/office/drawing/2014/main" id="{9F10A422-E2C7-C585-A3B2-9CD66380772F}"/>
              </a:ext>
            </a:extLst>
          </p:cNvPr>
          <p:cNvSpPr txBox="1"/>
          <p:nvPr/>
        </p:nvSpPr>
        <p:spPr>
          <a:xfrm>
            <a:off x="11374121" y="2166491"/>
            <a:ext cx="756426" cy="369332"/>
          </a:xfrm>
          <a:prstGeom prst="rect">
            <a:avLst/>
          </a:prstGeom>
          <a:noFill/>
        </p:spPr>
        <p:txBody>
          <a:bodyPr wrap="none" rtlCol="0">
            <a:spAutoFit/>
          </a:bodyPr>
          <a:lstStyle/>
          <a:p>
            <a:r>
              <a:rPr lang="en-CN"/>
              <a:t>faster</a:t>
            </a:r>
          </a:p>
        </p:txBody>
      </p:sp>
      <p:sp>
        <p:nvSpPr>
          <p:cNvPr id="11" name="Rectangle 10">
            <a:extLst>
              <a:ext uri="{FF2B5EF4-FFF2-40B4-BE49-F238E27FC236}">
                <a16:creationId xmlns:a16="http://schemas.microsoft.com/office/drawing/2014/main" id="{1DFFA0B1-099A-A3C5-F435-449597B7A791}"/>
              </a:ext>
            </a:extLst>
          </p:cNvPr>
          <p:cNvSpPr/>
          <p:nvPr/>
        </p:nvSpPr>
        <p:spPr>
          <a:xfrm>
            <a:off x="8935902" y="5089276"/>
            <a:ext cx="665298" cy="962048"/>
          </a:xfrm>
          <a:prstGeom prst="rect">
            <a:avLst/>
          </a:prstGeom>
          <a:solidFill>
            <a:srgbClr val="FF0000">
              <a:alpha val="146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3" name="TextBox 12">
            <a:extLst>
              <a:ext uri="{FF2B5EF4-FFF2-40B4-BE49-F238E27FC236}">
                <a16:creationId xmlns:a16="http://schemas.microsoft.com/office/drawing/2014/main" id="{DA3C3B40-23C4-F7B0-35A8-FD880CEB2DFB}"/>
              </a:ext>
            </a:extLst>
          </p:cNvPr>
          <p:cNvSpPr txBox="1"/>
          <p:nvPr/>
        </p:nvSpPr>
        <p:spPr>
          <a:xfrm>
            <a:off x="8415336" y="6119098"/>
            <a:ext cx="1706429" cy="369332"/>
          </a:xfrm>
          <a:prstGeom prst="rect">
            <a:avLst/>
          </a:prstGeom>
          <a:noFill/>
        </p:spPr>
        <p:txBody>
          <a:bodyPr wrap="none" rtlCol="0">
            <a:spAutoFit/>
          </a:bodyPr>
          <a:lstStyle/>
          <a:p>
            <a:r>
              <a:rPr lang="en-US" altLang="zh-CN"/>
              <a:t>drop</a:t>
            </a:r>
            <a:r>
              <a:rPr lang="zh-CN" altLang="en-US"/>
              <a:t> </a:t>
            </a:r>
            <a:r>
              <a:rPr lang="en-US" altLang="zh-CN"/>
              <a:t>too</a:t>
            </a:r>
            <a:r>
              <a:rPr lang="zh-CN" altLang="en-US"/>
              <a:t> </a:t>
            </a:r>
            <a:r>
              <a:rPr lang="en-US" altLang="zh-CN"/>
              <a:t>much!</a:t>
            </a:r>
            <a:endParaRPr lang="en-CN"/>
          </a:p>
        </p:txBody>
      </p:sp>
    </p:spTree>
    <p:extLst>
      <p:ext uri="{BB962C8B-B14F-4D97-AF65-F5344CB8AC3E}">
        <p14:creationId xmlns:p14="http://schemas.microsoft.com/office/powerpoint/2010/main" val="2757435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90204" pitchFamily="34" charset="0"/>
              </a:rPr>
              <a:t>Non-myopic Generation </a:t>
            </a:r>
          </a:p>
        </p:txBody>
      </p:sp>
      <p:sp>
        <p:nvSpPr>
          <p:cNvPr id="4" name="TextBox 3"/>
          <p:cNvSpPr txBox="1"/>
          <p:nvPr/>
        </p:nvSpPr>
        <p:spPr>
          <a:xfrm>
            <a:off x="530225" y="6212840"/>
            <a:ext cx="11357610" cy="276999"/>
          </a:xfrm>
          <a:prstGeom prst="rect">
            <a:avLst/>
          </a:prstGeom>
          <a:noFill/>
        </p:spPr>
        <p:txBody>
          <a:bodyPr wrap="square">
            <a:spAutoFit/>
          </a:bodyPr>
          <a:lstStyle/>
          <a:p>
            <a:r>
              <a:rPr lang="en-US" altLang="zh-CN" sz="1200" dirty="0">
                <a:latin typeface="Microsoft YaHei UI" panose="020B0503020204020204" pitchFamily="34" charset="-122"/>
                <a:ea typeface="Microsoft YaHei UI" panose="020B0503020204020204" pitchFamily="34" charset="-122"/>
              </a:rPr>
              <a:t>Ma, Chang, et al. "Non-myopic Generation of Language Models for Reasoning and Planning." ICLR.</a:t>
            </a:r>
          </a:p>
        </p:txBody>
      </p:sp>
      <p:sp>
        <p:nvSpPr>
          <p:cNvPr id="2" name="内容占位符 1"/>
          <p:cNvSpPr>
            <a:spLocks noGrp="1"/>
          </p:cNvSpPr>
          <p:nvPr>
            <p:ph idx="1"/>
          </p:nvPr>
        </p:nvSpPr>
        <p:spPr>
          <a:xfrm>
            <a:off x="838200" y="969645"/>
            <a:ext cx="10515600" cy="5207635"/>
          </a:xfrm>
        </p:spPr>
        <p:txBody>
          <a:bodyPr/>
          <a:lstStyle/>
          <a:p>
            <a:r>
              <a:rPr lang="en-US" altLang="zh-CN" sz="2200" dirty="0">
                <a:latin typeface="Microsoft YaHei UI" panose="020B0503020204020204" pitchFamily="34" charset="-122"/>
                <a:ea typeface="Microsoft YaHei UI" panose="020B0503020204020204" pitchFamily="34" charset="-122"/>
                <a:cs typeface="Times New Roman Regular" panose="02020503050405090304" charset="0"/>
                <a:sym typeface="+mn-ea"/>
              </a:rPr>
              <a:t>Myopia</a:t>
            </a:r>
          </a:p>
          <a:p>
            <a:pPr lvl="1">
              <a:buFont typeface="Courier New" panose="02070309020205020404" pitchFamily="49" charset="0"/>
              <a:buChar char="o"/>
            </a:pPr>
            <a:r>
              <a:rPr lang="en-US" altLang="zh-CN" sz="2000" dirty="0">
                <a:latin typeface="Microsoft YaHei UI" panose="020B0503020204020204" pitchFamily="34" charset="-122"/>
                <a:ea typeface="Microsoft YaHei UI" panose="020B0503020204020204" pitchFamily="34" charset="-122"/>
                <a:cs typeface="Times New Roman Regular" panose="02020503050405090304" charset="0"/>
                <a:sym typeface="+mn-ea"/>
              </a:rPr>
              <a:t>Autoregressive decoding is the core mechanism of all large language models, which may choose a locally optimal step early on, but this step can lead to an irreversible dead end.</a:t>
            </a:r>
            <a:endParaRPr lang="en-US" altLang="zh-CN" sz="2000" dirty="0">
              <a:latin typeface="Times New Roman Regular" panose="02020503050405090304" charset="0"/>
              <a:cs typeface="Times New Roman Regular" panose="02020503050405090304" charset="0"/>
              <a:sym typeface="+mn-ea"/>
            </a:endParaRPr>
          </a:p>
          <a:p>
            <a:pPr lvl="1">
              <a:buFont typeface="Courier New" panose="02070309020205020404" pitchFamily="49" charset="0"/>
              <a:buChar char="o"/>
            </a:pPr>
            <a:r>
              <a:rPr lang="en-US" altLang="zh-CN" sz="2000" dirty="0">
                <a:latin typeface="Microsoft YaHei UI" panose="020B0503020204020204" pitchFamily="34" charset="-122"/>
                <a:ea typeface="Microsoft YaHei UI" panose="020B0503020204020204" pitchFamily="34" charset="-122"/>
                <a:cs typeface="Times New Roman Regular" panose="02020503050405090304" charset="0"/>
                <a:sym typeface="+mn-ea"/>
              </a:rPr>
              <a:t>A good model foresees and evaluates the impact of a decision on all possible future scenarios.</a:t>
            </a:r>
          </a:p>
          <a:p>
            <a:pPr marL="0" indent="0" algn="l">
              <a:buNone/>
            </a:pPr>
            <a:endParaRPr lang="en-US" altLang="zh-CN" sz="1800" dirty="0">
              <a:latin typeface="Microsoft YaHei UI" panose="020B0503020204020204" pitchFamily="34" charset="-122"/>
              <a:ea typeface="Microsoft YaHei UI" panose="020B0503020204020204" pitchFamily="34" charset="-122"/>
              <a:cs typeface="Times New Roman Regular" panose="02020503050405090304" charset="0"/>
              <a:sym typeface="+mn-ea"/>
            </a:endParaRPr>
          </a:p>
        </p:txBody>
      </p:sp>
      <p:pic>
        <p:nvPicPr>
          <p:cNvPr id="3" name="图片 2"/>
          <p:cNvPicPr>
            <a:picLocks noChangeAspect="1"/>
          </p:cNvPicPr>
          <p:nvPr/>
        </p:nvPicPr>
        <p:blipFill>
          <a:blip r:embed="rId3"/>
          <a:stretch>
            <a:fillRect/>
          </a:stretch>
        </p:blipFill>
        <p:spPr>
          <a:xfrm>
            <a:off x="985883" y="3002552"/>
            <a:ext cx="10016490" cy="3059430"/>
          </a:xfrm>
          <a:prstGeom prst="rect">
            <a:avLst/>
          </a:prstGeom>
        </p:spPr>
      </p:pic>
    </p:spTree>
    <p:extLst>
      <p:ext uri="{BB962C8B-B14F-4D97-AF65-F5344CB8AC3E}">
        <p14:creationId xmlns:p14="http://schemas.microsoft.com/office/powerpoint/2010/main" val="1315138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a:solidFill>
                  <a:srgbClr val="AC8E68"/>
                </a:solidFill>
                <a:latin typeface="Microsoft YaHei UI" panose="020B0503020204020204" pitchFamily="34" charset="-122"/>
                <a:ea typeface="Microsoft YaHei UI" panose="020B0503020204020204" pitchFamily="34" charset="-122"/>
                <a:cs typeface="Arial" panose="020B0604020202090204" pitchFamily="34" charset="0"/>
              </a:rPr>
              <a:t>Non-myopic Generation </a:t>
            </a:r>
          </a:p>
        </p:txBody>
      </p:sp>
      <p:sp>
        <p:nvSpPr>
          <p:cNvPr id="4" name="TextBox 3"/>
          <p:cNvSpPr txBox="1"/>
          <p:nvPr/>
        </p:nvSpPr>
        <p:spPr>
          <a:xfrm>
            <a:off x="530225" y="5934710"/>
            <a:ext cx="11357610" cy="1108075"/>
          </a:xfrm>
          <a:prstGeom prst="rect">
            <a:avLst/>
          </a:prstGeom>
          <a:noFill/>
        </p:spPr>
        <p:txBody>
          <a:bodyPr wrap="square">
            <a:noAutofit/>
          </a:bodyPr>
          <a:lstStyle/>
          <a:p>
            <a:r>
              <a:rPr lang="en-US" altLang="zh-CN" sz="1200">
                <a:latin typeface="Microsoft YaHei UI" panose="020B0503020204020204" pitchFamily="34" charset="-122"/>
                <a:ea typeface="Microsoft YaHei UI" panose="020B0503020204020204" pitchFamily="34" charset="-122"/>
              </a:rPr>
              <a:t>[1] Peiyi Wang,</a:t>
            </a:r>
            <a:r>
              <a:rPr lang="zh-CN" altLang="en-US" sz="1200">
                <a:latin typeface="Microsoft YaHei UI" panose="020B0503020204020204" pitchFamily="34" charset="-122"/>
                <a:ea typeface="Microsoft YaHei UI" panose="020B0503020204020204" pitchFamily="34" charset="-122"/>
              </a:rPr>
              <a:t> </a:t>
            </a:r>
            <a:r>
              <a:rPr lang="en-US" altLang="zh-CN" sz="1200">
                <a:latin typeface="Microsoft YaHei UI" panose="020B0503020204020204" pitchFamily="34" charset="-122"/>
                <a:ea typeface="Microsoft YaHei UI" panose="020B0503020204020204" pitchFamily="34" charset="-122"/>
              </a:rPr>
              <a:t>et.. Math-shepherd: A label-free step-by-step verifier for llms in mathematical reasoning. arXiv preprint arXiv:2312.08935, 2023b.</a:t>
            </a:r>
          </a:p>
          <a:p>
            <a:r>
              <a:rPr lang="en-US" altLang="zh-CN" sz="1200">
                <a:latin typeface="Microsoft YaHei UI" panose="020B0503020204020204" pitchFamily="34" charset="-122"/>
                <a:ea typeface="Microsoft YaHei UI" panose="020B0503020204020204" pitchFamily="34" charset="-122"/>
              </a:rPr>
              <a:t>[2]</a:t>
            </a:r>
            <a:r>
              <a:rPr lang="zh-CN" altLang="en-US" sz="1200">
                <a:latin typeface="Microsoft YaHei UI" panose="020B0503020204020204" pitchFamily="34" charset="-122"/>
                <a:ea typeface="Microsoft YaHei UI" panose="020B0503020204020204" pitchFamily="34" charset="-122"/>
              </a:rPr>
              <a:t> </a:t>
            </a:r>
            <a:r>
              <a:rPr lang="en-US" altLang="zh-CN" sz="1200">
                <a:latin typeface="Microsoft YaHei UI" panose="020B0503020204020204" pitchFamily="34" charset="-122"/>
                <a:ea typeface="Microsoft YaHei UI" panose="020B0503020204020204" pitchFamily="34" charset="-122"/>
              </a:rPr>
              <a:t>Ma, Chang, et al. "Non-myopic Generation of Language Models for Reasoning and Planning." ICLR.</a:t>
            </a:r>
          </a:p>
        </p:txBody>
      </p:sp>
      <p:sp>
        <p:nvSpPr>
          <p:cNvPr id="2" name="内容占位符 1"/>
          <p:cNvSpPr>
            <a:spLocks noGrp="1"/>
          </p:cNvSpPr>
          <p:nvPr>
            <p:ph idx="1"/>
          </p:nvPr>
        </p:nvSpPr>
        <p:spPr>
          <a:xfrm>
            <a:off x="838200" y="969645"/>
            <a:ext cx="10515600" cy="5207635"/>
          </a:xfrm>
        </p:spPr>
        <p:txBody>
          <a:bodyPr/>
          <a:lstStyle/>
          <a:p>
            <a:pPr marL="0" indent="0" algn="l">
              <a:buNone/>
            </a:pPr>
            <a:r>
              <a:rPr lang="en-US" altLang="zh-CN" sz="2000">
                <a:latin typeface="Microsoft YaHei UI" panose="020B0503020204020204" pitchFamily="34" charset="-122"/>
                <a:ea typeface="Microsoft YaHei UI" panose="020B0503020204020204" pitchFamily="34" charset="-122"/>
                <a:cs typeface="Times New Roman Regular" panose="02020503050405090304" charset="0"/>
                <a:sym typeface="+mn-ea"/>
              </a:rPr>
              <a:t>Objective:</a:t>
            </a:r>
          </a:p>
          <a:p>
            <a:pPr marL="0" indent="0" algn="l">
              <a:buNone/>
            </a:pPr>
            <a:endParaRPr lang="en-US" altLang="zh-CN" sz="2000">
              <a:latin typeface="Microsoft YaHei UI" panose="020B0503020204020204" pitchFamily="34" charset="-122"/>
              <a:ea typeface="Microsoft YaHei UI" panose="020B0503020204020204" pitchFamily="34" charset="-122"/>
              <a:cs typeface="Times New Roman Regular" panose="02020503050405090304" charset="0"/>
              <a:sym typeface="+mn-ea"/>
            </a:endParaRPr>
          </a:p>
          <a:p>
            <a:pPr marL="0" indent="0" algn="l">
              <a:buNone/>
            </a:pPr>
            <a:r>
              <a:rPr lang="en-US" altLang="zh-CN" sz="2000">
                <a:latin typeface="Microsoft YaHei UI" panose="020B0503020204020204" pitchFamily="34" charset="-122"/>
                <a:ea typeface="Microsoft YaHei UI" panose="020B0503020204020204" pitchFamily="34" charset="-122"/>
                <a:cs typeface="Times New Roman Regular" panose="02020503050405090304" charset="0"/>
                <a:sym typeface="+mn-ea"/>
              </a:rPr>
              <a:t>Predictive-Decoding:</a:t>
            </a:r>
          </a:p>
          <a:p>
            <a:pPr marL="457200" indent="-457200" algn="l">
              <a:buAutoNum type="arabicPeriod"/>
            </a:pPr>
            <a:r>
              <a:rPr lang="en-US" altLang="zh-CN" sz="2000">
                <a:latin typeface="Microsoft YaHei UI" panose="020B0503020204020204" pitchFamily="34" charset="-122"/>
                <a:ea typeface="Microsoft YaHei UI" panose="020B0503020204020204" pitchFamily="34" charset="-122"/>
                <a:cs typeface="Times New Roman Regular" panose="02020503050405090304" charset="0"/>
                <a:sym typeface="+mn-ea"/>
              </a:rPr>
              <a:t>Sample Foresight Trajectories: </a:t>
            </a:r>
          </a:p>
          <a:p>
            <a:pPr lvl="1" algn="l"/>
            <a:r>
              <a:rPr lang="en-US" altLang="zh-CN" sz="1710">
                <a:latin typeface="Microsoft YaHei UI" panose="020B0503020204020204" pitchFamily="34" charset="-122"/>
                <a:ea typeface="Microsoft YaHei UI" panose="020B0503020204020204" pitchFamily="34" charset="-122"/>
                <a:cs typeface="Times New Roman Regular" panose="02020503050405090304" charset="0"/>
                <a:sym typeface="+mn-ea"/>
              </a:rPr>
              <a:t>Generate K short-range "future trajectories" of fixed length in parallel.</a:t>
            </a:r>
          </a:p>
          <a:p>
            <a:pPr marL="457200" indent="-457200" algn="l">
              <a:buAutoNum type="arabicPeriod"/>
            </a:pPr>
            <a:r>
              <a:rPr lang="en-US" altLang="zh-CN" sz="2000">
                <a:latin typeface="Microsoft YaHei UI" panose="020B0503020204020204" pitchFamily="34" charset="-122"/>
                <a:ea typeface="Microsoft YaHei UI" panose="020B0503020204020204" pitchFamily="34" charset="-122"/>
                <a:cs typeface="Times New Roman Regular" panose="02020503050405090304" charset="0"/>
                <a:sym typeface="+mn-ea"/>
              </a:rPr>
              <a:t>Evaluate Foresight Trajectories:</a:t>
            </a:r>
          </a:p>
          <a:p>
            <a:pPr lvl="1" algn="l"/>
            <a:r>
              <a:rPr lang="en-US" altLang="zh-CN" sz="1710">
                <a:latin typeface="Microsoft YaHei UI" panose="020B0503020204020204" pitchFamily="34" charset="-122"/>
                <a:ea typeface="Microsoft YaHei UI" panose="020B0503020204020204" pitchFamily="34" charset="-122"/>
                <a:cs typeface="Times New Roman Regular" panose="02020503050405090304" charset="0"/>
                <a:sym typeface="+mn-ea"/>
              </a:rPr>
              <a:t>LLM Self-Evaluation: Calculate the total probability of LLM generating a trajectory as a score.</a:t>
            </a:r>
          </a:p>
          <a:p>
            <a:pPr lvl="1" algn="l"/>
            <a:r>
              <a:rPr lang="en-US" altLang="zh-CN" sz="1710">
                <a:latin typeface="Microsoft YaHei UI" panose="020B0503020204020204" pitchFamily="34" charset="-122"/>
                <a:ea typeface="Microsoft YaHei UI" panose="020B0503020204020204" pitchFamily="34" charset="-122"/>
                <a:cs typeface="Times New Roman Regular" panose="02020503050405090304" charset="0"/>
                <a:sym typeface="+mn-ea"/>
              </a:rPr>
              <a:t>Employ human-designed reward heuristics. </a:t>
            </a:r>
          </a:p>
          <a:p>
            <a:pPr lvl="1" algn="l"/>
            <a:r>
              <a:rPr lang="en-US" altLang="zh-CN" sz="1710">
                <a:latin typeface="Microsoft YaHei UI" panose="020B0503020204020204" pitchFamily="34" charset="-122"/>
                <a:ea typeface="Microsoft YaHei UI" panose="020B0503020204020204" pitchFamily="34" charset="-122"/>
                <a:cs typeface="Times New Roman Regular" panose="02020503050405090304" charset="0"/>
                <a:sym typeface="+mn-ea"/>
              </a:rPr>
              <a:t>External Reward Model: use Math-Shepherd</a:t>
            </a:r>
            <a:r>
              <a:rPr lang="en-US" altLang="zh-CN" sz="1710" baseline="30000">
                <a:latin typeface="Microsoft YaHei UI" panose="020B0503020204020204" pitchFamily="34" charset="-122"/>
                <a:ea typeface="Microsoft YaHei UI" panose="020B0503020204020204" pitchFamily="34" charset="-122"/>
                <a:cs typeface="Times New Roman Regular" panose="02020503050405090304" charset="0"/>
                <a:sym typeface="+mn-ea"/>
              </a:rPr>
              <a:t>[1]</a:t>
            </a:r>
            <a:r>
              <a:rPr lang="en-US" altLang="zh-CN" sz="1710">
                <a:latin typeface="Microsoft YaHei UI" panose="020B0503020204020204" pitchFamily="34" charset="-122"/>
                <a:ea typeface="Microsoft YaHei UI" panose="020B0503020204020204" pitchFamily="34" charset="-122"/>
                <a:cs typeface="Times New Roman Regular" panose="02020503050405090304" charset="0"/>
                <a:sym typeface="+mn-ea"/>
              </a:rPr>
              <a:t> as the reward model for GSM8K.</a:t>
            </a:r>
          </a:p>
          <a:p>
            <a:pPr marL="457200" indent="-457200" algn="l">
              <a:buAutoNum type="arabicPeriod"/>
            </a:pPr>
            <a:r>
              <a:rPr lang="en-US" altLang="zh-CN" sz="2000">
                <a:latin typeface="Microsoft YaHei UI" panose="020B0503020204020204" pitchFamily="34" charset="-122"/>
                <a:ea typeface="Microsoft YaHei UI" panose="020B0503020204020204" pitchFamily="34" charset="-122"/>
                <a:cs typeface="Times New Roman Regular" panose="02020503050405090304" charset="0"/>
                <a:sym typeface="+mn-ea"/>
              </a:rPr>
              <a:t>Reweight &amp; Resample:</a:t>
            </a:r>
          </a:p>
          <a:p>
            <a:pPr lvl="1" algn="l"/>
            <a:r>
              <a:rPr lang="en-US" altLang="zh-CN" sz="1710">
                <a:latin typeface="Microsoft YaHei UI" panose="020B0503020204020204" pitchFamily="34" charset="-122"/>
                <a:ea typeface="Microsoft YaHei UI" panose="020B0503020204020204" pitchFamily="34" charset="-122"/>
                <a:cs typeface="Times New Roman Regular" panose="02020503050405090304" charset="0"/>
                <a:sym typeface="+mn-ea"/>
              </a:rPr>
              <a:t>LLM will readjust the probability distribution of all possible first-step actions based on the evaluation weight of the previous step.</a:t>
            </a:r>
          </a:p>
          <a:p>
            <a:pPr marL="0" indent="0" algn="l">
              <a:buNone/>
            </a:pPr>
            <a:endParaRPr lang="en-US" altLang="zh-CN" sz="2000">
              <a:latin typeface="Microsoft YaHei UI" panose="020B0503020204020204" pitchFamily="34" charset="-122"/>
              <a:ea typeface="Microsoft YaHei UI" panose="020B0503020204020204" pitchFamily="34" charset="-122"/>
              <a:cs typeface="Times New Roman Regular" panose="02020503050405090304" charset="0"/>
              <a:sym typeface="+mn-ea"/>
            </a:endParaRPr>
          </a:p>
          <a:p>
            <a:pPr marL="0" indent="0" algn="l">
              <a:buNone/>
            </a:pPr>
            <a:endParaRPr lang="en-US" altLang="zh-CN" sz="2000">
              <a:latin typeface="Microsoft YaHei UI" panose="020B0503020204020204" pitchFamily="34" charset="-122"/>
              <a:ea typeface="Microsoft YaHei UI" panose="020B0503020204020204" pitchFamily="34" charset="-122"/>
              <a:cs typeface="Times New Roman Regular" panose="02020503050405090304" charset="0"/>
              <a:sym typeface="+mn-ea"/>
            </a:endParaRPr>
          </a:p>
        </p:txBody>
      </p:sp>
      <p:pic>
        <p:nvPicPr>
          <p:cNvPr id="5" name="图片 4"/>
          <p:cNvPicPr>
            <a:picLocks noChangeAspect="1"/>
          </p:cNvPicPr>
          <p:nvPr/>
        </p:nvPicPr>
        <p:blipFill>
          <a:blip r:embed="rId3"/>
          <a:stretch>
            <a:fillRect/>
          </a:stretch>
        </p:blipFill>
        <p:spPr>
          <a:xfrm>
            <a:off x="4022725" y="969645"/>
            <a:ext cx="5683250" cy="593725"/>
          </a:xfrm>
          <a:prstGeom prst="rect">
            <a:avLst/>
          </a:prstGeom>
        </p:spPr>
      </p:pic>
    </p:spTree>
    <p:extLst>
      <p:ext uri="{BB962C8B-B14F-4D97-AF65-F5344CB8AC3E}">
        <p14:creationId xmlns:p14="http://schemas.microsoft.com/office/powerpoint/2010/main" val="2157876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7E1F2-4793-551C-082F-059E30955603}"/>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9089FA99-2326-5DB7-10FA-6A58F68141B1}"/>
              </a:ext>
            </a:extLst>
          </p:cNvPr>
          <p:cNvSpPr txBox="1">
            <a:spLocks/>
          </p:cNvSpPr>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Gradient-based explanations of LLMs</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8" name="TextBox 9">
            <a:extLst>
              <a:ext uri="{FF2B5EF4-FFF2-40B4-BE49-F238E27FC236}">
                <a16:creationId xmlns:a16="http://schemas.microsoft.com/office/drawing/2014/main" id="{C4BE46B5-F0C7-E849-750F-96B41FE3559E}"/>
              </a:ext>
            </a:extLst>
          </p:cNvPr>
          <p:cNvSpPr txBox="1"/>
          <p:nvPr/>
        </p:nvSpPr>
        <p:spPr>
          <a:xfrm>
            <a:off x="558800" y="1138100"/>
            <a:ext cx="7641041" cy="1910267"/>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zh-CN" sz="2200" b="0"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mn-cs"/>
              </a:rPr>
              <a:t>Gradient</a:t>
            </a:r>
          </a:p>
          <a:p>
            <a:pPr marL="685800" lvl="1" indent="-228600">
              <a:lnSpc>
                <a:spcPct val="90000"/>
              </a:lnSpc>
              <a:spcBef>
                <a:spcPts val="500"/>
              </a:spcBef>
              <a:buFont typeface="Courier New" panose="02070309020205020404" pitchFamily="49" charset="0"/>
              <a:buChar char="o"/>
              <a:defRPr/>
            </a:pPr>
            <a:r>
              <a:rPr lang="zh-CN" altLang="en-US" sz="2000" kern="0" dirty="0">
                <a:solidFill>
                  <a:sysClr val="windowText" lastClr="000000"/>
                </a:solidFill>
                <a:latin typeface="Microsoft YaHei" panose="020B0503020204020204" pitchFamily="34" charset="-122"/>
                <a:ea typeface="Microsoft YaHei" panose="020B0503020204020204" pitchFamily="34" charset="-122"/>
                <a:cs typeface="Arial" panose="020B0604020202020204" pitchFamily="34" charset="0"/>
              </a:rPr>
              <a:t>The gradient of the prediction with respect to the input can be understood as the sensitivity of the prediction to changes in the input. </a:t>
            </a:r>
            <a:endParaRPr lang="en-US" altLang="zh-CN" sz="2000" kern="0" dirty="0">
              <a:solidFill>
                <a:sysClr val="windowText" lastClr="000000"/>
              </a:solidFill>
              <a:latin typeface="Microsoft YaHei" panose="020B0503020204020204" pitchFamily="34" charset="-122"/>
              <a:ea typeface="Microsoft YaHei" panose="020B0503020204020204" pitchFamily="34" charset="-122"/>
              <a:cs typeface="Arial" panose="020B0604020202020204" pitchFamily="34" charset="0"/>
            </a:endParaRPr>
          </a:p>
          <a:p>
            <a:pPr marL="685800" lvl="1" indent="-228600">
              <a:lnSpc>
                <a:spcPct val="90000"/>
              </a:lnSpc>
              <a:spcBef>
                <a:spcPts val="500"/>
              </a:spcBef>
              <a:buFont typeface="Courier New" panose="02070309020205020404" pitchFamily="49" charset="0"/>
              <a:buChar char="o"/>
              <a:defRPr/>
            </a:pPr>
            <a:r>
              <a:rPr lang="zh-CN" altLang="en-US" sz="2000" kern="0" dirty="0">
                <a:solidFill>
                  <a:sysClr val="windowText" lastClr="000000"/>
                </a:solidFill>
                <a:latin typeface="Microsoft YaHei" panose="020B0503020204020204" pitchFamily="34" charset="-122"/>
                <a:ea typeface="Microsoft YaHei" panose="020B0503020204020204" pitchFamily="34" charset="-122"/>
                <a:cs typeface="Arial" panose="020B0604020202020204" pitchFamily="34" charset="0"/>
              </a:rPr>
              <a:t>The absolute value of the gradient represents the importance of the input.</a:t>
            </a:r>
            <a:endParaRPr lang="en-US" altLang="zh-CN" sz="2000" kern="0" dirty="0">
              <a:solidFill>
                <a:sysClr val="windowText" lastClr="000000"/>
              </a:solidFill>
              <a:latin typeface="Microsoft YaHei" panose="020B0503020204020204" pitchFamily="34" charset="-122"/>
              <a:ea typeface="Microsoft YaHei" panose="020B0503020204020204" pitchFamily="34" charset="-122"/>
              <a:cs typeface="Arial" panose="020B0604020202020204" pitchFamily="34" charset="0"/>
            </a:endParaRPr>
          </a:p>
        </p:txBody>
      </p:sp>
      <p:cxnSp>
        <p:nvCxnSpPr>
          <p:cNvPr id="9" name="Straight Arrow Connector 43">
            <a:extLst>
              <a:ext uri="{FF2B5EF4-FFF2-40B4-BE49-F238E27FC236}">
                <a16:creationId xmlns:a16="http://schemas.microsoft.com/office/drawing/2014/main" id="{BCED88CB-A036-3121-B5AA-C2633BCFE9BE}"/>
              </a:ext>
            </a:extLst>
          </p:cNvPr>
          <p:cNvCxnSpPr>
            <a:cxnSpLocks/>
          </p:cNvCxnSpPr>
          <p:nvPr/>
        </p:nvCxnSpPr>
        <p:spPr>
          <a:xfrm>
            <a:off x="9280984" y="2586725"/>
            <a:ext cx="163389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44">
            <a:extLst>
              <a:ext uri="{FF2B5EF4-FFF2-40B4-BE49-F238E27FC236}">
                <a16:creationId xmlns:a16="http://schemas.microsoft.com/office/drawing/2014/main" id="{4DB846B2-6A0C-BCEC-4A6B-3571B9A49EEF}"/>
              </a:ext>
            </a:extLst>
          </p:cNvPr>
          <p:cNvCxnSpPr>
            <a:cxnSpLocks/>
          </p:cNvCxnSpPr>
          <p:nvPr/>
        </p:nvCxnSpPr>
        <p:spPr>
          <a:xfrm flipH="1" flipV="1">
            <a:off x="9280180" y="1444197"/>
            <a:ext cx="4520" cy="11595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51">
            <a:extLst>
              <a:ext uri="{FF2B5EF4-FFF2-40B4-BE49-F238E27FC236}">
                <a16:creationId xmlns:a16="http://schemas.microsoft.com/office/drawing/2014/main" id="{0FB5861D-C55F-BAFA-4CDF-CCF3740AB472}"/>
              </a:ext>
            </a:extLst>
          </p:cNvPr>
          <p:cNvCxnSpPr>
            <a:cxnSpLocks/>
          </p:cNvCxnSpPr>
          <p:nvPr/>
        </p:nvCxnSpPr>
        <p:spPr>
          <a:xfrm flipV="1">
            <a:off x="9416232" y="1594234"/>
            <a:ext cx="1418182" cy="862875"/>
          </a:xfrm>
          <a:prstGeom prst="curvedConnector3">
            <a:avLst/>
          </a:prstGeom>
          <a:ln w="12700"/>
        </p:spPr>
        <p:style>
          <a:lnRef idx="1">
            <a:schemeClr val="accent1"/>
          </a:lnRef>
          <a:fillRef idx="0">
            <a:schemeClr val="accent1"/>
          </a:fillRef>
          <a:effectRef idx="0">
            <a:schemeClr val="accent1"/>
          </a:effectRef>
          <a:fontRef idx="minor">
            <a:schemeClr val="tx1"/>
          </a:fontRef>
        </p:style>
      </p:cxnSp>
      <p:cxnSp>
        <p:nvCxnSpPr>
          <p:cNvPr id="15" name="Straight Connector 55">
            <a:extLst>
              <a:ext uri="{FF2B5EF4-FFF2-40B4-BE49-F238E27FC236}">
                <a16:creationId xmlns:a16="http://schemas.microsoft.com/office/drawing/2014/main" id="{27A40402-ECD7-A0CE-962B-9659B7EF7F03}"/>
              </a:ext>
            </a:extLst>
          </p:cNvPr>
          <p:cNvCxnSpPr/>
          <p:nvPr/>
        </p:nvCxnSpPr>
        <p:spPr>
          <a:xfrm flipV="1">
            <a:off x="10320588" y="1594234"/>
            <a:ext cx="746331" cy="11704"/>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a:extLst>
              <a:ext uri="{FF2B5EF4-FFF2-40B4-BE49-F238E27FC236}">
                <a16:creationId xmlns:a16="http://schemas.microsoft.com/office/drawing/2014/main" id="{458E16E3-AED2-87B3-CADD-7628C4400563}"/>
              </a:ext>
            </a:extLst>
          </p:cNvPr>
          <p:cNvCxnSpPr>
            <a:cxnSpLocks/>
          </p:cNvCxnSpPr>
          <p:nvPr/>
        </p:nvCxnSpPr>
        <p:spPr>
          <a:xfrm flipV="1">
            <a:off x="9836345" y="1941524"/>
            <a:ext cx="484244" cy="501262"/>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17" name="文本框 24">
            <a:extLst>
              <a:ext uri="{FF2B5EF4-FFF2-40B4-BE49-F238E27FC236}">
                <a16:creationId xmlns:a16="http://schemas.microsoft.com/office/drawing/2014/main" id="{96618F17-94D9-7645-D4FA-E6DA0343F7FD}"/>
              </a:ext>
            </a:extLst>
          </p:cNvPr>
          <p:cNvSpPr txBox="1"/>
          <p:nvPr/>
        </p:nvSpPr>
        <p:spPr>
          <a:xfrm>
            <a:off x="10549663" y="2588087"/>
            <a:ext cx="809513" cy="369332"/>
          </a:xfrm>
          <a:prstGeom prst="rect">
            <a:avLst/>
          </a:prstGeom>
          <a:noFill/>
        </p:spPr>
        <p:txBody>
          <a:bodyPr wrap="square" rtlCol="0">
            <a:spAutoFit/>
          </a:bodyPr>
          <a:lstStyle/>
          <a:p>
            <a:pPr defTabSz="829909"/>
            <a:r>
              <a:rPr kumimoji="1" lang="en-US" altLang="zh-CN" kern="0" dirty="0">
                <a:solidFill>
                  <a:sysClr val="windowText" lastClr="000000"/>
                </a:solidFill>
                <a:latin typeface="Microsoft YaHei" panose="020B0503020204020204" pitchFamily="34" charset="-122"/>
                <a:ea typeface="Microsoft YaHei" panose="020B0503020204020204" pitchFamily="34" charset="-122"/>
                <a:cs typeface="Arial" panose="020B0604020202020204" pitchFamily="34" charset="0"/>
              </a:rPr>
              <a:t>Input </a:t>
            </a:r>
            <a:endParaRPr kumimoji="1" lang="zh-CN" altLang="en-US" kern="0" dirty="0">
              <a:solidFill>
                <a:sysClr val="windowText" lastClr="000000"/>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8" name="文本框 17">
            <a:extLst>
              <a:ext uri="{FF2B5EF4-FFF2-40B4-BE49-F238E27FC236}">
                <a16:creationId xmlns:a16="http://schemas.microsoft.com/office/drawing/2014/main" id="{BD05137D-7352-982B-EC86-22059A688BFB}"/>
              </a:ext>
            </a:extLst>
          </p:cNvPr>
          <p:cNvSpPr txBox="1"/>
          <p:nvPr/>
        </p:nvSpPr>
        <p:spPr>
          <a:xfrm>
            <a:off x="8294412" y="1409568"/>
            <a:ext cx="1080339" cy="369332"/>
          </a:xfrm>
          <a:prstGeom prst="rect">
            <a:avLst/>
          </a:prstGeom>
          <a:noFill/>
        </p:spPr>
        <p:txBody>
          <a:bodyPr wrap="square" rtlCol="0">
            <a:spAutoFit/>
          </a:bodyPr>
          <a:lstStyle/>
          <a:p>
            <a:pPr defTabSz="829909"/>
            <a:r>
              <a:rPr kumimoji="1" lang="en-US" altLang="zh-CN" kern="0" dirty="0">
                <a:solidFill>
                  <a:sysClr val="windowText" lastClr="000000"/>
                </a:solidFill>
                <a:latin typeface="Microsoft YaHei" panose="020B0503020204020204" pitchFamily="34" charset="-122"/>
                <a:ea typeface="Microsoft YaHei" panose="020B0503020204020204" pitchFamily="34" charset="-122"/>
                <a:cs typeface="Arial" panose="020B0604020202020204" pitchFamily="34" charset="0"/>
              </a:rPr>
              <a:t>Output</a:t>
            </a:r>
            <a:endParaRPr kumimoji="1" lang="zh-CN" altLang="en-US" kern="0" dirty="0">
              <a:solidFill>
                <a:sysClr val="windowText" lastClr="000000"/>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9" name="文本框 18">
            <a:extLst>
              <a:ext uri="{FF2B5EF4-FFF2-40B4-BE49-F238E27FC236}">
                <a16:creationId xmlns:a16="http://schemas.microsoft.com/office/drawing/2014/main" id="{5D831642-F2D7-6FE8-4BCF-109E17DBA439}"/>
              </a:ext>
            </a:extLst>
          </p:cNvPr>
          <p:cNvSpPr txBox="1"/>
          <p:nvPr/>
        </p:nvSpPr>
        <p:spPr>
          <a:xfrm>
            <a:off x="10125323" y="2082104"/>
            <a:ext cx="1307994" cy="369332"/>
          </a:xfrm>
          <a:prstGeom prst="rect">
            <a:avLst/>
          </a:prstGeom>
          <a:noFill/>
        </p:spPr>
        <p:txBody>
          <a:bodyPr wrap="square" rtlCol="0">
            <a:spAutoFit/>
          </a:bodyPr>
          <a:lstStyle/>
          <a:p>
            <a:pPr defTabSz="829909"/>
            <a:r>
              <a:rPr kumimoji="1" lang="en-US" altLang="zh-CN" kern="0" dirty="0">
                <a:solidFill>
                  <a:sysClr val="windowText" lastClr="000000"/>
                </a:solidFill>
                <a:latin typeface="Microsoft YaHei" panose="020B0503020204020204" pitchFamily="34" charset="-122"/>
                <a:ea typeface="Microsoft YaHei" panose="020B0503020204020204" pitchFamily="34" charset="-122"/>
                <a:cs typeface="Arial" panose="020B0604020202020204" pitchFamily="34" charset="0"/>
              </a:rPr>
              <a:t>Gradients</a:t>
            </a:r>
            <a:endParaRPr kumimoji="1" lang="zh-CN" altLang="en-US" kern="0" dirty="0">
              <a:solidFill>
                <a:sysClr val="windowText" lastClr="000000"/>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0" name="TextBox 9">
            <a:extLst>
              <a:ext uri="{FF2B5EF4-FFF2-40B4-BE49-F238E27FC236}">
                <a16:creationId xmlns:a16="http://schemas.microsoft.com/office/drawing/2014/main" id="{02B6AE13-055F-884C-7AEE-D11425869B22}"/>
              </a:ext>
            </a:extLst>
          </p:cNvPr>
          <p:cNvSpPr txBox="1"/>
          <p:nvPr/>
        </p:nvSpPr>
        <p:spPr>
          <a:xfrm>
            <a:off x="558800" y="3595822"/>
            <a:ext cx="7641041" cy="397032"/>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zh-CN" sz="2200" b="0"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mn-cs"/>
              </a:rPr>
              <a:t>The pipeline for gradient-based explanations of LLMs</a:t>
            </a:r>
          </a:p>
        </p:txBody>
      </p:sp>
      <p:sp>
        <p:nvSpPr>
          <p:cNvPr id="21" name="圆角矩形 20">
            <a:extLst>
              <a:ext uri="{FF2B5EF4-FFF2-40B4-BE49-F238E27FC236}">
                <a16:creationId xmlns:a16="http://schemas.microsoft.com/office/drawing/2014/main" id="{5C0897A4-5099-B7FE-2048-8427D5F288CD}"/>
              </a:ext>
            </a:extLst>
          </p:cNvPr>
          <p:cNvSpPr/>
          <p:nvPr/>
        </p:nvSpPr>
        <p:spPr>
          <a:xfrm>
            <a:off x="719339" y="4579366"/>
            <a:ext cx="1438052" cy="80273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
        <p:nvSpPr>
          <p:cNvPr id="22" name="文本框 21">
            <a:extLst>
              <a:ext uri="{FF2B5EF4-FFF2-40B4-BE49-F238E27FC236}">
                <a16:creationId xmlns:a16="http://schemas.microsoft.com/office/drawing/2014/main" id="{7B5344ED-4B21-7652-B7F2-A9D7CD143A1C}"/>
              </a:ext>
            </a:extLst>
          </p:cNvPr>
          <p:cNvSpPr txBox="1"/>
          <p:nvPr/>
        </p:nvSpPr>
        <p:spPr>
          <a:xfrm>
            <a:off x="811060" y="4670302"/>
            <a:ext cx="1232830" cy="646331"/>
          </a:xfrm>
          <a:prstGeom prst="rect">
            <a:avLst/>
          </a:prstGeom>
          <a:noFill/>
        </p:spPr>
        <p:txBody>
          <a:bodyPr wrap="square" rtlCol="0">
            <a:spAutoFit/>
          </a:bodyPr>
          <a:lstStyle/>
          <a:p>
            <a:pPr algn="ctr"/>
            <a:r>
              <a:rPr kumimoji="1" lang="en-US" altLang="zh-CN" dirty="0">
                <a:latin typeface="Microsoft YaHei" panose="020B0503020204020204" pitchFamily="34" charset="-122"/>
                <a:ea typeface="Microsoft YaHei" panose="020B0503020204020204" pitchFamily="34" charset="-122"/>
                <a:cs typeface="Arial" panose="020B0604020202020204" pitchFamily="34" charset="0"/>
              </a:rPr>
              <a:t>Input: Question</a:t>
            </a:r>
            <a:endParaRPr kumimoji="1" lang="zh-CN" altLang="en-US"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3" name="圆角矩形 22">
            <a:extLst>
              <a:ext uri="{FF2B5EF4-FFF2-40B4-BE49-F238E27FC236}">
                <a16:creationId xmlns:a16="http://schemas.microsoft.com/office/drawing/2014/main" id="{3C0A78D8-6FC8-0847-C76C-01F21783683D}"/>
              </a:ext>
            </a:extLst>
          </p:cNvPr>
          <p:cNvSpPr/>
          <p:nvPr/>
        </p:nvSpPr>
        <p:spPr>
          <a:xfrm>
            <a:off x="3400445" y="4579365"/>
            <a:ext cx="1438052" cy="80273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
        <p:nvSpPr>
          <p:cNvPr id="24" name="文本框 23">
            <a:extLst>
              <a:ext uri="{FF2B5EF4-FFF2-40B4-BE49-F238E27FC236}">
                <a16:creationId xmlns:a16="http://schemas.microsoft.com/office/drawing/2014/main" id="{AB61432A-FD30-43C8-E633-3A24E417B897}"/>
              </a:ext>
            </a:extLst>
          </p:cNvPr>
          <p:cNvSpPr txBox="1"/>
          <p:nvPr/>
        </p:nvSpPr>
        <p:spPr>
          <a:xfrm>
            <a:off x="3543426" y="4657567"/>
            <a:ext cx="1152089" cy="646331"/>
          </a:xfrm>
          <a:prstGeom prst="rect">
            <a:avLst/>
          </a:prstGeom>
          <a:noFill/>
        </p:spPr>
        <p:txBody>
          <a:bodyPr wrap="square" rtlCol="0">
            <a:spAutoFit/>
          </a:bodyPr>
          <a:lstStyle/>
          <a:p>
            <a:pPr algn="ctr"/>
            <a:r>
              <a:rPr kumimoji="1" lang="en-US" altLang="zh-CN" dirty="0">
                <a:latin typeface="Microsoft YaHei" panose="020B0503020204020204" pitchFamily="34" charset="-122"/>
                <a:ea typeface="Microsoft YaHei" panose="020B0503020204020204" pitchFamily="34" charset="-122"/>
                <a:cs typeface="Arial" panose="020B0604020202020204" pitchFamily="34" charset="0"/>
              </a:rPr>
              <a:t>Output:</a:t>
            </a:r>
          </a:p>
          <a:p>
            <a:pPr algn="ctr"/>
            <a:r>
              <a:rPr kumimoji="1" lang="en-US" altLang="zh-CN" dirty="0">
                <a:latin typeface="Microsoft YaHei" panose="020B0503020204020204" pitchFamily="34" charset="-122"/>
                <a:ea typeface="Microsoft YaHei" panose="020B0503020204020204" pitchFamily="34" charset="-122"/>
                <a:cs typeface="Arial" panose="020B0604020202020204" pitchFamily="34" charset="0"/>
              </a:rPr>
              <a:t>Answers</a:t>
            </a:r>
            <a:endParaRPr kumimoji="1" lang="zh-CN" altLang="en-US"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5" name="圆角矩形 24">
            <a:extLst>
              <a:ext uri="{FF2B5EF4-FFF2-40B4-BE49-F238E27FC236}">
                <a16:creationId xmlns:a16="http://schemas.microsoft.com/office/drawing/2014/main" id="{8957CA2A-8E6F-A76F-D894-CCEFD75A0582}"/>
              </a:ext>
            </a:extLst>
          </p:cNvPr>
          <p:cNvSpPr/>
          <p:nvPr/>
        </p:nvSpPr>
        <p:spPr>
          <a:xfrm>
            <a:off x="6231457" y="4581461"/>
            <a:ext cx="1438052" cy="80273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
        <p:nvSpPr>
          <p:cNvPr id="26" name="文本框 25">
            <a:extLst>
              <a:ext uri="{FF2B5EF4-FFF2-40B4-BE49-F238E27FC236}">
                <a16:creationId xmlns:a16="http://schemas.microsoft.com/office/drawing/2014/main" id="{B01DAE88-02C4-EB7D-A5BE-2A752B0CB966}"/>
              </a:ext>
            </a:extLst>
          </p:cNvPr>
          <p:cNvSpPr txBox="1"/>
          <p:nvPr/>
        </p:nvSpPr>
        <p:spPr>
          <a:xfrm>
            <a:off x="6248075" y="4653900"/>
            <a:ext cx="1508302" cy="646331"/>
          </a:xfrm>
          <a:prstGeom prst="rect">
            <a:avLst/>
          </a:prstGeom>
          <a:noFill/>
        </p:spPr>
        <p:txBody>
          <a:bodyPr wrap="square" rtlCol="0">
            <a:spAutoFit/>
          </a:bodyPr>
          <a:lstStyle/>
          <a:p>
            <a:pPr algn="ctr"/>
            <a:r>
              <a:rPr kumimoji="1" lang="en-US" altLang="zh-CN" dirty="0">
                <a:latin typeface="Microsoft YaHei" panose="020B0503020204020204" pitchFamily="34" charset="-122"/>
                <a:ea typeface="Microsoft YaHei" panose="020B0503020204020204" pitchFamily="34" charset="-122"/>
                <a:cs typeface="Arial" panose="020B0604020202020204" pitchFamily="34" charset="0"/>
              </a:rPr>
              <a:t>Gradients</a:t>
            </a:r>
            <a:r>
              <a:rPr kumimoji="1" lang="zh-CN" altLang="en-US" dirty="0">
                <a:latin typeface="Microsoft YaHei" panose="020B0503020204020204" pitchFamily="34" charset="-122"/>
                <a:ea typeface="Microsoft YaHei" panose="020B0503020204020204" pitchFamily="34" charset="-122"/>
                <a:cs typeface="Arial" panose="020B0604020202020204" pitchFamily="34" charset="0"/>
              </a:rPr>
              <a:t>：</a:t>
            </a:r>
            <a:endParaRPr kumimoji="1" lang="en-US" altLang="zh-CN" dirty="0">
              <a:latin typeface="Microsoft YaHei" panose="020B0503020204020204" pitchFamily="34" charset="-122"/>
              <a:ea typeface="Microsoft YaHei" panose="020B0503020204020204" pitchFamily="34" charset="-122"/>
              <a:cs typeface="Arial" panose="020B0604020202020204" pitchFamily="34" charset="0"/>
            </a:endParaRPr>
          </a:p>
          <a:p>
            <a:pPr algn="ctr"/>
            <a:r>
              <a:rPr kumimoji="1" lang="en-US" altLang="zh-CN" dirty="0">
                <a:latin typeface="Microsoft YaHei" panose="020B0503020204020204" pitchFamily="34" charset="-122"/>
                <a:ea typeface="Microsoft YaHei" panose="020B0503020204020204" pitchFamily="34" charset="-122"/>
                <a:cs typeface="Arial" panose="020B0604020202020204" pitchFamily="34" charset="0"/>
              </a:rPr>
              <a:t>Input token</a:t>
            </a:r>
          </a:p>
        </p:txBody>
      </p:sp>
      <p:sp>
        <p:nvSpPr>
          <p:cNvPr id="27" name="圆角矩形 26">
            <a:extLst>
              <a:ext uri="{FF2B5EF4-FFF2-40B4-BE49-F238E27FC236}">
                <a16:creationId xmlns:a16="http://schemas.microsoft.com/office/drawing/2014/main" id="{74091392-1FA1-B80B-661D-3B11FF331A85}"/>
              </a:ext>
            </a:extLst>
          </p:cNvPr>
          <p:cNvSpPr/>
          <p:nvPr/>
        </p:nvSpPr>
        <p:spPr>
          <a:xfrm>
            <a:off x="9421796" y="4579365"/>
            <a:ext cx="1438052" cy="80273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cxnSp>
        <p:nvCxnSpPr>
          <p:cNvPr id="28" name="直线箭头连接符 27">
            <a:extLst>
              <a:ext uri="{FF2B5EF4-FFF2-40B4-BE49-F238E27FC236}">
                <a16:creationId xmlns:a16="http://schemas.microsoft.com/office/drawing/2014/main" id="{2AE3ED31-ECF9-4327-2748-8CF555ECE4F0}"/>
              </a:ext>
            </a:extLst>
          </p:cNvPr>
          <p:cNvCxnSpPr>
            <a:stCxn id="21" idx="3"/>
            <a:endCxn id="23" idx="1"/>
          </p:cNvCxnSpPr>
          <p:nvPr/>
        </p:nvCxnSpPr>
        <p:spPr>
          <a:xfrm flipV="1">
            <a:off x="2157391" y="4980732"/>
            <a:ext cx="1243054"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线箭头连接符 28">
            <a:extLst>
              <a:ext uri="{FF2B5EF4-FFF2-40B4-BE49-F238E27FC236}">
                <a16:creationId xmlns:a16="http://schemas.microsoft.com/office/drawing/2014/main" id="{D6DEB051-4D28-0CE5-9FAE-889D4E70F6AC}"/>
              </a:ext>
            </a:extLst>
          </p:cNvPr>
          <p:cNvCxnSpPr>
            <a:cxnSpLocks/>
            <a:stCxn id="23" idx="3"/>
            <a:endCxn id="25" idx="1"/>
          </p:cNvCxnSpPr>
          <p:nvPr/>
        </p:nvCxnSpPr>
        <p:spPr>
          <a:xfrm>
            <a:off x="4838497" y="4980732"/>
            <a:ext cx="1392960" cy="20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线箭头连接符 29">
            <a:extLst>
              <a:ext uri="{FF2B5EF4-FFF2-40B4-BE49-F238E27FC236}">
                <a16:creationId xmlns:a16="http://schemas.microsoft.com/office/drawing/2014/main" id="{5C9C0F93-51C3-8D19-5811-2924B670C745}"/>
              </a:ext>
            </a:extLst>
          </p:cNvPr>
          <p:cNvCxnSpPr>
            <a:cxnSpLocks/>
            <a:stCxn id="25" idx="3"/>
            <a:endCxn id="27" idx="1"/>
          </p:cNvCxnSpPr>
          <p:nvPr/>
        </p:nvCxnSpPr>
        <p:spPr>
          <a:xfrm flipV="1">
            <a:off x="7669509" y="4980732"/>
            <a:ext cx="1752287" cy="20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文本框 30">
            <a:extLst>
              <a:ext uri="{FF2B5EF4-FFF2-40B4-BE49-F238E27FC236}">
                <a16:creationId xmlns:a16="http://schemas.microsoft.com/office/drawing/2014/main" id="{C15A779F-4C0F-E280-F384-59D801C428D7}"/>
              </a:ext>
            </a:extLst>
          </p:cNvPr>
          <p:cNvSpPr txBox="1"/>
          <p:nvPr/>
        </p:nvSpPr>
        <p:spPr>
          <a:xfrm>
            <a:off x="2318610" y="4386421"/>
            <a:ext cx="1081407" cy="584775"/>
          </a:xfrm>
          <a:prstGeom prst="rect">
            <a:avLst/>
          </a:prstGeom>
          <a:noFill/>
        </p:spPr>
        <p:txBody>
          <a:bodyPr wrap="square" rtlCol="0">
            <a:spAutoFit/>
          </a:bodyPr>
          <a:lstStyle/>
          <a:p>
            <a:r>
              <a:rPr kumimoji="1" lang="en-US" altLang="zh-CN" sz="1600" dirty="0">
                <a:latin typeface="Microsoft YaHei" panose="020B0503020204020204" pitchFamily="34" charset="-122"/>
                <a:ea typeface="Microsoft YaHei" panose="020B0503020204020204" pitchFamily="34" charset="-122"/>
                <a:cs typeface="Arial" panose="020B0604020202020204" pitchFamily="34" charset="0"/>
              </a:rPr>
              <a:t>LLM</a:t>
            </a:r>
            <a:r>
              <a:rPr kumimoji="1" lang="zh-CN" altLang="en-US" sz="1600" dirty="0">
                <a:latin typeface="Microsoft YaHei" panose="020B0503020204020204" pitchFamily="34" charset="-122"/>
                <a:ea typeface="Microsoft YaHei" panose="020B0503020204020204" pitchFamily="34" charset="-122"/>
                <a:cs typeface="Arial" panose="020B0604020202020204" pitchFamily="34" charset="0"/>
              </a:rPr>
              <a:t> </a:t>
            </a:r>
            <a:r>
              <a:rPr kumimoji="1" lang="en-US" altLang="zh-CN" sz="1600" dirty="0">
                <a:latin typeface="Microsoft YaHei" panose="020B0503020204020204" pitchFamily="34" charset="-122"/>
                <a:ea typeface="Microsoft YaHei" panose="020B0503020204020204" pitchFamily="34" charset="-122"/>
                <a:cs typeface="Arial" panose="020B0604020202020204" pitchFamily="34" charset="0"/>
              </a:rPr>
              <a:t>forward</a:t>
            </a:r>
            <a:endParaRPr kumimoji="1" lang="zh-CN" altLang="en-US" sz="16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32" name="文本框 31">
            <a:extLst>
              <a:ext uri="{FF2B5EF4-FFF2-40B4-BE49-F238E27FC236}">
                <a16:creationId xmlns:a16="http://schemas.microsoft.com/office/drawing/2014/main" id="{6088C418-1F06-D190-C7F1-81F7FDB58D59}"/>
              </a:ext>
            </a:extLst>
          </p:cNvPr>
          <p:cNvSpPr txBox="1"/>
          <p:nvPr/>
        </p:nvSpPr>
        <p:spPr>
          <a:xfrm>
            <a:off x="4792550" y="4328314"/>
            <a:ext cx="1438052" cy="584775"/>
          </a:xfrm>
          <a:prstGeom prst="rect">
            <a:avLst/>
          </a:prstGeom>
          <a:noFill/>
        </p:spPr>
        <p:txBody>
          <a:bodyPr wrap="square" rtlCol="0">
            <a:spAutoFit/>
          </a:bodyPr>
          <a:lstStyle/>
          <a:p>
            <a:pPr algn="ctr"/>
            <a:r>
              <a:rPr lang="en" altLang="zh-CN" sz="1600" dirty="0">
                <a:latin typeface="Microsoft YaHei" panose="020B0503020204020204" pitchFamily="34" charset="-122"/>
                <a:ea typeface="Microsoft YaHei" panose="020B0503020204020204" pitchFamily="34" charset="-122"/>
                <a:cs typeface="Arial" panose="020B0604020202020204" pitchFamily="34" charset="0"/>
              </a:rPr>
              <a:t>Back</a:t>
            </a:r>
          </a:p>
          <a:p>
            <a:pPr algn="ctr"/>
            <a:r>
              <a:rPr lang="en" altLang="zh-CN" sz="1600" dirty="0">
                <a:latin typeface="Microsoft YaHei" panose="020B0503020204020204" pitchFamily="34" charset="-122"/>
                <a:ea typeface="Microsoft YaHei" panose="020B0503020204020204" pitchFamily="34" charset="-122"/>
                <a:cs typeface="Arial" panose="020B0604020202020204" pitchFamily="34" charset="0"/>
              </a:rPr>
              <a:t>Propagation</a:t>
            </a:r>
            <a:endParaRPr kumimoji="1" lang="zh-CN" altLang="en-US" sz="16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33" name="文本框 32">
            <a:extLst>
              <a:ext uri="{FF2B5EF4-FFF2-40B4-BE49-F238E27FC236}">
                <a16:creationId xmlns:a16="http://schemas.microsoft.com/office/drawing/2014/main" id="{774B16E3-3C79-9F50-31D5-A3D45A27029B}"/>
              </a:ext>
            </a:extLst>
          </p:cNvPr>
          <p:cNvSpPr txBox="1"/>
          <p:nvPr/>
        </p:nvSpPr>
        <p:spPr>
          <a:xfrm>
            <a:off x="7599259" y="4350088"/>
            <a:ext cx="1892787" cy="584775"/>
          </a:xfrm>
          <a:prstGeom prst="rect">
            <a:avLst/>
          </a:prstGeom>
          <a:noFill/>
        </p:spPr>
        <p:txBody>
          <a:bodyPr wrap="square">
            <a:spAutoFit/>
          </a:bodyPr>
          <a:lstStyle/>
          <a:p>
            <a:pPr algn="ctr"/>
            <a:r>
              <a:rPr lang="en-US" altLang="zh-CN" sz="1600" dirty="0">
                <a:latin typeface="Microsoft YaHei" panose="020B0503020204020204" pitchFamily="34" charset="-122"/>
                <a:ea typeface="Microsoft YaHei" panose="020B0503020204020204" pitchFamily="34" charset="-122"/>
                <a:cs typeface="Arial" panose="020B0604020202020204" pitchFamily="34" charset="0"/>
              </a:rPr>
              <a:t>Select according to the gradients</a:t>
            </a:r>
            <a:endParaRPr lang="zh-CN" altLang="en-US" sz="16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34" name="文本框 33">
            <a:extLst>
              <a:ext uri="{FF2B5EF4-FFF2-40B4-BE49-F238E27FC236}">
                <a16:creationId xmlns:a16="http://schemas.microsoft.com/office/drawing/2014/main" id="{96295B9A-3D87-F3E9-9788-5F46602CEBC2}"/>
              </a:ext>
            </a:extLst>
          </p:cNvPr>
          <p:cNvSpPr txBox="1"/>
          <p:nvPr/>
        </p:nvSpPr>
        <p:spPr>
          <a:xfrm>
            <a:off x="9421796" y="4657566"/>
            <a:ext cx="1438052" cy="646331"/>
          </a:xfrm>
          <a:prstGeom prst="rect">
            <a:avLst/>
          </a:prstGeom>
          <a:noFill/>
        </p:spPr>
        <p:txBody>
          <a:bodyPr wrap="square" rtlCol="0">
            <a:spAutoFit/>
          </a:bodyPr>
          <a:lstStyle/>
          <a:p>
            <a:pPr algn="ctr"/>
            <a:r>
              <a:rPr kumimoji="1" lang="en-US" altLang="zh-CN" dirty="0">
                <a:latin typeface="Microsoft YaHei" panose="020B0503020204020204" pitchFamily="34" charset="-122"/>
                <a:ea typeface="Microsoft YaHei" panose="020B0503020204020204" pitchFamily="34" charset="-122"/>
                <a:cs typeface="Arial" panose="020B0604020202020204" pitchFamily="34" charset="0"/>
              </a:rPr>
              <a:t>Important tokens</a:t>
            </a:r>
          </a:p>
        </p:txBody>
      </p:sp>
    </p:spTree>
    <p:extLst>
      <p:ext uri="{BB962C8B-B14F-4D97-AF65-F5344CB8AC3E}">
        <p14:creationId xmlns:p14="http://schemas.microsoft.com/office/powerpoint/2010/main" val="34450141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a:solidFill>
                  <a:srgbClr val="AC8E68"/>
                </a:solidFill>
                <a:latin typeface="Microsoft YaHei UI" panose="020B0503020204020204" pitchFamily="34" charset="-122"/>
                <a:ea typeface="Microsoft YaHei UI" panose="020B0503020204020204" pitchFamily="34" charset="-122"/>
                <a:cs typeface="Arial" panose="020B0604020202090204" pitchFamily="34" charset="0"/>
              </a:rPr>
              <a:t>Non-myopic Generation </a:t>
            </a:r>
          </a:p>
        </p:txBody>
      </p:sp>
      <p:pic>
        <p:nvPicPr>
          <p:cNvPr id="3" name="图片 2"/>
          <p:cNvPicPr>
            <a:picLocks noChangeAspect="1"/>
          </p:cNvPicPr>
          <p:nvPr/>
        </p:nvPicPr>
        <p:blipFill>
          <a:blip r:embed="rId3"/>
          <a:stretch>
            <a:fillRect/>
          </a:stretch>
        </p:blipFill>
        <p:spPr>
          <a:xfrm>
            <a:off x="798830" y="971550"/>
            <a:ext cx="4191000" cy="3035300"/>
          </a:xfrm>
          <a:prstGeom prst="rect">
            <a:avLst/>
          </a:prstGeom>
        </p:spPr>
      </p:pic>
      <p:pic>
        <p:nvPicPr>
          <p:cNvPr id="8" name="图片 7"/>
          <p:cNvPicPr>
            <a:picLocks noChangeAspect="1"/>
          </p:cNvPicPr>
          <p:nvPr/>
        </p:nvPicPr>
        <p:blipFill>
          <a:blip r:embed="rId4"/>
          <a:stretch>
            <a:fillRect/>
          </a:stretch>
        </p:blipFill>
        <p:spPr>
          <a:xfrm>
            <a:off x="6985635" y="908050"/>
            <a:ext cx="4368165" cy="3035935"/>
          </a:xfrm>
          <a:prstGeom prst="rect">
            <a:avLst/>
          </a:prstGeom>
        </p:spPr>
      </p:pic>
      <p:sp>
        <p:nvSpPr>
          <p:cNvPr id="6" name="文本框 5"/>
          <p:cNvSpPr txBox="1"/>
          <p:nvPr/>
        </p:nvSpPr>
        <p:spPr>
          <a:xfrm>
            <a:off x="1268730" y="4077335"/>
            <a:ext cx="4064000" cy="645160"/>
          </a:xfrm>
          <a:prstGeom prst="rect">
            <a:avLst/>
          </a:prstGeom>
          <a:noFill/>
        </p:spPr>
        <p:txBody>
          <a:bodyPr wrap="square" rtlCol="0">
            <a:spAutoFit/>
          </a:bodyPr>
          <a:lstStyle/>
          <a:p>
            <a:r>
              <a:rPr lang="en-US" altLang="zh-CN">
                <a:latin typeface="Microsoft YaHei UI" panose="020B0503020204020204" pitchFamily="34" charset="-122"/>
                <a:ea typeface="Microsoft YaHei UI" panose="020B0503020204020204" pitchFamily="34" charset="-122"/>
                <a:cs typeface="Times New Roman Regular" panose="02020503050405090304" charset="0"/>
                <a:sym typeface="+mn-ea"/>
              </a:rPr>
              <a:t>T</a:t>
            </a:r>
            <a:r>
              <a:rPr lang="en-US" altLang="zh-CN" baseline="-25000">
                <a:latin typeface="Microsoft YaHei UI" panose="020B0503020204020204" pitchFamily="34" charset="-122"/>
                <a:ea typeface="Microsoft YaHei UI" panose="020B0503020204020204" pitchFamily="34" charset="-122"/>
                <a:cs typeface="Times New Roman Regular" panose="02020503050405090304" charset="0"/>
                <a:sym typeface="+mn-ea"/>
              </a:rPr>
              <a:t>0</a:t>
            </a:r>
            <a:r>
              <a:rPr lang="en-US" altLang="zh-CN">
                <a:latin typeface="Microsoft YaHei UI" panose="020B0503020204020204" pitchFamily="34" charset="-122"/>
                <a:ea typeface="Microsoft YaHei UI" panose="020B0503020204020204" pitchFamily="34" charset="-122"/>
                <a:cs typeface="Times New Roman Regular" panose="02020503050405090304" charset="0"/>
                <a:sym typeface="+mn-ea"/>
              </a:rPr>
              <a:t> is the length of Foresight</a:t>
            </a:r>
            <a:endParaRPr lang="en-US" altLang="zh-CN">
              <a:latin typeface="Microsoft YaHei UI" panose="020B0503020204020204" pitchFamily="34" charset="-122"/>
              <a:ea typeface="Microsoft YaHei UI" panose="020B0503020204020204" pitchFamily="34" charset="-122"/>
              <a:cs typeface="Times New Roman Regular" panose="02020503050405090304" charset="0"/>
            </a:endParaRPr>
          </a:p>
          <a:p>
            <a:endParaRPr lang="en-US" altLang="zh-CN">
              <a:latin typeface="Microsoft YaHei UI" panose="020B0503020204020204" pitchFamily="34" charset="-122"/>
              <a:ea typeface="Microsoft YaHei UI" panose="020B0503020204020204" pitchFamily="34" charset="-122"/>
              <a:cs typeface="Times New Roman Regular" panose="02020503050405090304" charset="0"/>
            </a:endParaRPr>
          </a:p>
        </p:txBody>
      </p:sp>
      <p:sp>
        <p:nvSpPr>
          <p:cNvPr id="9" name="文本框 8"/>
          <p:cNvSpPr txBox="1"/>
          <p:nvPr/>
        </p:nvSpPr>
        <p:spPr>
          <a:xfrm>
            <a:off x="6704965" y="3943985"/>
            <a:ext cx="5273675" cy="1753235"/>
          </a:xfrm>
          <a:prstGeom prst="rect">
            <a:avLst/>
          </a:prstGeom>
          <a:noFill/>
        </p:spPr>
        <p:txBody>
          <a:bodyPr wrap="square" rtlCol="0">
            <a:spAutoFit/>
          </a:bodyPr>
          <a:lstStyle/>
          <a:p>
            <a:r>
              <a:rPr lang="en-US" altLang="zh-CN">
                <a:latin typeface="Microsoft YaHei UI" panose="020B0503020204020204" pitchFamily="34" charset="-122"/>
                <a:ea typeface="Microsoft YaHei UI" panose="020B0503020204020204" pitchFamily="34" charset="-122"/>
                <a:cs typeface="Times New Roman Regular" panose="02020503050405090304" charset="0"/>
                <a:sym typeface="+mn-ea"/>
              </a:rPr>
              <a:t>A higher α increases the stochasticity of candidate path generation.</a:t>
            </a:r>
          </a:p>
          <a:p>
            <a:endParaRPr lang="en-US" altLang="zh-CN">
              <a:latin typeface="Microsoft YaHei UI" panose="020B0503020204020204" pitchFamily="34" charset="-122"/>
              <a:ea typeface="Microsoft YaHei UI" panose="020B0503020204020204" pitchFamily="34" charset="-122"/>
              <a:cs typeface="Times New Roman Regular" panose="02020503050405090304" charset="0"/>
            </a:endParaRPr>
          </a:p>
          <a:p>
            <a:r>
              <a:rPr lang="en-US" altLang="zh-CN">
                <a:latin typeface="Microsoft YaHei UI" panose="020B0503020204020204" pitchFamily="34" charset="-122"/>
                <a:ea typeface="Microsoft YaHei UI" panose="020B0503020204020204" pitchFamily="34" charset="-122"/>
                <a:cs typeface="Times New Roman Regular" panose="02020503050405090304" charset="0"/>
                <a:sym typeface="+mn-ea"/>
              </a:rPr>
              <a:t>A higher τ increases the smoothness of the probability distribution over evaluated trajectories.</a:t>
            </a:r>
            <a:endParaRPr lang="en-US" altLang="zh-CN">
              <a:latin typeface="Microsoft YaHei UI" panose="020B0503020204020204" pitchFamily="34" charset="-122"/>
              <a:ea typeface="Microsoft YaHei UI" panose="020B0503020204020204" pitchFamily="34" charset="-122"/>
              <a:cs typeface="Times New Roman Regular" panose="02020503050405090304" charset="0"/>
            </a:endParaRPr>
          </a:p>
        </p:txBody>
      </p:sp>
      <p:sp>
        <p:nvSpPr>
          <p:cNvPr id="2" name="TextBox 1">
            <a:extLst>
              <a:ext uri="{FF2B5EF4-FFF2-40B4-BE49-F238E27FC236}">
                <a16:creationId xmlns:a16="http://schemas.microsoft.com/office/drawing/2014/main" id="{B67B2338-06BA-D3D3-BE4E-44228D09D340}"/>
              </a:ext>
            </a:extLst>
          </p:cNvPr>
          <p:cNvSpPr txBox="1"/>
          <p:nvPr/>
        </p:nvSpPr>
        <p:spPr>
          <a:xfrm>
            <a:off x="530225" y="6212840"/>
            <a:ext cx="11357610" cy="276999"/>
          </a:xfrm>
          <a:prstGeom prst="rect">
            <a:avLst/>
          </a:prstGeom>
          <a:noFill/>
        </p:spPr>
        <p:txBody>
          <a:bodyPr wrap="square">
            <a:spAutoFit/>
          </a:bodyPr>
          <a:lstStyle/>
          <a:p>
            <a:r>
              <a:rPr lang="en-US" altLang="zh-CN" sz="1200">
                <a:latin typeface="Microsoft YaHei UI" panose="020B0503020204020204" pitchFamily="34" charset="-122"/>
                <a:ea typeface="Microsoft YaHei UI" panose="020B0503020204020204" pitchFamily="34" charset="-122"/>
              </a:rPr>
              <a:t>Ma, Chang, et al. "Non-myopic Generation of Language Models for Reasoning and Planning." ICLR.</a:t>
            </a:r>
          </a:p>
        </p:txBody>
      </p:sp>
    </p:spTree>
    <p:extLst>
      <p:ext uri="{BB962C8B-B14F-4D97-AF65-F5344CB8AC3E}">
        <p14:creationId xmlns:p14="http://schemas.microsoft.com/office/powerpoint/2010/main" val="40688753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90204" pitchFamily="34" charset="0"/>
              </a:rPr>
              <a:t>Chain of Preference Optimization</a:t>
            </a:r>
          </a:p>
        </p:txBody>
      </p:sp>
      <p:sp>
        <p:nvSpPr>
          <p:cNvPr id="4" name="TextBox 3"/>
          <p:cNvSpPr txBox="1"/>
          <p:nvPr/>
        </p:nvSpPr>
        <p:spPr>
          <a:xfrm>
            <a:off x="530225" y="6238875"/>
            <a:ext cx="11357610" cy="803910"/>
          </a:xfrm>
          <a:prstGeom prst="rect">
            <a:avLst/>
          </a:prstGeom>
          <a:noFill/>
        </p:spPr>
        <p:txBody>
          <a:bodyPr wrap="square">
            <a:noAutofit/>
          </a:bodyPr>
          <a:lstStyle/>
          <a:p>
            <a:r>
              <a:rPr lang="en-US" altLang="zh-CN" sz="1200" dirty="0">
                <a:latin typeface="Microsoft YaHei UI" panose="020B0503020204020204" pitchFamily="34" charset="-122"/>
                <a:ea typeface="Microsoft YaHei UI" panose="020B0503020204020204" pitchFamily="34" charset="-122"/>
              </a:rPr>
              <a:t>Zhang, Xuan, et al. “Chain of preference optimization: Improving chain-of-thought reasoning in </a:t>
            </a:r>
            <a:r>
              <a:rPr lang="en-US" altLang="zh-CN" sz="1200" dirty="0" err="1">
                <a:latin typeface="Microsoft YaHei UI" panose="020B0503020204020204" pitchFamily="34" charset="-122"/>
                <a:ea typeface="Microsoft YaHei UI" panose="020B0503020204020204" pitchFamily="34" charset="-122"/>
              </a:rPr>
              <a:t>llms</a:t>
            </a:r>
            <a:r>
              <a:rPr lang="en-US" altLang="zh-CN" sz="1200" dirty="0">
                <a:latin typeface="Microsoft YaHei UI" panose="020B0503020204020204" pitchFamily="34" charset="-122"/>
                <a:ea typeface="Microsoft YaHei UI" panose="020B0503020204020204" pitchFamily="34" charset="-122"/>
              </a:rPr>
              <a:t>.”</a:t>
            </a:r>
            <a:r>
              <a:rPr lang="zh-CN" altLang="en-US" sz="1200" dirty="0">
                <a:latin typeface="Microsoft YaHei UI" panose="020B0503020204020204" pitchFamily="34" charset="-122"/>
                <a:ea typeface="Microsoft YaHei UI" panose="020B0503020204020204" pitchFamily="34" charset="-122"/>
              </a:rPr>
              <a:t> </a:t>
            </a:r>
            <a:r>
              <a:rPr lang="en-US" altLang="zh-CN" sz="1200" dirty="0" err="1">
                <a:latin typeface="Microsoft YaHei UI" panose="020B0503020204020204" pitchFamily="34" charset="-122"/>
                <a:ea typeface="Microsoft YaHei UI" panose="020B0503020204020204" pitchFamily="34" charset="-122"/>
              </a:rPr>
              <a:t>NeurIPS</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2024.</a:t>
            </a:r>
          </a:p>
        </p:txBody>
      </p:sp>
      <p:sp>
        <p:nvSpPr>
          <p:cNvPr id="6" name="文本框 5"/>
          <p:cNvSpPr txBox="1"/>
          <p:nvPr/>
        </p:nvSpPr>
        <p:spPr>
          <a:xfrm>
            <a:off x="558800" y="1032739"/>
            <a:ext cx="10422255" cy="1938020"/>
          </a:xfrm>
          <a:prstGeom prst="rect">
            <a:avLst/>
          </a:prstGeom>
          <a:noFill/>
        </p:spPr>
        <p:txBody>
          <a:bodyPr wrap="square" rtlCol="0">
            <a:spAutoFit/>
          </a:bodyPr>
          <a:lstStyle/>
          <a:p>
            <a:r>
              <a:rPr lang="en-US" altLang="zh-CN" sz="2000" dirty="0" err="1">
                <a:latin typeface="Microsoft YaHei UI" panose="020B0503020204020204" pitchFamily="34" charset="-122"/>
                <a:ea typeface="Microsoft YaHei UI" panose="020B0503020204020204" pitchFamily="34" charset="-122"/>
                <a:cs typeface="Times New Roman Regular" panose="02020503050405090304" charset="0"/>
                <a:sym typeface="+mn-ea"/>
              </a:rPr>
              <a:t>CoT</a:t>
            </a:r>
            <a:r>
              <a:rPr lang="en-US" altLang="zh-CN" sz="2000" dirty="0">
                <a:latin typeface="Microsoft YaHei UI" panose="020B0503020204020204" pitchFamily="34" charset="-122"/>
                <a:ea typeface="Microsoft YaHei UI" panose="020B0503020204020204" pitchFamily="34" charset="-122"/>
                <a:cs typeface="Times New Roman Regular" panose="02020503050405090304" charset="0"/>
                <a:sym typeface="+mn-ea"/>
              </a:rPr>
              <a:t>: overlook optimal reasoning paths.</a:t>
            </a:r>
          </a:p>
          <a:p>
            <a:r>
              <a:rPr lang="en-US" altLang="zh-CN" sz="2000" dirty="0" err="1">
                <a:latin typeface="Microsoft YaHei UI" panose="020B0503020204020204" pitchFamily="34" charset="-122"/>
                <a:ea typeface="Microsoft YaHei UI" panose="020B0503020204020204" pitchFamily="34" charset="-122"/>
                <a:cs typeface="Times New Roman Regular" panose="02020503050405090304" charset="0"/>
                <a:sym typeface="+mn-ea"/>
              </a:rPr>
              <a:t>ToT</a:t>
            </a:r>
            <a:r>
              <a:rPr lang="en-US" altLang="zh-CN" sz="2000" dirty="0">
                <a:latin typeface="Microsoft YaHei UI" panose="020B0503020204020204" pitchFamily="34" charset="-122"/>
                <a:ea typeface="Microsoft YaHei UI" panose="020B0503020204020204" pitchFamily="34" charset="-122"/>
                <a:cs typeface="Times New Roman Regular" panose="02020503050405090304" charset="0"/>
                <a:sym typeface="+mn-ea"/>
              </a:rPr>
              <a:t>: increased computational complexity.</a:t>
            </a:r>
          </a:p>
          <a:p>
            <a:r>
              <a:rPr lang="en-US" altLang="zh-CN" sz="2000" i="1" dirty="0">
                <a:latin typeface="Microsoft YaHei UI" panose="020B0503020204020204" pitchFamily="34" charset="-122"/>
                <a:ea typeface="Microsoft YaHei UI" panose="020B0503020204020204" pitchFamily="34" charset="-122"/>
                <a:cs typeface="Times New Roman Regular" panose="02020503050405090304" charset="0"/>
                <a:sym typeface="+mn-ea"/>
              </a:rPr>
              <a:t>Can the strategic depth of </a:t>
            </a:r>
            <a:r>
              <a:rPr lang="en-US" altLang="zh-CN" sz="2000" i="1" dirty="0" err="1">
                <a:latin typeface="Microsoft YaHei UI" panose="020B0503020204020204" pitchFamily="34" charset="-122"/>
                <a:ea typeface="Microsoft YaHei UI" panose="020B0503020204020204" pitchFamily="34" charset="-122"/>
                <a:cs typeface="Times New Roman Regular" panose="02020503050405090304" charset="0"/>
                <a:sym typeface="+mn-ea"/>
              </a:rPr>
              <a:t>ToT</a:t>
            </a:r>
            <a:r>
              <a:rPr lang="en-US" altLang="zh-CN" sz="2000" i="1" dirty="0">
                <a:latin typeface="Microsoft YaHei UI" panose="020B0503020204020204" pitchFamily="34" charset="-122"/>
                <a:ea typeface="Microsoft YaHei UI" panose="020B0503020204020204" pitchFamily="34" charset="-122"/>
                <a:cs typeface="Times New Roman Regular" panose="02020503050405090304" charset="0"/>
                <a:sym typeface="+mn-ea"/>
              </a:rPr>
              <a:t> be integrated into </a:t>
            </a:r>
            <a:r>
              <a:rPr lang="en-US" altLang="zh-CN" sz="2000" i="1" dirty="0" err="1">
                <a:latin typeface="Microsoft YaHei UI" panose="020B0503020204020204" pitchFamily="34" charset="-122"/>
                <a:ea typeface="Microsoft YaHei UI" panose="020B0503020204020204" pitchFamily="34" charset="-122"/>
                <a:cs typeface="Times New Roman Regular" panose="02020503050405090304" charset="0"/>
                <a:sym typeface="+mn-ea"/>
              </a:rPr>
              <a:t>CoT</a:t>
            </a:r>
            <a:r>
              <a:rPr lang="en-US" altLang="zh-CN" sz="2000" i="1" dirty="0">
                <a:latin typeface="Microsoft YaHei UI" panose="020B0503020204020204" pitchFamily="34" charset="-122"/>
                <a:ea typeface="Microsoft YaHei UI" panose="020B0503020204020204" pitchFamily="34" charset="-122"/>
                <a:cs typeface="Times New Roman Regular" panose="02020503050405090304" charset="0"/>
                <a:sym typeface="+mn-ea"/>
              </a:rPr>
              <a:t> to enhance its effectiveness while maintaining efficiency?</a:t>
            </a:r>
            <a:r>
              <a:rPr lang="zh-CN" altLang="en-US" sz="2000" i="1" dirty="0">
                <a:latin typeface="Microsoft YaHei UI" panose="020B0503020204020204" pitchFamily="34" charset="-122"/>
                <a:ea typeface="Microsoft YaHei UI" panose="020B0503020204020204" pitchFamily="34" charset="-122"/>
                <a:cs typeface="Times New Roman Regular" panose="02020503050405090304" charset="0"/>
                <a:sym typeface="+mn-ea"/>
              </a:rPr>
              <a:t> </a:t>
            </a:r>
            <a:r>
              <a:rPr lang="en-US" altLang="zh-CN" sz="2000" b="1" dirty="0">
                <a:solidFill>
                  <a:srgbClr val="FF0000"/>
                </a:solidFill>
                <a:latin typeface="Microsoft YaHei UI" panose="020B0503020204020204" pitchFamily="34" charset="-122"/>
                <a:ea typeface="Microsoft YaHei UI" panose="020B0503020204020204" pitchFamily="34" charset="-122"/>
                <a:cs typeface="Times New Roman Regular" panose="02020503050405090304" charset="0"/>
                <a:sym typeface="+mn-ea"/>
              </a:rPr>
              <a:t>Step-wise</a:t>
            </a:r>
            <a:r>
              <a:rPr lang="zh-CN" altLang="en-US" sz="2000" b="1" dirty="0">
                <a:solidFill>
                  <a:srgbClr val="FF0000"/>
                </a:solidFill>
                <a:latin typeface="Microsoft YaHei UI" panose="020B0503020204020204" pitchFamily="34" charset="-122"/>
                <a:ea typeface="Microsoft YaHei UI" panose="020B0503020204020204" pitchFamily="34" charset="-122"/>
                <a:cs typeface="Times New Roman Regular" panose="02020503050405090304" charset="0"/>
                <a:sym typeface="+mn-ea"/>
              </a:rPr>
              <a:t> </a:t>
            </a:r>
            <a:r>
              <a:rPr lang="en-US" altLang="zh-CN" sz="2000" b="1" dirty="0">
                <a:solidFill>
                  <a:srgbClr val="FF0000"/>
                </a:solidFill>
                <a:latin typeface="Microsoft YaHei UI" panose="020B0503020204020204" pitchFamily="34" charset="-122"/>
                <a:ea typeface="Microsoft YaHei UI" panose="020B0503020204020204" pitchFamily="34" charset="-122"/>
                <a:cs typeface="Times New Roman Regular" panose="02020503050405090304" charset="0"/>
                <a:sym typeface="+mn-ea"/>
              </a:rPr>
              <a:t>preference</a:t>
            </a:r>
            <a:r>
              <a:rPr lang="zh-CN" altLang="en-US" sz="2000" b="1" dirty="0">
                <a:solidFill>
                  <a:srgbClr val="FF0000"/>
                </a:solidFill>
                <a:latin typeface="Microsoft YaHei UI" panose="020B0503020204020204" pitchFamily="34" charset="-122"/>
                <a:ea typeface="Microsoft YaHei UI" panose="020B0503020204020204" pitchFamily="34" charset="-122"/>
                <a:cs typeface="Times New Roman Regular" panose="02020503050405090304" charset="0"/>
                <a:sym typeface="+mn-ea"/>
              </a:rPr>
              <a:t> </a:t>
            </a:r>
            <a:r>
              <a:rPr lang="en-US" altLang="zh-CN" sz="2000" b="1" dirty="0">
                <a:solidFill>
                  <a:srgbClr val="FF0000"/>
                </a:solidFill>
                <a:latin typeface="Microsoft YaHei UI" panose="020B0503020204020204" pitchFamily="34" charset="-122"/>
                <a:ea typeface="Microsoft YaHei UI" panose="020B0503020204020204" pitchFamily="34" charset="-122"/>
                <a:cs typeface="Times New Roman Regular" panose="02020503050405090304" charset="0"/>
                <a:sym typeface="+mn-ea"/>
              </a:rPr>
              <a:t>supervision</a:t>
            </a:r>
          </a:p>
          <a:p>
            <a:endParaRPr lang="en-US" altLang="zh-CN" sz="2000" dirty="0">
              <a:latin typeface="Microsoft YaHei UI" panose="020B0503020204020204" pitchFamily="34" charset="-122"/>
              <a:ea typeface="Microsoft YaHei UI" panose="020B0503020204020204" pitchFamily="34" charset="-122"/>
              <a:cs typeface="Times New Roman Regular" panose="02020503050405090304" charset="0"/>
            </a:endParaRPr>
          </a:p>
          <a:p>
            <a:endParaRPr lang="en-US" altLang="zh-CN" sz="2000" dirty="0">
              <a:latin typeface="Microsoft YaHei UI" panose="020B0503020204020204" pitchFamily="34" charset="-122"/>
              <a:ea typeface="Microsoft YaHei UI" panose="020B0503020204020204" pitchFamily="34" charset="-122"/>
              <a:cs typeface="Times New Roman Regular" panose="02020503050405090304" charset="0"/>
            </a:endParaRPr>
          </a:p>
        </p:txBody>
      </p:sp>
      <p:pic>
        <p:nvPicPr>
          <p:cNvPr id="10" name="图片 9"/>
          <p:cNvPicPr>
            <a:picLocks noChangeAspect="1"/>
          </p:cNvPicPr>
          <p:nvPr/>
        </p:nvPicPr>
        <p:blipFill>
          <a:blip r:embed="rId3"/>
          <a:stretch>
            <a:fillRect/>
          </a:stretch>
        </p:blipFill>
        <p:spPr>
          <a:xfrm>
            <a:off x="1324610" y="2457450"/>
            <a:ext cx="9404985" cy="3656965"/>
          </a:xfrm>
          <a:prstGeom prst="rect">
            <a:avLst/>
          </a:prstGeom>
        </p:spPr>
      </p:pic>
    </p:spTree>
    <p:extLst>
      <p:ext uri="{BB962C8B-B14F-4D97-AF65-F5344CB8AC3E}">
        <p14:creationId xmlns:p14="http://schemas.microsoft.com/office/powerpoint/2010/main" val="2097481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a:solidFill>
                  <a:srgbClr val="AC8E68"/>
                </a:solidFill>
                <a:latin typeface="Microsoft YaHei UI" panose="020B0503020204020204" pitchFamily="34" charset="-122"/>
                <a:ea typeface="Microsoft YaHei UI" panose="020B0503020204020204" pitchFamily="34" charset="-122"/>
                <a:cs typeface="Arial" panose="020B0604020202090204" pitchFamily="34" charset="0"/>
              </a:rPr>
              <a:t>Chain of Preference Optimization</a:t>
            </a:r>
          </a:p>
        </p:txBody>
      </p:sp>
      <p:pic>
        <p:nvPicPr>
          <p:cNvPr id="2" name="图片 1"/>
          <p:cNvPicPr>
            <a:picLocks noChangeAspect="1"/>
          </p:cNvPicPr>
          <p:nvPr/>
        </p:nvPicPr>
        <p:blipFill>
          <a:blip r:embed="rId3"/>
          <a:stretch>
            <a:fillRect/>
          </a:stretch>
        </p:blipFill>
        <p:spPr>
          <a:xfrm>
            <a:off x="1432560" y="1691640"/>
            <a:ext cx="8841105" cy="3618230"/>
          </a:xfrm>
          <a:prstGeom prst="rect">
            <a:avLst/>
          </a:prstGeom>
        </p:spPr>
      </p:pic>
      <p:sp>
        <p:nvSpPr>
          <p:cNvPr id="3" name="文本框 2"/>
          <p:cNvSpPr txBox="1"/>
          <p:nvPr/>
        </p:nvSpPr>
        <p:spPr>
          <a:xfrm>
            <a:off x="1269365" y="901634"/>
            <a:ext cx="4801235" cy="769441"/>
          </a:xfrm>
          <a:prstGeom prst="rect">
            <a:avLst/>
          </a:prstGeom>
          <a:noFill/>
        </p:spPr>
        <p:txBody>
          <a:bodyPr wrap="square" rtlCol="0">
            <a:spAutoFit/>
          </a:bodyPr>
          <a:lstStyle/>
          <a:p>
            <a:pPr marL="285750" indent="-285750">
              <a:buFont typeface="Arial" panose="020B0604020202090204" pitchFamily="34" charset="0"/>
              <a:buChar char="•"/>
            </a:pPr>
            <a:r>
              <a:rPr lang="en-US" altLang="zh-CN" sz="2200" dirty="0">
                <a:latin typeface="Arial" panose="020B0604020202020204" pitchFamily="34" charset="0"/>
                <a:ea typeface="PingFang SC Regular" panose="020B0400000000000000" charset="-122"/>
                <a:cs typeface="Arial" panose="020B0604020202020204" pitchFamily="34" charset="0"/>
              </a:rPr>
              <a:t>The process of generating, evaluating, and pruning thoughts</a:t>
            </a:r>
          </a:p>
        </p:txBody>
      </p:sp>
      <p:sp>
        <p:nvSpPr>
          <p:cNvPr id="8" name="文本框 7"/>
          <p:cNvSpPr txBox="1"/>
          <p:nvPr/>
        </p:nvSpPr>
        <p:spPr>
          <a:xfrm>
            <a:off x="6070600" y="924787"/>
            <a:ext cx="4335780" cy="769441"/>
          </a:xfrm>
          <a:prstGeom prst="rect">
            <a:avLst/>
          </a:prstGeom>
          <a:noFill/>
        </p:spPr>
        <p:txBody>
          <a:bodyPr wrap="square" rtlCol="0">
            <a:spAutoFit/>
          </a:bodyPr>
          <a:lstStyle/>
          <a:p>
            <a:pPr marL="285750" indent="-285750">
              <a:buFont typeface="Arial" panose="020B0604020202090204" pitchFamily="34" charset="0"/>
              <a:buChar char="•"/>
            </a:pPr>
            <a:r>
              <a:rPr lang="en-US" altLang="zh-CN" sz="2200" dirty="0">
                <a:latin typeface="PingFang SC Regular" panose="020B0400000000000000" charset="-122"/>
                <a:ea typeface="PingFang SC Regular" panose="020B0400000000000000" charset="-122"/>
                <a:cs typeface="Times New Roman Regular" panose="02020503050405090304" charset="0"/>
              </a:rPr>
              <a:t>The collection of preference thoughts</a:t>
            </a:r>
          </a:p>
        </p:txBody>
      </p:sp>
      <p:pic>
        <p:nvPicPr>
          <p:cNvPr id="11" name="图片 10"/>
          <p:cNvPicPr>
            <a:picLocks noChangeAspect="1"/>
          </p:cNvPicPr>
          <p:nvPr/>
        </p:nvPicPr>
        <p:blipFill>
          <a:blip r:embed="rId4"/>
          <a:stretch>
            <a:fillRect/>
          </a:stretch>
        </p:blipFill>
        <p:spPr>
          <a:xfrm>
            <a:off x="6099175" y="5419090"/>
            <a:ext cx="6092825" cy="710565"/>
          </a:xfrm>
          <a:prstGeom prst="rect">
            <a:avLst/>
          </a:prstGeom>
        </p:spPr>
      </p:pic>
      <p:sp>
        <p:nvSpPr>
          <p:cNvPr id="5" name="TextBox 4">
            <a:extLst>
              <a:ext uri="{FF2B5EF4-FFF2-40B4-BE49-F238E27FC236}">
                <a16:creationId xmlns:a16="http://schemas.microsoft.com/office/drawing/2014/main" id="{E05BC107-559F-C987-D39F-641A06A2ABCD}"/>
              </a:ext>
            </a:extLst>
          </p:cNvPr>
          <p:cNvSpPr txBox="1"/>
          <p:nvPr/>
        </p:nvSpPr>
        <p:spPr>
          <a:xfrm>
            <a:off x="530225" y="6238875"/>
            <a:ext cx="11357610" cy="379639"/>
          </a:xfrm>
          <a:prstGeom prst="rect">
            <a:avLst/>
          </a:prstGeom>
          <a:noFill/>
        </p:spPr>
        <p:txBody>
          <a:bodyPr wrap="square">
            <a:noAutofit/>
          </a:bodyPr>
          <a:lstStyle/>
          <a:p>
            <a:r>
              <a:rPr lang="en-US" altLang="zh-CN" sz="1200" dirty="0">
                <a:latin typeface="Microsoft YaHei UI" panose="020B0503020204020204" pitchFamily="34" charset="-122"/>
                <a:ea typeface="Microsoft YaHei UI" panose="020B0503020204020204" pitchFamily="34" charset="-122"/>
              </a:rPr>
              <a:t>Zhang, Xuan, et al. “Chain of preference optimization: Improving chain-of-thought reasoning in </a:t>
            </a:r>
            <a:r>
              <a:rPr lang="en-US" altLang="zh-CN" sz="1200" dirty="0" err="1">
                <a:latin typeface="Microsoft YaHei UI" panose="020B0503020204020204" pitchFamily="34" charset="-122"/>
                <a:ea typeface="Microsoft YaHei UI" panose="020B0503020204020204" pitchFamily="34" charset="-122"/>
              </a:rPr>
              <a:t>llms</a:t>
            </a:r>
            <a:r>
              <a:rPr lang="en-US" altLang="zh-CN" sz="1200" dirty="0">
                <a:latin typeface="Microsoft YaHei UI" panose="020B0503020204020204" pitchFamily="34" charset="-122"/>
                <a:ea typeface="Microsoft YaHei UI" panose="020B0503020204020204" pitchFamily="34" charset="-122"/>
              </a:rPr>
              <a:t>.”</a:t>
            </a:r>
            <a:r>
              <a:rPr lang="zh-CN" altLang="en-US" sz="1200" dirty="0">
                <a:latin typeface="Microsoft YaHei UI" panose="020B0503020204020204" pitchFamily="34" charset="-122"/>
                <a:ea typeface="Microsoft YaHei UI" panose="020B0503020204020204" pitchFamily="34" charset="-122"/>
              </a:rPr>
              <a:t> </a:t>
            </a:r>
            <a:r>
              <a:rPr lang="en-US" altLang="zh-CN" sz="1200" dirty="0" err="1">
                <a:latin typeface="Microsoft YaHei UI" panose="020B0503020204020204" pitchFamily="34" charset="-122"/>
                <a:ea typeface="Microsoft YaHei UI" panose="020B0503020204020204" pitchFamily="34" charset="-122"/>
              </a:rPr>
              <a:t>NeurIPS</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2024.</a:t>
            </a:r>
          </a:p>
        </p:txBody>
      </p:sp>
      <p:sp>
        <p:nvSpPr>
          <p:cNvPr id="6" name="TextBox 5">
            <a:extLst>
              <a:ext uri="{FF2B5EF4-FFF2-40B4-BE49-F238E27FC236}">
                <a16:creationId xmlns:a16="http://schemas.microsoft.com/office/drawing/2014/main" id="{072F11AE-9422-7B19-EA4A-8E345D9A607C}"/>
              </a:ext>
            </a:extLst>
          </p:cNvPr>
          <p:cNvSpPr txBox="1"/>
          <p:nvPr/>
        </p:nvSpPr>
        <p:spPr>
          <a:xfrm>
            <a:off x="2086528" y="5420429"/>
            <a:ext cx="3655424" cy="707886"/>
          </a:xfrm>
          <a:prstGeom prst="rect">
            <a:avLst/>
          </a:prstGeom>
          <a:noFill/>
        </p:spPr>
        <p:txBody>
          <a:bodyPr wrap="none" rtlCol="0">
            <a:spAutoFit/>
          </a:bodyPr>
          <a:lstStyle/>
          <a:p>
            <a:r>
              <a:rPr lang="en-US" altLang="zh-CN" sz="2000" b="1" dirty="0"/>
              <a:t>Given</a:t>
            </a:r>
            <a:r>
              <a:rPr lang="zh-CN" altLang="en-US" sz="2000" b="1" dirty="0"/>
              <a:t> </a:t>
            </a:r>
            <a:r>
              <a:rPr lang="en-US" altLang="zh-CN" sz="2000" b="1" dirty="0"/>
              <a:t>previous</a:t>
            </a:r>
            <a:r>
              <a:rPr lang="zh-CN" altLang="en-US" sz="2000" b="1" dirty="0"/>
              <a:t> </a:t>
            </a:r>
            <a:r>
              <a:rPr lang="en-US" altLang="zh-CN" sz="2000" b="1" dirty="0"/>
              <a:t>winning</a:t>
            </a:r>
            <a:r>
              <a:rPr lang="zh-CN" altLang="en-US" sz="2000" b="1" dirty="0"/>
              <a:t> </a:t>
            </a:r>
            <a:r>
              <a:rPr lang="en-US" altLang="zh-CN" sz="2000" b="1" dirty="0"/>
              <a:t>steps,</a:t>
            </a:r>
            <a:endParaRPr lang="en-CN" altLang="zh-CN" sz="2000" b="1"/>
          </a:p>
          <a:p>
            <a:r>
              <a:rPr lang="en-US" altLang="zh-CN" sz="2000" b="1" dirty="0"/>
              <a:t>prefer</a:t>
            </a:r>
            <a:r>
              <a:rPr lang="zh-CN" altLang="en-US" sz="2000" b="1" dirty="0"/>
              <a:t> </a:t>
            </a:r>
            <a:r>
              <a:rPr lang="en-US" altLang="zh-CN" sz="2000" b="1" dirty="0"/>
              <a:t>the</a:t>
            </a:r>
            <a:r>
              <a:rPr lang="zh-CN" altLang="en-US" sz="2000" b="1" dirty="0"/>
              <a:t> </a:t>
            </a:r>
            <a:r>
              <a:rPr lang="en-US" altLang="zh-CN" sz="2000" b="1" dirty="0"/>
              <a:t>next</a:t>
            </a:r>
            <a:r>
              <a:rPr lang="zh-CN" altLang="en-US" sz="2000" b="1" dirty="0"/>
              <a:t> </a:t>
            </a:r>
            <a:r>
              <a:rPr lang="en-US" altLang="zh-CN" sz="2000" b="1" dirty="0"/>
              <a:t>winning</a:t>
            </a:r>
            <a:r>
              <a:rPr lang="zh-CN" altLang="en-US" sz="2000" b="1" dirty="0"/>
              <a:t> </a:t>
            </a:r>
            <a:r>
              <a:rPr lang="en-US" altLang="zh-CN" sz="2000" b="1" dirty="0"/>
              <a:t>step.</a:t>
            </a:r>
          </a:p>
        </p:txBody>
      </p:sp>
    </p:spTree>
    <p:extLst>
      <p:ext uri="{BB962C8B-B14F-4D97-AF65-F5344CB8AC3E}">
        <p14:creationId xmlns:p14="http://schemas.microsoft.com/office/powerpoint/2010/main" val="39448998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90204" pitchFamily="34" charset="0"/>
              </a:rPr>
              <a:t>Chain of Preference Optimization</a:t>
            </a:r>
          </a:p>
        </p:txBody>
      </p:sp>
      <p:sp>
        <p:nvSpPr>
          <p:cNvPr id="3" name="文本框 2"/>
          <p:cNvSpPr txBox="1"/>
          <p:nvPr/>
        </p:nvSpPr>
        <p:spPr>
          <a:xfrm>
            <a:off x="1595755" y="1298575"/>
            <a:ext cx="4720590" cy="922020"/>
          </a:xfrm>
          <a:prstGeom prst="rect">
            <a:avLst/>
          </a:prstGeom>
          <a:noFill/>
        </p:spPr>
        <p:txBody>
          <a:bodyPr wrap="square" rtlCol="0">
            <a:spAutoFit/>
          </a:bodyPr>
          <a:lstStyle/>
          <a:p>
            <a:pPr indent="0">
              <a:buNone/>
            </a:pPr>
            <a:r>
              <a:rPr lang="en-US" altLang="zh-CN" noProof="0" dirty="0">
                <a:ln>
                  <a:noFill/>
                </a:ln>
                <a:solidFill>
                  <a:prstClr val="black"/>
                </a:solidFill>
                <a:effectLst/>
                <a:uLnTx/>
                <a:uFillTx/>
                <a:latin typeface="Microsoft YaHei UI" panose="020B0503020204020204" pitchFamily="34" charset="-122"/>
                <a:ea typeface="Microsoft YaHei UI" panose="020B0503020204020204" pitchFamily="34" charset="-122"/>
                <a:sym typeface="+mn-ea"/>
              </a:rPr>
              <a:t>Effect of </a:t>
            </a:r>
            <a:r>
              <a:rPr lang="en-US" altLang="zh-CN" noProof="0" dirty="0" err="1">
                <a:ln>
                  <a:noFill/>
                </a:ln>
                <a:solidFill>
                  <a:prstClr val="black"/>
                </a:solidFill>
                <a:effectLst/>
                <a:uLnTx/>
                <a:uFillTx/>
                <a:latin typeface="Microsoft YaHei UI" panose="020B0503020204020204" pitchFamily="34" charset="-122"/>
                <a:ea typeface="Microsoft YaHei UI" panose="020B0503020204020204" pitchFamily="34" charset="-122"/>
                <a:sym typeface="+mn-ea"/>
              </a:rPr>
              <a:t>dispreferred</a:t>
            </a:r>
            <a:r>
              <a:rPr lang="en-US" altLang="zh-CN" noProof="0" dirty="0">
                <a:ln>
                  <a:noFill/>
                </a:ln>
                <a:solidFill>
                  <a:prstClr val="black"/>
                </a:solidFill>
                <a:effectLst/>
                <a:uLnTx/>
                <a:uFillTx/>
                <a:latin typeface="Microsoft YaHei UI" panose="020B0503020204020204" pitchFamily="34" charset="-122"/>
                <a:ea typeface="Microsoft YaHei UI" panose="020B0503020204020204" pitchFamily="34" charset="-122"/>
                <a:sym typeface="+mn-ea"/>
              </a:rPr>
              <a:t> thoughts selection</a:t>
            </a:r>
            <a:endParaRPr lang="en-US" altLang="zh-CN" noProof="0" dirty="0">
              <a:ln>
                <a:noFill/>
              </a:ln>
              <a:solidFill>
                <a:prstClr val="black"/>
              </a:solidFill>
              <a:effectLst/>
              <a:uLnTx/>
              <a:uFillTx/>
              <a:latin typeface="Microsoft YaHei UI" panose="020B0503020204020204" pitchFamily="34" charset="-122"/>
              <a:ea typeface="Microsoft YaHei UI" panose="020B0503020204020204" pitchFamily="34" charset="-122"/>
            </a:endParaRPr>
          </a:p>
          <a:p>
            <a:pPr marL="285750" indent="-285750">
              <a:buFont typeface="Arial" panose="020B0604020202090204" pitchFamily="34" charset="0"/>
              <a:buChar char="•"/>
            </a:pPr>
            <a:endParaRPr lang="en-US" altLang="zh-CN" noProof="0" dirty="0">
              <a:ln>
                <a:noFill/>
              </a:ln>
              <a:solidFill>
                <a:prstClr val="black"/>
              </a:solidFill>
              <a:effectLst/>
              <a:uLnTx/>
              <a:uFillTx/>
              <a:latin typeface="Microsoft YaHei UI" panose="020B0503020204020204" pitchFamily="34" charset="-122"/>
              <a:ea typeface="Microsoft YaHei UI" panose="020B0503020204020204" pitchFamily="34" charset="-122"/>
            </a:endParaRPr>
          </a:p>
        </p:txBody>
      </p:sp>
      <p:sp>
        <p:nvSpPr>
          <p:cNvPr id="8" name="文本框 7"/>
          <p:cNvSpPr txBox="1"/>
          <p:nvPr/>
        </p:nvSpPr>
        <p:spPr>
          <a:xfrm>
            <a:off x="7286625" y="1298575"/>
            <a:ext cx="5123180" cy="368300"/>
          </a:xfrm>
          <a:prstGeom prst="rect">
            <a:avLst/>
          </a:prstGeom>
          <a:noFill/>
        </p:spPr>
        <p:txBody>
          <a:bodyPr wrap="square" rtlCol="0">
            <a:spAutoFit/>
          </a:bodyPr>
          <a:lstStyle/>
          <a:p>
            <a:pPr indent="0">
              <a:buNone/>
            </a:pPr>
            <a:r>
              <a:rPr lang="en-US" altLang="zh-CN" dirty="0">
                <a:latin typeface="PingFang SC Regular" panose="020B0400000000000000" charset="-122"/>
                <a:ea typeface="PingFang SC Regular" panose="020B0400000000000000" charset="-122"/>
                <a:cs typeface="Times New Roman Regular" panose="02020503050405090304" charset="0"/>
              </a:rPr>
              <a:t>Effect of per-step preference supervision</a:t>
            </a:r>
          </a:p>
        </p:txBody>
      </p:sp>
      <p:pic>
        <p:nvPicPr>
          <p:cNvPr id="5" name="图片 4"/>
          <p:cNvPicPr>
            <a:picLocks noChangeAspect="1"/>
          </p:cNvPicPr>
          <p:nvPr/>
        </p:nvPicPr>
        <p:blipFill>
          <a:blip r:embed="rId3"/>
          <a:stretch>
            <a:fillRect/>
          </a:stretch>
        </p:blipFill>
        <p:spPr>
          <a:xfrm>
            <a:off x="633095" y="1616075"/>
            <a:ext cx="11357610" cy="1680210"/>
          </a:xfrm>
          <a:prstGeom prst="rect">
            <a:avLst/>
          </a:prstGeom>
        </p:spPr>
      </p:pic>
      <p:pic>
        <p:nvPicPr>
          <p:cNvPr id="10" name="图片 9"/>
          <p:cNvPicPr>
            <a:picLocks noChangeAspect="1"/>
          </p:cNvPicPr>
          <p:nvPr/>
        </p:nvPicPr>
        <p:blipFill>
          <a:blip r:embed="rId4"/>
          <a:stretch>
            <a:fillRect/>
          </a:stretch>
        </p:blipFill>
        <p:spPr>
          <a:xfrm>
            <a:off x="633095" y="4037330"/>
            <a:ext cx="11357610" cy="1831340"/>
          </a:xfrm>
          <a:prstGeom prst="rect">
            <a:avLst/>
          </a:prstGeom>
        </p:spPr>
      </p:pic>
      <p:sp>
        <p:nvSpPr>
          <p:cNvPr id="15" name="文本框 14"/>
          <p:cNvSpPr txBox="1"/>
          <p:nvPr/>
        </p:nvSpPr>
        <p:spPr>
          <a:xfrm>
            <a:off x="1595755" y="3559175"/>
            <a:ext cx="4502785" cy="645160"/>
          </a:xfrm>
          <a:prstGeom prst="rect">
            <a:avLst/>
          </a:prstGeom>
          <a:noFill/>
        </p:spPr>
        <p:txBody>
          <a:bodyPr wrap="square" rtlCol="0">
            <a:spAutoFit/>
          </a:bodyPr>
          <a:lstStyle/>
          <a:p>
            <a:pPr indent="0">
              <a:buNone/>
            </a:pPr>
            <a:r>
              <a:rPr lang="en-US" altLang="zh-CN" noProof="0" dirty="0">
                <a:ln>
                  <a:noFill/>
                </a:ln>
                <a:solidFill>
                  <a:prstClr val="black"/>
                </a:solidFill>
                <a:effectLst/>
                <a:uLnTx/>
                <a:uFillTx/>
                <a:latin typeface="Microsoft YaHei UI" panose="020B0503020204020204" pitchFamily="34" charset="-122"/>
                <a:ea typeface="Microsoft YaHei UI" panose="020B0503020204020204" pitchFamily="34" charset="-122"/>
              </a:rPr>
              <a:t>Effect of the number of instances in generating paired thoughts. </a:t>
            </a:r>
          </a:p>
        </p:txBody>
      </p:sp>
      <p:sp>
        <p:nvSpPr>
          <p:cNvPr id="16" name="文本框 15"/>
          <p:cNvSpPr txBox="1"/>
          <p:nvPr/>
        </p:nvSpPr>
        <p:spPr>
          <a:xfrm>
            <a:off x="7505065" y="3511550"/>
            <a:ext cx="4904740" cy="645160"/>
          </a:xfrm>
          <a:prstGeom prst="rect">
            <a:avLst/>
          </a:prstGeom>
          <a:noFill/>
        </p:spPr>
        <p:txBody>
          <a:bodyPr wrap="square" rtlCol="0">
            <a:spAutoFit/>
          </a:bodyPr>
          <a:lstStyle/>
          <a:p>
            <a:pPr indent="0">
              <a:buNone/>
            </a:pPr>
            <a:r>
              <a:rPr lang="en-US" altLang="zh-CN" noProof="0" dirty="0">
                <a:ln>
                  <a:noFill/>
                </a:ln>
                <a:solidFill>
                  <a:prstClr val="black"/>
                </a:solidFill>
                <a:effectLst/>
                <a:uLnTx/>
                <a:uFillTx/>
                <a:latin typeface="Microsoft YaHei UI" panose="020B0503020204020204" pitchFamily="34" charset="-122"/>
                <a:ea typeface="Microsoft YaHei UI" panose="020B0503020204020204" pitchFamily="34" charset="-122"/>
              </a:rPr>
              <a:t>Effect of </a:t>
            </a:r>
            <a:r>
              <a:rPr lang="en-US" altLang="zh-CN" noProof="0" dirty="0" err="1">
                <a:ln>
                  <a:noFill/>
                </a:ln>
                <a:solidFill>
                  <a:prstClr val="black"/>
                </a:solidFill>
                <a:effectLst/>
                <a:uLnTx/>
                <a:uFillTx/>
                <a:latin typeface="Microsoft YaHei UI" panose="020B0503020204020204" pitchFamily="34" charset="-122"/>
                <a:ea typeface="Microsoft YaHei UI" panose="020B0503020204020204" pitchFamily="34" charset="-122"/>
              </a:rPr>
              <a:t>dispreferred</a:t>
            </a:r>
            <a:r>
              <a:rPr lang="en-US" altLang="zh-CN" noProof="0" dirty="0">
                <a:ln>
                  <a:noFill/>
                </a:ln>
                <a:solidFill>
                  <a:prstClr val="black"/>
                </a:solidFill>
                <a:effectLst/>
                <a:uLnTx/>
                <a:uFillTx/>
                <a:latin typeface="Microsoft YaHei UI" panose="020B0503020204020204" pitchFamily="34" charset="-122"/>
                <a:ea typeface="Microsoft YaHei UI" panose="020B0503020204020204" pitchFamily="34" charset="-122"/>
              </a:rPr>
              <a:t> thoughts in optimization.</a:t>
            </a:r>
          </a:p>
        </p:txBody>
      </p:sp>
      <p:sp>
        <p:nvSpPr>
          <p:cNvPr id="2" name="TextBox 1">
            <a:extLst>
              <a:ext uri="{FF2B5EF4-FFF2-40B4-BE49-F238E27FC236}">
                <a16:creationId xmlns:a16="http://schemas.microsoft.com/office/drawing/2014/main" id="{A47800D8-04F9-4FF6-721F-23E684324EF9}"/>
              </a:ext>
            </a:extLst>
          </p:cNvPr>
          <p:cNvSpPr txBox="1"/>
          <p:nvPr/>
        </p:nvSpPr>
        <p:spPr>
          <a:xfrm>
            <a:off x="530225" y="6238875"/>
            <a:ext cx="11357610" cy="803910"/>
          </a:xfrm>
          <a:prstGeom prst="rect">
            <a:avLst/>
          </a:prstGeom>
          <a:noFill/>
        </p:spPr>
        <p:txBody>
          <a:bodyPr wrap="square">
            <a:noAutofit/>
          </a:bodyPr>
          <a:lstStyle/>
          <a:p>
            <a:r>
              <a:rPr lang="en-US" altLang="zh-CN" sz="1200">
                <a:latin typeface="Microsoft YaHei UI" panose="020B0503020204020204" pitchFamily="34" charset="-122"/>
                <a:ea typeface="Microsoft YaHei UI" panose="020B0503020204020204" pitchFamily="34" charset="-122"/>
              </a:rPr>
              <a:t>Zhang, Xuan, et al. “Chain of preference optimization: Improving chain-of-thought reasoning in llms.”</a:t>
            </a:r>
            <a:r>
              <a:rPr lang="zh-CN" altLang="en-US" sz="1200">
                <a:latin typeface="Microsoft YaHei UI" panose="020B0503020204020204" pitchFamily="34" charset="-122"/>
                <a:ea typeface="Microsoft YaHei UI" panose="020B0503020204020204" pitchFamily="34" charset="-122"/>
              </a:rPr>
              <a:t> </a:t>
            </a:r>
            <a:r>
              <a:rPr lang="en-US" altLang="zh-CN" sz="1200">
                <a:latin typeface="Microsoft YaHei UI" panose="020B0503020204020204" pitchFamily="34" charset="-122"/>
                <a:ea typeface="Microsoft YaHei UI" panose="020B0503020204020204" pitchFamily="34" charset="-122"/>
              </a:rPr>
              <a:t>NeurIPS</a:t>
            </a:r>
            <a:r>
              <a:rPr lang="zh-CN" altLang="en-US" sz="1200">
                <a:latin typeface="Microsoft YaHei UI" panose="020B0503020204020204" pitchFamily="34" charset="-122"/>
                <a:ea typeface="Microsoft YaHei UI" panose="020B0503020204020204" pitchFamily="34" charset="-122"/>
              </a:rPr>
              <a:t> </a:t>
            </a:r>
            <a:r>
              <a:rPr lang="en-US" altLang="zh-CN" sz="1200">
                <a:latin typeface="Microsoft YaHei UI" panose="020B0503020204020204" pitchFamily="34" charset="-122"/>
                <a:ea typeface="Microsoft YaHei UI" panose="020B0503020204020204" pitchFamily="34" charset="-122"/>
              </a:rPr>
              <a:t>2024.</a:t>
            </a:r>
          </a:p>
        </p:txBody>
      </p:sp>
    </p:spTree>
    <p:extLst>
      <p:ext uri="{BB962C8B-B14F-4D97-AF65-F5344CB8AC3E}">
        <p14:creationId xmlns:p14="http://schemas.microsoft.com/office/powerpoint/2010/main" val="27755943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90204" pitchFamily="34" charset="0"/>
              </a:rPr>
              <a:t>Chain-of-Thought Is Not </a:t>
            </a:r>
            <a:r>
              <a:rPr lang="en-US" altLang="zh-CN" dirty="0" err="1">
                <a:solidFill>
                  <a:srgbClr val="AC8E68"/>
                </a:solidFill>
                <a:latin typeface="Microsoft YaHei UI" panose="020B0503020204020204" pitchFamily="34" charset="-122"/>
                <a:ea typeface="Microsoft YaHei UI" panose="020B0503020204020204" pitchFamily="34" charset="-122"/>
                <a:cs typeface="Arial" panose="020B0604020202090204" pitchFamily="34" charset="0"/>
              </a:rPr>
              <a:t>Explainability</a:t>
            </a:r>
            <a:endPar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90204" pitchFamily="34" charset="0"/>
            </a:endParaRPr>
          </a:p>
        </p:txBody>
      </p:sp>
      <p:sp>
        <p:nvSpPr>
          <p:cNvPr id="4" name="TextBox 3"/>
          <p:cNvSpPr txBox="1"/>
          <p:nvPr/>
        </p:nvSpPr>
        <p:spPr>
          <a:xfrm>
            <a:off x="558800" y="6506686"/>
            <a:ext cx="8131629" cy="275590"/>
          </a:xfrm>
          <a:prstGeom prst="rect">
            <a:avLst/>
          </a:prstGeom>
          <a:noFill/>
        </p:spPr>
        <p:txBody>
          <a:bodyPr wrap="square">
            <a:spAutoFit/>
          </a:bodyPr>
          <a:lstStyle/>
          <a:p>
            <a:r>
              <a:rPr lang="en-US" altLang="zh-CN" sz="1200">
                <a:latin typeface="Microsoft YaHei UI" panose="020B0503020204020204" pitchFamily="34" charset="-122"/>
                <a:ea typeface="Microsoft YaHei UI" panose="020B0503020204020204" pitchFamily="34" charset="-122"/>
              </a:rPr>
              <a:t>Barez, Fazl, et al. "Chain-of-thought is not explainability." Preprint, alphaXiv (2025): v2.</a:t>
            </a:r>
          </a:p>
        </p:txBody>
      </p:sp>
      <p:pic>
        <p:nvPicPr>
          <p:cNvPr id="26" name="图片 25"/>
          <p:cNvPicPr>
            <a:picLocks noChangeAspect="1"/>
          </p:cNvPicPr>
          <p:nvPr/>
        </p:nvPicPr>
        <p:blipFill>
          <a:blip r:embed="rId3"/>
          <a:stretch>
            <a:fillRect/>
          </a:stretch>
        </p:blipFill>
        <p:spPr>
          <a:xfrm>
            <a:off x="6525895" y="1347217"/>
            <a:ext cx="5427980" cy="4530090"/>
          </a:xfrm>
          <a:prstGeom prst="rect">
            <a:avLst/>
          </a:prstGeom>
        </p:spPr>
      </p:pic>
      <p:sp>
        <p:nvSpPr>
          <p:cNvPr id="28" name="文本框 27"/>
          <p:cNvSpPr txBox="1"/>
          <p:nvPr/>
        </p:nvSpPr>
        <p:spPr>
          <a:xfrm>
            <a:off x="153266" y="1537657"/>
            <a:ext cx="6372629" cy="4339650"/>
          </a:xfrm>
          <a:prstGeom prst="rect">
            <a:avLst/>
          </a:prstGeom>
          <a:noFill/>
        </p:spPr>
        <p:txBody>
          <a:bodyPr wrap="square" rtlCol="0">
            <a:spAutoFit/>
          </a:bodyPr>
          <a:lstStyle/>
          <a:p>
            <a:r>
              <a:rPr lang="en-US" altLang="zh-CN" sz="2200" b="1" noProof="0" dirty="0">
                <a:ln>
                  <a:noFill/>
                </a:ln>
                <a:effectLst/>
                <a:uLnTx/>
                <a:uFillTx/>
                <a:latin typeface="Microsoft YaHei UI" panose="020B0503020204020204" pitchFamily="34" charset="-122"/>
                <a:ea typeface="Microsoft YaHei UI" panose="020B0503020204020204" pitchFamily="34" charset="-122"/>
                <a:sym typeface="+mn-ea"/>
              </a:rPr>
              <a:t>Unfaithfulness</a:t>
            </a:r>
            <a:endParaRPr lang="en-US" altLang="zh-CN" sz="2200" b="1" noProof="0" dirty="0">
              <a:ln>
                <a:noFill/>
              </a:ln>
              <a:effectLst/>
              <a:uLnTx/>
              <a:uFillTx/>
              <a:latin typeface="Microsoft YaHei UI" panose="020B0503020204020204" pitchFamily="34" charset="-122"/>
              <a:ea typeface="Microsoft YaHei UI" panose="020B0503020204020204" pitchFamily="34" charset="-122"/>
            </a:endParaRPr>
          </a:p>
          <a:p>
            <a:pPr marL="742950" lvl="1" indent="-285750">
              <a:buFont typeface="Courier New" panose="02070309020205020404" pitchFamily="49" charset="0"/>
              <a:buChar char="o"/>
            </a:pPr>
            <a:r>
              <a:rPr lang="en-US" altLang="zh-CN" sz="2000" noProof="0" dirty="0">
                <a:ln>
                  <a:noFill/>
                </a:ln>
                <a:solidFill>
                  <a:prstClr val="black"/>
                </a:solidFill>
                <a:effectLst/>
                <a:uLnTx/>
                <a:uFillTx/>
                <a:latin typeface="Microsoft YaHei UI" panose="020B0503020204020204" pitchFamily="34" charset="-122"/>
                <a:ea typeface="Microsoft YaHei UI" panose="020B0503020204020204" pitchFamily="34" charset="-122"/>
                <a:sym typeface="+mn-ea"/>
              </a:rPr>
              <a:t>Restoration errors: Model presents a reasoning chain with a clear mistake, </a:t>
            </a:r>
            <a:r>
              <a:rPr lang="en-US" altLang="zh-CN" sz="2000" noProof="0" dirty="0">
                <a:ln>
                  <a:noFill/>
                </a:ln>
                <a:solidFill>
                  <a:prstClr val="black"/>
                </a:solidFill>
                <a:effectLst/>
                <a:uLnTx/>
                <a:uFillTx/>
                <a:latin typeface="Microsoft YaHei UI" panose="020B0503020204020204" pitchFamily="34" charset="-122"/>
                <a:ea typeface="Microsoft YaHei UI" panose="020B0503020204020204" pitchFamily="34" charset="-122"/>
              </a:rPr>
              <a:t>yet it still reaches the correct final answer.</a:t>
            </a:r>
          </a:p>
          <a:p>
            <a:pPr marL="742950" lvl="1" indent="-285750">
              <a:buFont typeface="Courier New" panose="02070309020205020404" pitchFamily="49" charset="0"/>
              <a:buChar char="o"/>
            </a:pPr>
            <a:endParaRPr lang="en-US" altLang="zh-CN" noProof="0" dirty="0">
              <a:ln>
                <a:noFill/>
              </a:ln>
              <a:solidFill>
                <a:prstClr val="black"/>
              </a:solidFill>
              <a:effectLst/>
              <a:uLnTx/>
              <a:uFillTx/>
              <a:latin typeface="Microsoft YaHei UI" panose="020B0503020204020204" pitchFamily="34" charset="-122"/>
              <a:ea typeface="Microsoft YaHei UI" panose="020B0503020204020204" pitchFamily="34" charset="-122"/>
            </a:endParaRPr>
          </a:p>
          <a:p>
            <a:pPr marL="742950" lvl="1" indent="-285750">
              <a:buFont typeface="Courier New" panose="02070309020205020404" pitchFamily="49" charset="0"/>
              <a:buChar char="o"/>
            </a:pPr>
            <a:r>
              <a:rPr lang="en-US" altLang="zh-CN" sz="2000" noProof="0" dirty="0">
                <a:ln>
                  <a:noFill/>
                </a:ln>
                <a:solidFill>
                  <a:prstClr val="black"/>
                </a:solidFill>
                <a:effectLst/>
                <a:uLnTx/>
                <a:uFillTx/>
                <a:latin typeface="Microsoft YaHei UI" panose="020B0503020204020204" pitchFamily="34" charset="-122"/>
                <a:ea typeface="Microsoft YaHei UI" panose="020B0503020204020204" pitchFamily="34" charset="-122"/>
                <a:sym typeface="+mn-ea"/>
              </a:rPr>
              <a:t>Bias-driven answers: Model</a:t>
            </a:r>
            <a:r>
              <a:rPr lang="en-US" altLang="zh-CN" sz="2000" noProof="0" dirty="0">
                <a:ln>
                  <a:noFill/>
                </a:ln>
                <a:solidFill>
                  <a:prstClr val="black"/>
                </a:solidFill>
                <a:effectLst/>
                <a:uLnTx/>
                <a:uFillTx/>
                <a:latin typeface="Microsoft YaHei UI" panose="020B0503020204020204" pitchFamily="34" charset="-122"/>
                <a:ea typeface="Microsoft YaHei UI" panose="020B0503020204020204" pitchFamily="34" charset="-122"/>
              </a:rPr>
              <a:t> is predetermined by a hidden bias to agree with certain types of questions.</a:t>
            </a:r>
          </a:p>
          <a:p>
            <a:pPr marL="742950" lvl="1" indent="-285750">
              <a:buFont typeface="Courier New" panose="02070309020205020404" pitchFamily="49" charset="0"/>
              <a:buChar char="o"/>
            </a:pPr>
            <a:endParaRPr lang="en-US" altLang="zh-CN" noProof="0" dirty="0">
              <a:ln>
                <a:noFill/>
              </a:ln>
              <a:solidFill>
                <a:prstClr val="black"/>
              </a:solidFill>
              <a:effectLst/>
              <a:uLnTx/>
              <a:uFillTx/>
              <a:latin typeface="Microsoft YaHei UI" panose="020B0503020204020204" pitchFamily="34" charset="-122"/>
              <a:ea typeface="Microsoft YaHei UI" panose="020B0503020204020204" pitchFamily="34" charset="-122"/>
            </a:endParaRPr>
          </a:p>
          <a:p>
            <a:pPr marL="742950" lvl="1" indent="-285750">
              <a:buFont typeface="Courier New" panose="02070309020205020404" pitchFamily="49" charset="0"/>
              <a:buChar char="o"/>
            </a:pPr>
            <a:r>
              <a:rPr lang="en-US" altLang="zh-CN" sz="2000" noProof="0" dirty="0">
                <a:ln>
                  <a:noFill/>
                </a:ln>
                <a:solidFill>
                  <a:prstClr val="black"/>
                </a:solidFill>
                <a:effectLst/>
                <a:uLnTx/>
                <a:uFillTx/>
                <a:latin typeface="Microsoft YaHei UI" panose="020B0503020204020204" pitchFamily="34" charset="-122"/>
                <a:ea typeface="Microsoft YaHei UI" panose="020B0503020204020204" pitchFamily="34" charset="-122"/>
                <a:sym typeface="+mn-ea"/>
              </a:rPr>
              <a:t>Unfaithful Shortcuts: Model</a:t>
            </a:r>
            <a:r>
              <a:rPr lang="en-US" altLang="zh-CN" sz="2000" noProof="0" dirty="0">
                <a:ln>
                  <a:noFill/>
                </a:ln>
                <a:solidFill>
                  <a:prstClr val="black"/>
                </a:solidFill>
                <a:effectLst/>
                <a:uLnTx/>
                <a:uFillTx/>
                <a:latin typeface="Microsoft YaHei UI" panose="020B0503020204020204" pitchFamily="34" charset="-122"/>
                <a:ea typeface="Microsoft YaHei UI" panose="020B0503020204020204" pitchFamily="34" charset="-122"/>
              </a:rPr>
              <a:t> skips essential calculation steps in its reasoning, suggesting it employed a latent, more direct method to arrive at the result that was not verbalized.</a:t>
            </a:r>
          </a:p>
          <a:p>
            <a:endParaRPr lang="zh-CN" altLang="en-US" dirty="0"/>
          </a:p>
        </p:txBody>
      </p:sp>
    </p:spTree>
    <p:extLst>
      <p:ext uri="{BB962C8B-B14F-4D97-AF65-F5344CB8AC3E}">
        <p14:creationId xmlns:p14="http://schemas.microsoft.com/office/powerpoint/2010/main" val="116061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90204" pitchFamily="34" charset="0"/>
              </a:rPr>
              <a:t>Chain-of-Thought Is Not </a:t>
            </a:r>
            <a:r>
              <a:rPr lang="en-US" altLang="zh-CN" dirty="0" err="1">
                <a:solidFill>
                  <a:srgbClr val="AC8E68"/>
                </a:solidFill>
                <a:latin typeface="Microsoft YaHei UI" panose="020B0503020204020204" pitchFamily="34" charset="-122"/>
                <a:ea typeface="Microsoft YaHei UI" panose="020B0503020204020204" pitchFamily="34" charset="-122"/>
                <a:cs typeface="Arial" panose="020B0604020202090204" pitchFamily="34" charset="0"/>
              </a:rPr>
              <a:t>Explainability</a:t>
            </a:r>
            <a:endPar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90204" pitchFamily="34" charset="0"/>
            </a:endParaRPr>
          </a:p>
        </p:txBody>
      </p:sp>
      <p:sp>
        <p:nvSpPr>
          <p:cNvPr id="4" name="TextBox 3"/>
          <p:cNvSpPr txBox="1"/>
          <p:nvPr/>
        </p:nvSpPr>
        <p:spPr>
          <a:xfrm>
            <a:off x="558800" y="6506686"/>
            <a:ext cx="8131629" cy="275590"/>
          </a:xfrm>
          <a:prstGeom prst="rect">
            <a:avLst/>
          </a:prstGeom>
          <a:noFill/>
        </p:spPr>
        <p:txBody>
          <a:bodyPr wrap="square">
            <a:spAutoFit/>
          </a:bodyPr>
          <a:lstStyle/>
          <a:p>
            <a:r>
              <a:rPr lang="en-US" altLang="zh-CN" sz="1200" dirty="0" err="1">
                <a:latin typeface="Microsoft YaHei UI" panose="020B0503020204020204" pitchFamily="34" charset="-122"/>
                <a:ea typeface="Microsoft YaHei UI" panose="020B0503020204020204" pitchFamily="34" charset="-122"/>
              </a:rPr>
              <a:t>Barez</a:t>
            </a:r>
            <a:r>
              <a:rPr lang="en-US" altLang="zh-CN" sz="1200" dirty="0">
                <a:latin typeface="Microsoft YaHei UI" panose="020B0503020204020204" pitchFamily="34" charset="-122"/>
                <a:ea typeface="Microsoft YaHei UI" panose="020B0503020204020204" pitchFamily="34" charset="-122"/>
              </a:rPr>
              <a:t>, </a:t>
            </a:r>
            <a:r>
              <a:rPr lang="en-US" altLang="zh-CN" sz="1200" dirty="0" err="1">
                <a:latin typeface="Microsoft YaHei UI" panose="020B0503020204020204" pitchFamily="34" charset="-122"/>
                <a:ea typeface="Microsoft YaHei UI" panose="020B0503020204020204" pitchFamily="34" charset="-122"/>
              </a:rPr>
              <a:t>Fazl</a:t>
            </a:r>
            <a:r>
              <a:rPr lang="en-US" altLang="zh-CN" sz="1200" dirty="0">
                <a:latin typeface="Microsoft YaHei UI" panose="020B0503020204020204" pitchFamily="34" charset="-122"/>
                <a:ea typeface="Microsoft YaHei UI" panose="020B0503020204020204" pitchFamily="34" charset="-122"/>
              </a:rPr>
              <a:t>, et al. "Chain-of-thought is not </a:t>
            </a:r>
            <a:r>
              <a:rPr lang="en-US" altLang="zh-CN" sz="1200" dirty="0" err="1">
                <a:latin typeface="Microsoft YaHei UI" panose="020B0503020204020204" pitchFamily="34" charset="-122"/>
                <a:ea typeface="Microsoft YaHei UI" panose="020B0503020204020204" pitchFamily="34" charset="-122"/>
              </a:rPr>
              <a:t>explainability</a:t>
            </a:r>
            <a:r>
              <a:rPr lang="en-US" altLang="zh-CN" sz="1200" dirty="0">
                <a:latin typeface="Microsoft YaHei UI" panose="020B0503020204020204" pitchFamily="34" charset="-122"/>
                <a:ea typeface="Microsoft YaHei UI" panose="020B0503020204020204" pitchFamily="34" charset="-122"/>
              </a:rPr>
              <a:t>." Preprint, </a:t>
            </a:r>
            <a:r>
              <a:rPr lang="en-US" altLang="zh-CN" sz="1200" dirty="0" err="1">
                <a:latin typeface="Microsoft YaHei UI" panose="020B0503020204020204" pitchFamily="34" charset="-122"/>
                <a:ea typeface="Microsoft YaHei UI" panose="020B0503020204020204" pitchFamily="34" charset="-122"/>
              </a:rPr>
              <a:t>alphaXiv</a:t>
            </a:r>
            <a:r>
              <a:rPr lang="en-US" altLang="zh-CN" sz="1200" dirty="0">
                <a:latin typeface="Microsoft YaHei UI" panose="020B0503020204020204" pitchFamily="34" charset="-122"/>
                <a:ea typeface="Microsoft YaHei UI" panose="020B0503020204020204" pitchFamily="34" charset="-122"/>
              </a:rPr>
              <a:t> (2025): v2.</a:t>
            </a:r>
          </a:p>
        </p:txBody>
      </p:sp>
      <p:sp>
        <p:nvSpPr>
          <p:cNvPr id="28" name="文本框 27"/>
          <p:cNvSpPr txBox="1"/>
          <p:nvPr/>
        </p:nvSpPr>
        <p:spPr>
          <a:xfrm>
            <a:off x="290945" y="1908175"/>
            <a:ext cx="6414655" cy="3139321"/>
          </a:xfrm>
          <a:prstGeom prst="rect">
            <a:avLst/>
          </a:prstGeom>
          <a:noFill/>
        </p:spPr>
        <p:txBody>
          <a:bodyPr wrap="square" rtlCol="0">
            <a:spAutoFit/>
          </a:bodyPr>
          <a:lstStyle/>
          <a:p>
            <a:pPr marL="342900" indent="-342900">
              <a:buFont typeface="Arial" panose="020B0604020202020204" pitchFamily="34" charset="0"/>
              <a:buChar char="•"/>
            </a:pPr>
            <a:r>
              <a:rPr lang="en-US" altLang="zh-CN" sz="2200" b="1" noProof="0" dirty="0">
                <a:ln>
                  <a:noFill/>
                </a:ln>
                <a:effectLst/>
                <a:uLnTx/>
                <a:uFillTx/>
                <a:latin typeface="Microsoft YaHei UI" panose="020B0503020204020204" pitchFamily="34" charset="-122"/>
                <a:ea typeface="Microsoft YaHei UI" panose="020B0503020204020204" pitchFamily="34" charset="-122"/>
                <a:sym typeface="+mn-ea"/>
              </a:rPr>
              <a:t>High-level</a:t>
            </a:r>
            <a:r>
              <a:rPr lang="zh-CN" altLang="en-US" sz="2200" b="1" noProof="0" dirty="0">
                <a:ln>
                  <a:noFill/>
                </a:ln>
                <a:effectLst/>
                <a:uLnTx/>
                <a:uFillTx/>
                <a:latin typeface="Microsoft YaHei UI" panose="020B0503020204020204" pitchFamily="34" charset="-122"/>
                <a:ea typeface="Microsoft YaHei UI" panose="020B0503020204020204" pitchFamily="34" charset="-122"/>
                <a:sym typeface="+mn-ea"/>
              </a:rPr>
              <a:t> </a:t>
            </a:r>
            <a:r>
              <a:rPr lang="en-US" altLang="zh-CN" sz="2200" b="1" noProof="0" dirty="0">
                <a:ln>
                  <a:noFill/>
                </a:ln>
                <a:effectLst/>
                <a:uLnTx/>
                <a:uFillTx/>
                <a:latin typeface="Microsoft YaHei UI" panose="020B0503020204020204" pitchFamily="34" charset="-122"/>
                <a:ea typeface="Microsoft YaHei UI" panose="020B0503020204020204" pitchFamily="34" charset="-122"/>
                <a:sym typeface="+mn-ea"/>
              </a:rPr>
              <a:t>Reasons</a:t>
            </a:r>
            <a:endParaRPr lang="en-US" altLang="zh-CN" sz="2200" b="1" noProof="0" dirty="0">
              <a:ln>
                <a:noFill/>
              </a:ln>
              <a:effectLst/>
              <a:uLnTx/>
              <a:uFillTx/>
              <a:latin typeface="Microsoft YaHei UI" panose="020B0503020204020204" pitchFamily="34" charset="-122"/>
              <a:ea typeface="Microsoft YaHei UI" panose="020B0503020204020204" pitchFamily="34" charset="-122"/>
            </a:endParaRPr>
          </a:p>
          <a:p>
            <a:pPr marL="742950" lvl="1" indent="-285750">
              <a:buFont typeface="Courier New" panose="02070309020205020404" pitchFamily="49" charset="0"/>
              <a:buChar char="o"/>
            </a:pPr>
            <a:r>
              <a:rPr lang="en-US" altLang="zh-CN" sz="2000" noProof="0" dirty="0">
                <a:ln>
                  <a:noFill/>
                </a:ln>
                <a:solidFill>
                  <a:prstClr val="black"/>
                </a:solidFill>
                <a:effectLst/>
                <a:uLnTx/>
                <a:uFillTx/>
                <a:latin typeface="Microsoft YaHei UI" panose="020B0503020204020204" pitchFamily="34" charset="-122"/>
                <a:ea typeface="Microsoft YaHei UI" panose="020B0503020204020204" pitchFamily="34" charset="-122"/>
                <a:sym typeface="+mn-ea"/>
              </a:rPr>
              <a:t>A model's internal processing is parallel and distributed, which may not follow the linear, step-by-step format presented in a </a:t>
            </a:r>
            <a:r>
              <a:rPr lang="en-US" altLang="zh-CN" sz="2000" noProof="0" dirty="0" err="1">
                <a:ln>
                  <a:noFill/>
                </a:ln>
                <a:solidFill>
                  <a:prstClr val="black"/>
                </a:solidFill>
                <a:effectLst/>
                <a:uLnTx/>
                <a:uFillTx/>
                <a:latin typeface="Microsoft YaHei UI" panose="020B0503020204020204" pitchFamily="34" charset="-122"/>
                <a:ea typeface="Microsoft YaHei UI" panose="020B0503020204020204" pitchFamily="34" charset="-122"/>
                <a:sym typeface="+mn-ea"/>
              </a:rPr>
              <a:t>CoT</a:t>
            </a:r>
            <a:r>
              <a:rPr lang="en-US" altLang="zh-CN" sz="2000" noProof="0" dirty="0">
                <a:ln>
                  <a:noFill/>
                </a:ln>
                <a:solidFill>
                  <a:prstClr val="black"/>
                </a:solidFill>
                <a:effectLst/>
                <a:uLnTx/>
                <a:uFillTx/>
                <a:latin typeface="Microsoft YaHei UI" panose="020B0503020204020204" pitchFamily="34" charset="-122"/>
                <a:ea typeface="Microsoft YaHei UI" panose="020B0503020204020204" pitchFamily="34" charset="-122"/>
                <a:sym typeface="+mn-ea"/>
              </a:rPr>
              <a:t>.</a:t>
            </a:r>
            <a:endParaRPr lang="en-US" altLang="zh-CN" sz="2000" noProof="0" dirty="0">
              <a:ln>
                <a:noFill/>
              </a:ln>
              <a:solidFill>
                <a:prstClr val="black"/>
              </a:solidFill>
              <a:effectLst/>
              <a:uLnTx/>
              <a:uFillTx/>
              <a:latin typeface="Microsoft YaHei UI" panose="020B0503020204020204" pitchFamily="34" charset="-122"/>
              <a:ea typeface="Microsoft YaHei UI" panose="020B0503020204020204" pitchFamily="34" charset="-122"/>
            </a:endParaRPr>
          </a:p>
          <a:p>
            <a:pPr marL="742950" lvl="1" indent="-285750">
              <a:buFont typeface="Courier New" panose="02070309020205020404" pitchFamily="49" charset="0"/>
              <a:buChar char="o"/>
            </a:pPr>
            <a:endParaRPr lang="en-US" altLang="zh-CN" sz="2000" noProof="0" dirty="0">
              <a:ln>
                <a:noFill/>
              </a:ln>
              <a:solidFill>
                <a:prstClr val="black"/>
              </a:solidFill>
              <a:effectLst/>
              <a:uLnTx/>
              <a:uFillTx/>
              <a:latin typeface="Microsoft YaHei UI" panose="020B0503020204020204" pitchFamily="34" charset="-122"/>
              <a:ea typeface="Microsoft YaHei UI" panose="020B0503020204020204" pitchFamily="34" charset="-122"/>
            </a:endParaRPr>
          </a:p>
          <a:p>
            <a:pPr marL="742950" lvl="1" indent="-285750">
              <a:buFont typeface="Courier New" panose="02070309020205020404" pitchFamily="49" charset="0"/>
              <a:buChar char="o"/>
            </a:pPr>
            <a:r>
              <a:rPr lang="en-US" altLang="zh-CN" sz="2000" noProof="0" dirty="0">
                <a:ln>
                  <a:noFill/>
                </a:ln>
                <a:solidFill>
                  <a:prstClr val="black"/>
                </a:solidFill>
                <a:effectLst/>
                <a:uLnTx/>
                <a:uFillTx/>
                <a:latin typeface="Microsoft YaHei UI" panose="020B0503020204020204" pitchFamily="34" charset="-122"/>
                <a:ea typeface="Microsoft YaHei UI" panose="020B0503020204020204" pitchFamily="34" charset="-122"/>
                <a:sym typeface="+mn-ea"/>
              </a:rPr>
              <a:t>Verbalized rationales often serve to justify a decision post-hoc rather than describe the actual reasoning process.</a:t>
            </a:r>
            <a:endParaRPr lang="en-US" altLang="zh-CN" sz="2000" noProof="0" dirty="0">
              <a:ln>
                <a:noFill/>
              </a:ln>
              <a:solidFill>
                <a:prstClr val="black"/>
              </a:solidFill>
              <a:effectLst/>
              <a:uLnTx/>
              <a:uFillTx/>
              <a:latin typeface="Microsoft YaHei UI" panose="020B0503020204020204" pitchFamily="34" charset="-122"/>
              <a:ea typeface="Microsoft YaHei UI" panose="020B0503020204020204" pitchFamily="34" charset="-122"/>
            </a:endParaRPr>
          </a:p>
          <a:p>
            <a:pPr marL="285750" indent="-285750">
              <a:buFont typeface="Arial" panose="020B0604020202090204" pitchFamily="34" charset="0"/>
              <a:buChar char="•"/>
            </a:pPr>
            <a:endParaRPr lang="en-US" altLang="zh-CN" noProof="0" dirty="0">
              <a:ln>
                <a:noFill/>
              </a:ln>
              <a:solidFill>
                <a:prstClr val="black"/>
              </a:solidFill>
              <a:effectLst/>
              <a:uLnTx/>
              <a:uFillTx/>
              <a:latin typeface="Microsoft YaHei UI" panose="020B0503020204020204" pitchFamily="34" charset="-122"/>
              <a:ea typeface="Microsoft YaHei UI" panose="020B0503020204020204" pitchFamily="34" charset="-122"/>
            </a:endParaRPr>
          </a:p>
          <a:p>
            <a:endParaRPr lang="zh-CN" altLang="en-US" dirty="0"/>
          </a:p>
        </p:txBody>
      </p:sp>
      <p:pic>
        <p:nvPicPr>
          <p:cNvPr id="2" name="图片 1"/>
          <p:cNvPicPr>
            <a:picLocks noChangeAspect="1"/>
          </p:cNvPicPr>
          <p:nvPr/>
        </p:nvPicPr>
        <p:blipFill>
          <a:blip r:embed="rId3"/>
          <a:stretch>
            <a:fillRect/>
          </a:stretch>
        </p:blipFill>
        <p:spPr>
          <a:xfrm>
            <a:off x="7059930" y="1050925"/>
            <a:ext cx="4096385" cy="5210175"/>
          </a:xfrm>
          <a:prstGeom prst="rect">
            <a:avLst/>
          </a:prstGeom>
        </p:spPr>
      </p:pic>
    </p:spTree>
    <p:extLst>
      <p:ext uri="{BB962C8B-B14F-4D97-AF65-F5344CB8AC3E}">
        <p14:creationId xmlns:p14="http://schemas.microsoft.com/office/powerpoint/2010/main" val="37311459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a:solidFill>
                  <a:srgbClr val="AC8E68"/>
                </a:solidFill>
                <a:latin typeface="Microsoft YaHei UI" panose="020B0503020204020204" pitchFamily="34" charset="-122"/>
                <a:ea typeface="Microsoft YaHei UI" panose="020B0503020204020204" pitchFamily="34" charset="-122"/>
                <a:cs typeface="Arial" panose="020B0604020202090204" pitchFamily="34" charset="0"/>
              </a:rPr>
              <a:t>Chain-of-Thought Is Not Explainability</a:t>
            </a:r>
          </a:p>
        </p:txBody>
      </p:sp>
      <p:sp>
        <p:nvSpPr>
          <p:cNvPr id="4" name="TextBox 3"/>
          <p:cNvSpPr txBox="1"/>
          <p:nvPr/>
        </p:nvSpPr>
        <p:spPr>
          <a:xfrm>
            <a:off x="558800" y="6506686"/>
            <a:ext cx="8131629" cy="275590"/>
          </a:xfrm>
          <a:prstGeom prst="rect">
            <a:avLst/>
          </a:prstGeom>
          <a:noFill/>
        </p:spPr>
        <p:txBody>
          <a:bodyPr wrap="square">
            <a:spAutoFit/>
          </a:bodyPr>
          <a:lstStyle/>
          <a:p>
            <a:r>
              <a:rPr lang="en-US" altLang="zh-CN" sz="1200">
                <a:latin typeface="Microsoft YaHei UI" panose="020B0503020204020204" pitchFamily="34" charset="-122"/>
                <a:ea typeface="Microsoft YaHei UI" panose="020B0503020204020204" pitchFamily="34" charset="-122"/>
              </a:rPr>
              <a:t>Barez, Fazl, et al. "Chain-of-thought is not explainability." Preprint, alphaXiv (2025): v2.</a:t>
            </a:r>
          </a:p>
        </p:txBody>
      </p:sp>
      <p:sp>
        <p:nvSpPr>
          <p:cNvPr id="28" name="文本框 27"/>
          <p:cNvSpPr txBox="1"/>
          <p:nvPr/>
        </p:nvSpPr>
        <p:spPr>
          <a:xfrm>
            <a:off x="367344" y="962733"/>
            <a:ext cx="6761017" cy="5847755"/>
          </a:xfrm>
          <a:prstGeom prst="rect">
            <a:avLst/>
          </a:prstGeom>
          <a:noFill/>
        </p:spPr>
        <p:txBody>
          <a:bodyPr wrap="square" rtlCol="0">
            <a:spAutoFit/>
          </a:bodyPr>
          <a:lstStyle/>
          <a:p>
            <a:pPr marL="342900" indent="-342900">
              <a:buFont typeface="Arial" panose="020B0604020202020204" pitchFamily="34" charset="0"/>
              <a:buChar char="•"/>
            </a:pPr>
            <a:r>
              <a:rPr lang="en-US" altLang="zh-CN" sz="2200" dirty="0">
                <a:latin typeface="Microsoft YaHei UI" panose="020B0503020204020204" pitchFamily="34" charset="-122"/>
                <a:ea typeface="Microsoft YaHei UI" panose="020B0503020204020204" pitchFamily="34" charset="-122"/>
                <a:sym typeface="+mn-ea"/>
              </a:rPr>
              <a:t>What’s</a:t>
            </a:r>
            <a:r>
              <a:rPr lang="zh-CN" altLang="en-US" sz="2200" dirty="0">
                <a:latin typeface="Microsoft YaHei UI" panose="020B0503020204020204" pitchFamily="34" charset="-122"/>
                <a:ea typeface="Microsoft YaHei UI" panose="020B0503020204020204" pitchFamily="34" charset="-122"/>
                <a:sym typeface="+mn-ea"/>
              </a:rPr>
              <a:t> </a:t>
            </a:r>
            <a:r>
              <a:rPr lang="en-US" altLang="zh-CN" sz="2200" dirty="0">
                <a:latin typeface="Microsoft YaHei UI" panose="020B0503020204020204" pitchFamily="34" charset="-122"/>
                <a:ea typeface="Microsoft YaHei UI" panose="020B0503020204020204" pitchFamily="34" charset="-122"/>
                <a:sym typeface="+mn-ea"/>
              </a:rPr>
              <a:t>next?</a:t>
            </a:r>
            <a:endParaRPr lang="en-US" altLang="zh-CN" sz="2200" dirty="0">
              <a:latin typeface="Microsoft YaHei UI" panose="020B0503020204020204" pitchFamily="34" charset="-122"/>
              <a:ea typeface="Microsoft YaHei UI" panose="020B0503020204020204" pitchFamily="34" charset="-122"/>
            </a:endParaRPr>
          </a:p>
          <a:p>
            <a:pPr marL="742950" lvl="1" indent="-285750">
              <a:buFont typeface="Courier New" panose="02070309020205020404" pitchFamily="49" charset="0"/>
              <a:buChar char="o"/>
            </a:pPr>
            <a:r>
              <a:rPr lang="en-US" altLang="zh-CN" sz="2000" dirty="0">
                <a:latin typeface="Microsoft YaHei UI" panose="020B0503020204020204" pitchFamily="34" charset="-122"/>
                <a:ea typeface="Microsoft YaHei UI" panose="020B0503020204020204" pitchFamily="34" charset="-122"/>
                <a:sym typeface="+mn-ea"/>
              </a:rPr>
              <a:t>Ensure Causality: Develop methods to verify that each step in the </a:t>
            </a:r>
            <a:r>
              <a:rPr lang="en-US" altLang="zh-CN" sz="2000" dirty="0" err="1">
                <a:latin typeface="Microsoft YaHei UI" panose="020B0503020204020204" pitchFamily="34" charset="-122"/>
                <a:ea typeface="Microsoft YaHei UI" panose="020B0503020204020204" pitchFamily="34" charset="-122"/>
                <a:sym typeface="+mn-ea"/>
              </a:rPr>
              <a:t>CoT</a:t>
            </a:r>
            <a:r>
              <a:rPr lang="en-US" altLang="zh-CN" sz="2000" dirty="0">
                <a:latin typeface="Microsoft YaHei UI" panose="020B0503020204020204" pitchFamily="34" charset="-122"/>
                <a:ea typeface="Microsoft YaHei UI" panose="020B0503020204020204" pitchFamily="34" charset="-122"/>
                <a:sym typeface="+mn-ea"/>
              </a:rPr>
              <a:t> has a true causal impact on the final answer.</a:t>
            </a:r>
            <a:r>
              <a:rPr lang="zh-CN" altLang="en-US" sz="2000" dirty="0">
                <a:latin typeface="Microsoft YaHei UI" panose="020B0503020204020204" pitchFamily="34" charset="-122"/>
                <a:ea typeface="Microsoft YaHei UI" panose="020B0503020204020204" pitchFamily="34" charset="-122"/>
                <a:sym typeface="+mn-ea"/>
              </a:rPr>
              <a:t> </a:t>
            </a:r>
            <a:r>
              <a:rPr lang="en-US" altLang="zh-CN" sz="2000" b="1" dirty="0">
                <a:solidFill>
                  <a:srgbClr val="FF0000"/>
                </a:solidFill>
                <a:latin typeface="Microsoft YaHei UI" panose="020B0503020204020204" pitchFamily="34" charset="-122"/>
                <a:ea typeface="Microsoft YaHei UI" panose="020B0503020204020204" pitchFamily="34" charset="-122"/>
                <a:sym typeface="+mn-ea"/>
              </a:rPr>
              <a:t>Need</a:t>
            </a:r>
            <a:r>
              <a:rPr lang="zh-CN" altLang="en-US" sz="2000" b="1" dirty="0">
                <a:solidFill>
                  <a:srgbClr val="FF0000"/>
                </a:solidFill>
                <a:latin typeface="Microsoft YaHei UI" panose="020B0503020204020204" pitchFamily="34" charset="-122"/>
                <a:ea typeface="Microsoft YaHei UI" panose="020B0503020204020204" pitchFamily="34" charset="-122"/>
                <a:sym typeface="+mn-ea"/>
              </a:rPr>
              <a:t> </a:t>
            </a:r>
            <a:r>
              <a:rPr lang="en-US" altLang="zh-CN" sz="2000" b="1" dirty="0">
                <a:solidFill>
                  <a:srgbClr val="FF0000"/>
                </a:solidFill>
                <a:latin typeface="Microsoft YaHei UI" panose="020B0503020204020204" pitchFamily="34" charset="-122"/>
                <a:ea typeface="Microsoft YaHei UI" panose="020B0503020204020204" pitchFamily="34" charset="-122"/>
                <a:sym typeface="+mn-ea"/>
              </a:rPr>
              <a:t>Explainable</a:t>
            </a:r>
            <a:r>
              <a:rPr lang="zh-CN" altLang="en-US" sz="2000" b="1" dirty="0">
                <a:solidFill>
                  <a:srgbClr val="FF0000"/>
                </a:solidFill>
                <a:latin typeface="Microsoft YaHei UI" panose="020B0503020204020204" pitchFamily="34" charset="-122"/>
                <a:ea typeface="Microsoft YaHei UI" panose="020B0503020204020204" pitchFamily="34" charset="-122"/>
                <a:sym typeface="+mn-ea"/>
              </a:rPr>
              <a:t> </a:t>
            </a:r>
            <a:r>
              <a:rPr lang="en-US" altLang="zh-CN" sz="2000" b="1" dirty="0">
                <a:solidFill>
                  <a:srgbClr val="FF0000"/>
                </a:solidFill>
                <a:latin typeface="Microsoft YaHei UI" panose="020B0503020204020204" pitchFamily="34" charset="-122"/>
                <a:ea typeface="Microsoft YaHei UI" panose="020B0503020204020204" pitchFamily="34" charset="-122"/>
                <a:sym typeface="+mn-ea"/>
              </a:rPr>
              <a:t>LLM</a:t>
            </a:r>
            <a:r>
              <a:rPr lang="zh-CN" altLang="en-US" sz="2000" b="1" dirty="0">
                <a:solidFill>
                  <a:srgbClr val="FF0000"/>
                </a:solidFill>
                <a:latin typeface="Microsoft YaHei UI" panose="020B0503020204020204" pitchFamily="34" charset="-122"/>
                <a:ea typeface="Microsoft YaHei UI" panose="020B0503020204020204" pitchFamily="34" charset="-122"/>
                <a:sym typeface="+mn-ea"/>
              </a:rPr>
              <a:t> </a:t>
            </a:r>
            <a:r>
              <a:rPr lang="en-US" altLang="zh-CN" sz="2000" b="1" dirty="0">
                <a:solidFill>
                  <a:srgbClr val="FF0000"/>
                </a:solidFill>
                <a:latin typeface="Microsoft YaHei UI" panose="020B0503020204020204" pitchFamily="34" charset="-122"/>
                <a:ea typeface="Microsoft YaHei UI" panose="020B0503020204020204" pitchFamily="34" charset="-122"/>
                <a:sym typeface="+mn-ea"/>
              </a:rPr>
              <a:t>techniques!</a:t>
            </a:r>
            <a:endParaRPr lang="en-US" altLang="zh-CN" sz="2000" dirty="0">
              <a:latin typeface="Microsoft YaHei UI" panose="020B0503020204020204" pitchFamily="34" charset="-122"/>
              <a:ea typeface="Microsoft YaHei UI" panose="020B0503020204020204" pitchFamily="34" charset="-122"/>
            </a:endParaRPr>
          </a:p>
          <a:p>
            <a:pPr marL="742950" lvl="1" indent="-285750">
              <a:buFont typeface="Courier New" panose="02070309020205020404" pitchFamily="49" charset="0"/>
              <a:buChar char="o"/>
            </a:pPr>
            <a:endParaRPr lang="en-US" altLang="zh-CN" dirty="0">
              <a:latin typeface="Microsoft YaHei UI" panose="020B0503020204020204" pitchFamily="34" charset="-122"/>
              <a:ea typeface="Microsoft YaHei UI" panose="020B0503020204020204" pitchFamily="34" charset="-122"/>
            </a:endParaRPr>
          </a:p>
          <a:p>
            <a:pPr marL="742950" lvl="1" indent="-285750">
              <a:buFont typeface="Courier New" panose="02070309020205020404" pitchFamily="49" charset="0"/>
              <a:buChar char="o"/>
            </a:pPr>
            <a:r>
              <a:rPr lang="en-US" altLang="zh-CN" sz="2000" dirty="0">
                <a:latin typeface="Microsoft YaHei UI" panose="020B0503020204020204" pitchFamily="34" charset="-122"/>
                <a:ea typeface="Microsoft YaHei UI" panose="020B0503020204020204" pitchFamily="34" charset="-122"/>
                <a:sym typeface="+mn-ea"/>
              </a:rPr>
              <a:t>Introduce Cognitive-Inspired Methods: Train AI to develop metacognitive capabilities, such as self-error monitoring and generating self-correcting reasoning narratives.</a:t>
            </a:r>
            <a:r>
              <a:rPr lang="zh-CN" altLang="en-US" sz="2000" dirty="0">
                <a:latin typeface="Microsoft YaHei UI" panose="020B0503020204020204" pitchFamily="34" charset="-122"/>
                <a:ea typeface="Microsoft YaHei UI" panose="020B0503020204020204" pitchFamily="34" charset="-122"/>
                <a:sym typeface="+mn-ea"/>
              </a:rPr>
              <a:t> </a:t>
            </a:r>
            <a:r>
              <a:rPr lang="en-US" altLang="zh-CN" sz="2000" b="1" dirty="0">
                <a:solidFill>
                  <a:srgbClr val="FF0000"/>
                </a:solidFill>
                <a:latin typeface="Microsoft YaHei UI" panose="020B0503020204020204" pitchFamily="34" charset="-122"/>
                <a:ea typeface="Microsoft YaHei UI" panose="020B0503020204020204" pitchFamily="34" charset="-122"/>
                <a:sym typeface="+mn-ea"/>
              </a:rPr>
              <a:t>Need</a:t>
            </a:r>
            <a:r>
              <a:rPr lang="zh-CN" altLang="en-US" sz="2000" b="1" dirty="0">
                <a:solidFill>
                  <a:srgbClr val="FF0000"/>
                </a:solidFill>
                <a:latin typeface="Microsoft YaHei UI" panose="020B0503020204020204" pitchFamily="34" charset="-122"/>
                <a:ea typeface="Microsoft YaHei UI" panose="020B0503020204020204" pitchFamily="34" charset="-122"/>
                <a:sym typeface="+mn-ea"/>
              </a:rPr>
              <a:t> </a:t>
            </a:r>
            <a:r>
              <a:rPr lang="en-US" altLang="zh-CN" sz="2000" b="1" dirty="0">
                <a:solidFill>
                  <a:srgbClr val="FF0000"/>
                </a:solidFill>
                <a:latin typeface="Microsoft YaHei UI" panose="020B0503020204020204" pitchFamily="34" charset="-122"/>
                <a:ea typeface="Microsoft YaHei UI" panose="020B0503020204020204" pitchFamily="34" charset="-122"/>
                <a:sym typeface="+mn-ea"/>
              </a:rPr>
              <a:t>LLM</a:t>
            </a:r>
            <a:r>
              <a:rPr lang="zh-CN" altLang="en-US" sz="2000" b="1" dirty="0">
                <a:solidFill>
                  <a:srgbClr val="FF0000"/>
                </a:solidFill>
                <a:latin typeface="Microsoft YaHei UI" panose="020B0503020204020204" pitchFamily="34" charset="-122"/>
                <a:ea typeface="Microsoft YaHei UI" panose="020B0503020204020204" pitchFamily="34" charset="-122"/>
                <a:sym typeface="+mn-ea"/>
              </a:rPr>
              <a:t> </a:t>
            </a:r>
            <a:r>
              <a:rPr lang="en-US" altLang="zh-CN" sz="2000" b="1" dirty="0">
                <a:solidFill>
                  <a:srgbClr val="FF0000"/>
                </a:solidFill>
                <a:latin typeface="Microsoft YaHei UI" panose="020B0503020204020204" pitchFamily="34" charset="-122"/>
                <a:ea typeface="Microsoft YaHei UI" panose="020B0503020204020204" pitchFamily="34" charset="-122"/>
                <a:sym typeface="+mn-ea"/>
              </a:rPr>
              <a:t>Uncertainty</a:t>
            </a:r>
            <a:r>
              <a:rPr lang="zh-CN" altLang="en-US" sz="2000" b="1" dirty="0">
                <a:solidFill>
                  <a:srgbClr val="FF0000"/>
                </a:solidFill>
                <a:latin typeface="Microsoft YaHei UI" panose="020B0503020204020204" pitchFamily="34" charset="-122"/>
                <a:ea typeface="Microsoft YaHei UI" panose="020B0503020204020204" pitchFamily="34" charset="-122"/>
                <a:sym typeface="+mn-ea"/>
              </a:rPr>
              <a:t> </a:t>
            </a:r>
            <a:r>
              <a:rPr lang="en-US" altLang="zh-CN" sz="2000" b="1" dirty="0">
                <a:solidFill>
                  <a:srgbClr val="FF0000"/>
                </a:solidFill>
                <a:latin typeface="Microsoft YaHei UI" panose="020B0503020204020204" pitchFamily="34" charset="-122"/>
                <a:ea typeface="Microsoft YaHei UI" panose="020B0503020204020204" pitchFamily="34" charset="-122"/>
                <a:sym typeface="+mn-ea"/>
              </a:rPr>
              <a:t>Quantification</a:t>
            </a:r>
            <a:r>
              <a:rPr lang="zh-CN" altLang="en-US" sz="2000" b="1" dirty="0">
                <a:solidFill>
                  <a:srgbClr val="FF0000"/>
                </a:solidFill>
                <a:latin typeface="Microsoft YaHei UI" panose="020B0503020204020204" pitchFamily="34" charset="-122"/>
                <a:ea typeface="Microsoft YaHei UI" panose="020B0503020204020204" pitchFamily="34" charset="-122"/>
                <a:sym typeface="+mn-ea"/>
              </a:rPr>
              <a:t> </a:t>
            </a:r>
            <a:r>
              <a:rPr lang="en-US" altLang="zh-CN" sz="2000" b="1" dirty="0">
                <a:solidFill>
                  <a:srgbClr val="FF0000"/>
                </a:solidFill>
                <a:latin typeface="Microsoft YaHei UI" panose="020B0503020204020204" pitchFamily="34" charset="-122"/>
                <a:ea typeface="Microsoft YaHei UI" panose="020B0503020204020204" pitchFamily="34" charset="-122"/>
                <a:sym typeface="+mn-ea"/>
              </a:rPr>
              <a:t>techniques!</a:t>
            </a:r>
            <a:endParaRPr lang="en-US" altLang="zh-CN" sz="2000" b="1" dirty="0">
              <a:solidFill>
                <a:srgbClr val="FF0000"/>
              </a:solidFill>
              <a:latin typeface="Microsoft YaHei UI" panose="020B0503020204020204" pitchFamily="34" charset="-122"/>
              <a:ea typeface="Microsoft YaHei UI" panose="020B0503020204020204" pitchFamily="34" charset="-122"/>
            </a:endParaRPr>
          </a:p>
          <a:p>
            <a:pPr marL="742950" lvl="1" indent="-285750">
              <a:buFont typeface="Courier New" panose="02070309020205020404" pitchFamily="49" charset="0"/>
              <a:buChar char="o"/>
            </a:pPr>
            <a:endParaRPr lang="en-US" altLang="zh-CN" dirty="0">
              <a:latin typeface="Microsoft YaHei UI" panose="020B0503020204020204" pitchFamily="34" charset="-122"/>
              <a:ea typeface="Microsoft YaHei UI" panose="020B0503020204020204" pitchFamily="34" charset="-122"/>
            </a:endParaRPr>
          </a:p>
          <a:p>
            <a:pPr marL="742950" lvl="1" indent="-285750">
              <a:buFont typeface="Courier New" panose="02070309020205020404" pitchFamily="49" charset="0"/>
              <a:buChar char="o"/>
            </a:pPr>
            <a:r>
              <a:rPr lang="en-US" altLang="zh-CN" sz="2000" dirty="0">
                <a:latin typeface="Microsoft YaHei UI" panose="020B0503020204020204" pitchFamily="34" charset="-122"/>
                <a:ea typeface="Microsoft YaHei UI" panose="020B0503020204020204" pitchFamily="34" charset="-122"/>
                <a:sym typeface="+mn-ea"/>
              </a:rPr>
              <a:t>Enhance Human Oversight: Develop more effective interactive interfaces that allow users to explore, challenge, and verify AI reasoning steps, and establish standardized “fidelity” metrics.</a:t>
            </a:r>
            <a:r>
              <a:rPr lang="zh-CN" altLang="en-US" sz="2000" dirty="0">
                <a:latin typeface="Microsoft YaHei UI" panose="020B0503020204020204" pitchFamily="34" charset="-122"/>
                <a:ea typeface="Microsoft YaHei UI" panose="020B0503020204020204" pitchFamily="34" charset="-122"/>
                <a:sym typeface="+mn-ea"/>
              </a:rPr>
              <a:t> </a:t>
            </a:r>
            <a:r>
              <a:rPr lang="en-US" altLang="zh-CN" sz="2000" b="1" dirty="0">
                <a:solidFill>
                  <a:srgbClr val="FF0000"/>
                </a:solidFill>
                <a:latin typeface="Microsoft YaHei UI" panose="020B0503020204020204" pitchFamily="34" charset="-122"/>
                <a:ea typeface="Microsoft YaHei UI" panose="020B0503020204020204" pitchFamily="34" charset="-122"/>
                <a:sym typeface="+mn-ea"/>
              </a:rPr>
              <a:t>Need</a:t>
            </a:r>
            <a:r>
              <a:rPr lang="zh-CN" altLang="en-US" sz="2000" b="1" dirty="0">
                <a:solidFill>
                  <a:srgbClr val="FF0000"/>
                </a:solidFill>
                <a:latin typeface="Microsoft YaHei UI" panose="020B0503020204020204" pitchFamily="34" charset="-122"/>
                <a:ea typeface="Microsoft YaHei UI" panose="020B0503020204020204" pitchFamily="34" charset="-122"/>
                <a:sym typeface="+mn-ea"/>
              </a:rPr>
              <a:t> </a:t>
            </a:r>
            <a:r>
              <a:rPr lang="en-US" altLang="zh-CN" sz="2000" b="1" dirty="0">
                <a:solidFill>
                  <a:srgbClr val="FF0000"/>
                </a:solidFill>
                <a:latin typeface="Microsoft YaHei UI" panose="020B0503020204020204" pitchFamily="34" charset="-122"/>
                <a:ea typeface="Microsoft YaHei UI" panose="020B0503020204020204" pitchFamily="34" charset="-122"/>
                <a:sym typeface="+mn-ea"/>
              </a:rPr>
              <a:t>Explainable</a:t>
            </a:r>
            <a:r>
              <a:rPr lang="zh-CN" altLang="en-US" sz="2000" b="1" dirty="0">
                <a:solidFill>
                  <a:srgbClr val="FF0000"/>
                </a:solidFill>
                <a:latin typeface="Microsoft YaHei UI" panose="020B0503020204020204" pitchFamily="34" charset="-122"/>
                <a:ea typeface="Microsoft YaHei UI" panose="020B0503020204020204" pitchFamily="34" charset="-122"/>
                <a:sym typeface="+mn-ea"/>
              </a:rPr>
              <a:t> </a:t>
            </a:r>
            <a:r>
              <a:rPr lang="en-US" altLang="zh-CN" sz="2000" b="1" dirty="0">
                <a:solidFill>
                  <a:srgbClr val="FF0000"/>
                </a:solidFill>
                <a:latin typeface="Microsoft YaHei UI" panose="020B0503020204020204" pitchFamily="34" charset="-122"/>
                <a:ea typeface="Microsoft YaHei UI" panose="020B0503020204020204" pitchFamily="34" charset="-122"/>
                <a:sym typeface="+mn-ea"/>
              </a:rPr>
              <a:t>LLM</a:t>
            </a:r>
            <a:r>
              <a:rPr lang="zh-CN" altLang="en-US" sz="2000" b="1" dirty="0">
                <a:solidFill>
                  <a:srgbClr val="FF0000"/>
                </a:solidFill>
                <a:latin typeface="Microsoft YaHei UI" panose="020B0503020204020204" pitchFamily="34" charset="-122"/>
                <a:ea typeface="Microsoft YaHei UI" panose="020B0503020204020204" pitchFamily="34" charset="-122"/>
                <a:sym typeface="+mn-ea"/>
              </a:rPr>
              <a:t> </a:t>
            </a:r>
            <a:r>
              <a:rPr lang="en-US" altLang="zh-CN" sz="2000" b="1" dirty="0">
                <a:solidFill>
                  <a:srgbClr val="FF0000"/>
                </a:solidFill>
                <a:latin typeface="Microsoft YaHei UI" panose="020B0503020204020204" pitchFamily="34" charset="-122"/>
                <a:ea typeface="Microsoft YaHei UI" panose="020B0503020204020204" pitchFamily="34" charset="-122"/>
                <a:sym typeface="+mn-ea"/>
              </a:rPr>
              <a:t>techniques!</a:t>
            </a:r>
            <a:endParaRPr lang="en-US" altLang="zh-CN" sz="2000" dirty="0">
              <a:latin typeface="Microsoft YaHei UI" panose="020B0503020204020204" pitchFamily="34" charset="-122"/>
              <a:ea typeface="Microsoft YaHei UI" panose="020B0503020204020204" pitchFamily="34" charset="-122"/>
            </a:endParaRPr>
          </a:p>
          <a:p>
            <a:pPr marL="285750" indent="-285750">
              <a:buFont typeface="Arial" panose="020B0604020202090204" pitchFamily="34" charset="0"/>
              <a:buChar char="•"/>
            </a:pPr>
            <a:endParaRPr lang="en-US" altLang="zh-CN" noProof="0" dirty="0">
              <a:ln>
                <a:noFill/>
              </a:ln>
              <a:solidFill>
                <a:prstClr val="black"/>
              </a:solidFill>
              <a:effectLst/>
              <a:uLnTx/>
              <a:uFillTx/>
              <a:latin typeface="Microsoft YaHei UI" panose="020B0503020204020204" pitchFamily="34" charset="-122"/>
              <a:ea typeface="Microsoft YaHei UI" panose="020B0503020204020204" pitchFamily="34" charset="-122"/>
            </a:endParaRPr>
          </a:p>
          <a:p>
            <a:endParaRPr lang="zh-CN" altLang="en-US" dirty="0"/>
          </a:p>
        </p:txBody>
      </p:sp>
      <p:pic>
        <p:nvPicPr>
          <p:cNvPr id="6" name="图片 5"/>
          <p:cNvPicPr>
            <a:picLocks noChangeAspect="1"/>
          </p:cNvPicPr>
          <p:nvPr/>
        </p:nvPicPr>
        <p:blipFill>
          <a:blip r:embed="rId3"/>
          <a:stretch>
            <a:fillRect/>
          </a:stretch>
        </p:blipFill>
        <p:spPr>
          <a:xfrm>
            <a:off x="7294880" y="1169035"/>
            <a:ext cx="3778885" cy="5186680"/>
          </a:xfrm>
          <a:prstGeom prst="rect">
            <a:avLst/>
          </a:prstGeom>
        </p:spPr>
      </p:pic>
    </p:spTree>
    <p:extLst>
      <p:ext uri="{BB962C8B-B14F-4D97-AF65-F5344CB8AC3E}">
        <p14:creationId xmlns:p14="http://schemas.microsoft.com/office/powerpoint/2010/main" val="3644755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CAE6C-BBE3-1758-1BD5-191A23A4C6F0}"/>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DE812F14-79B7-1C84-E966-ECD532412A8C}"/>
              </a:ext>
            </a:extLst>
          </p:cNvPr>
          <p:cNvSpPr txBox="1">
            <a:spLocks/>
          </p:cNvSpPr>
          <p:nvPr/>
        </p:nvSpPr>
        <p:spPr>
          <a:xfrm>
            <a:off x="280074" y="205995"/>
            <a:ext cx="8729293" cy="7506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Mechanical</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interpretation</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2" name="TextBox 1">
            <a:extLst>
              <a:ext uri="{FF2B5EF4-FFF2-40B4-BE49-F238E27FC236}">
                <a16:creationId xmlns:a16="http://schemas.microsoft.com/office/drawing/2014/main" id="{F49D2C42-7A4A-EAF1-AE53-65BCA394F851}"/>
              </a:ext>
            </a:extLst>
          </p:cNvPr>
          <p:cNvSpPr txBox="1"/>
          <p:nvPr/>
        </p:nvSpPr>
        <p:spPr>
          <a:xfrm>
            <a:off x="304648" y="1222049"/>
            <a:ext cx="10864705" cy="1046440"/>
          </a:xfrm>
          <a:prstGeom prst="rect">
            <a:avLst/>
          </a:prstGeom>
          <a:noFill/>
        </p:spPr>
        <p:txBody>
          <a:bodyPr wrap="square" rtlCol="0">
            <a:spAutoFit/>
          </a:bodyPr>
          <a:lstStyle/>
          <a:p>
            <a:pPr marL="342900" indent="-342900">
              <a:buFont typeface="Arial" panose="020B0604020202020204" pitchFamily="34" charset="0"/>
              <a:buChar char="•"/>
            </a:pPr>
            <a:r>
              <a:rPr lang="en-US" altLang="zh-CN" sz="2200" dirty="0">
                <a:latin typeface="Microsoft YaHei UI" panose="020B0503020204020204" pitchFamily="34" charset="-122"/>
                <a:ea typeface="Microsoft YaHei UI" panose="020B0503020204020204" pitchFamily="34" charset="-122"/>
              </a:rPr>
              <a:t>Computational</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graphs</a:t>
            </a:r>
          </a:p>
          <a:p>
            <a:pPr marL="800100" lvl="1" indent="-342900">
              <a:buFont typeface="Courier New" panose="02070309020205020404" pitchFamily="49" charset="0"/>
              <a:buChar char="o"/>
            </a:pPr>
            <a:r>
              <a:rPr lang="en-US" altLang="zh-CN" sz="2000" dirty="0">
                <a:latin typeface="Microsoft YaHei UI" panose="020B0503020204020204" pitchFamily="34" charset="-122"/>
                <a:ea typeface="Microsoft YaHei UI" panose="020B0503020204020204" pitchFamily="34" charset="-122"/>
              </a:rPr>
              <a:t>A</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DAG</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(directed</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acyclic</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graph):</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nodes</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data,</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directed</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edge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input</a:t>
            </a:r>
          </a:p>
          <a:p>
            <a:pPr marL="800100" lvl="1" indent="-342900">
              <a:buFont typeface="Courier New" panose="02070309020205020404" pitchFamily="49" charset="0"/>
              <a:buChar char="o"/>
            </a:pPr>
            <a:r>
              <a:rPr lang="en-US" altLang="zh-CN" sz="2000" dirty="0">
                <a:latin typeface="Microsoft YaHei UI" panose="020B0503020204020204" pitchFamily="34" charset="-122"/>
                <a:ea typeface="Microsoft YaHei UI" panose="020B0503020204020204" pitchFamily="34" charset="-122"/>
              </a:rPr>
              <a:t>Represent</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the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flow</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of</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data</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through</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ordered</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operations.</a:t>
            </a:r>
            <a:endParaRPr lang="en-CN" sz="2000">
              <a:latin typeface="Microsoft YaHei UI" panose="020B0503020204020204" pitchFamily="34" charset="-122"/>
              <a:ea typeface="Microsoft YaHei UI" panose="020B0503020204020204" pitchFamily="34" charset="-122"/>
            </a:endParaRPr>
          </a:p>
        </p:txBody>
      </p:sp>
      <p:grpSp>
        <p:nvGrpSpPr>
          <p:cNvPr id="36" name="Group 35">
            <a:extLst>
              <a:ext uri="{FF2B5EF4-FFF2-40B4-BE49-F238E27FC236}">
                <a16:creationId xmlns:a16="http://schemas.microsoft.com/office/drawing/2014/main" id="{096048F5-3237-737B-348D-5F5F08800FAF}"/>
              </a:ext>
            </a:extLst>
          </p:cNvPr>
          <p:cNvGrpSpPr/>
          <p:nvPr/>
        </p:nvGrpSpPr>
        <p:grpSpPr>
          <a:xfrm>
            <a:off x="967161" y="3454108"/>
            <a:ext cx="1808571" cy="1835139"/>
            <a:chOff x="967161" y="3454108"/>
            <a:chExt cx="1808571" cy="1835139"/>
          </a:xfrm>
        </p:grpSpPr>
        <p:sp>
          <p:nvSpPr>
            <p:cNvPr id="3" name="Oval 2">
              <a:extLst>
                <a:ext uri="{FF2B5EF4-FFF2-40B4-BE49-F238E27FC236}">
                  <a16:creationId xmlns:a16="http://schemas.microsoft.com/office/drawing/2014/main" id="{563F5386-CC70-D5D1-2F91-CF96F13EFB54}"/>
                </a:ext>
              </a:extLst>
            </p:cNvPr>
            <p:cNvSpPr/>
            <p:nvPr/>
          </p:nvSpPr>
          <p:spPr>
            <a:xfrm>
              <a:off x="967161" y="4569247"/>
              <a:ext cx="720000" cy="720000"/>
            </a:xfrm>
            <a:prstGeom prst="ellipse">
              <a:avLst/>
            </a:prstGeom>
            <a:noFill/>
            <a:ln w="317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latin typeface="Monaco" pitchFamily="2" charset="77"/>
                </a:rPr>
                <a:t>x</a:t>
              </a:r>
              <a:endParaRPr lang="en-CN">
                <a:solidFill>
                  <a:schemeClr val="tx1"/>
                </a:solidFill>
                <a:latin typeface="Monaco" pitchFamily="2" charset="77"/>
              </a:endParaRPr>
            </a:p>
          </p:txBody>
        </p:sp>
        <p:sp>
          <p:nvSpPr>
            <p:cNvPr id="5" name="Oval 4">
              <a:extLst>
                <a:ext uri="{FF2B5EF4-FFF2-40B4-BE49-F238E27FC236}">
                  <a16:creationId xmlns:a16="http://schemas.microsoft.com/office/drawing/2014/main" id="{B467C696-6E47-3B23-56F2-0A01A3A042BB}"/>
                </a:ext>
              </a:extLst>
            </p:cNvPr>
            <p:cNvSpPr/>
            <p:nvPr/>
          </p:nvSpPr>
          <p:spPr>
            <a:xfrm>
              <a:off x="2055732" y="4569247"/>
              <a:ext cx="720000" cy="720000"/>
            </a:xfrm>
            <a:prstGeom prst="ellipse">
              <a:avLst/>
            </a:prstGeom>
            <a:noFill/>
            <a:ln w="317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latin typeface="Monaco" pitchFamily="2" charset="77"/>
                </a:rPr>
                <a:t>y</a:t>
              </a:r>
              <a:endParaRPr lang="en-CN">
                <a:solidFill>
                  <a:schemeClr val="tx1"/>
                </a:solidFill>
                <a:latin typeface="Monaco" pitchFamily="2" charset="77"/>
              </a:endParaRPr>
            </a:p>
          </p:txBody>
        </p:sp>
        <p:sp>
          <p:nvSpPr>
            <p:cNvPr id="6" name="Oval 5">
              <a:extLst>
                <a:ext uri="{FF2B5EF4-FFF2-40B4-BE49-F238E27FC236}">
                  <a16:creationId xmlns:a16="http://schemas.microsoft.com/office/drawing/2014/main" id="{3D58639E-5751-45AA-BD6F-445CE5C967C4}"/>
                </a:ext>
              </a:extLst>
            </p:cNvPr>
            <p:cNvSpPr/>
            <p:nvPr/>
          </p:nvSpPr>
          <p:spPr>
            <a:xfrm>
              <a:off x="1554989" y="3454108"/>
              <a:ext cx="720000" cy="720000"/>
            </a:xfrm>
            <a:prstGeom prst="ellipse">
              <a:avLst/>
            </a:prstGeom>
            <a:noFill/>
            <a:ln w="317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latin typeface="Monaco" pitchFamily="2" charset="77"/>
                </a:rPr>
                <a:t>z</a:t>
              </a:r>
              <a:endParaRPr lang="en-CN">
                <a:solidFill>
                  <a:schemeClr val="tx1"/>
                </a:solidFill>
                <a:latin typeface="Monaco" pitchFamily="2" charset="77"/>
              </a:endParaRPr>
            </a:p>
          </p:txBody>
        </p:sp>
        <p:cxnSp>
          <p:nvCxnSpPr>
            <p:cNvPr id="9" name="Straight Arrow Connector 8">
              <a:extLst>
                <a:ext uri="{FF2B5EF4-FFF2-40B4-BE49-F238E27FC236}">
                  <a16:creationId xmlns:a16="http://schemas.microsoft.com/office/drawing/2014/main" id="{B9435A23-E1C0-4964-04F3-130FA7389BA4}"/>
                </a:ext>
              </a:extLst>
            </p:cNvPr>
            <p:cNvCxnSpPr>
              <a:stCxn id="3" idx="0"/>
              <a:endCxn id="6" idx="3"/>
            </p:cNvCxnSpPr>
            <p:nvPr/>
          </p:nvCxnSpPr>
          <p:spPr>
            <a:xfrm flipV="1">
              <a:off x="1327161" y="4068666"/>
              <a:ext cx="333270" cy="5005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96E4D125-5D21-1593-71B2-257CEA8D5B65}"/>
                </a:ext>
              </a:extLst>
            </p:cNvPr>
            <p:cNvCxnSpPr>
              <a:cxnSpLocks/>
              <a:stCxn id="5" idx="0"/>
              <a:endCxn id="6" idx="5"/>
            </p:cNvCxnSpPr>
            <p:nvPr/>
          </p:nvCxnSpPr>
          <p:spPr>
            <a:xfrm flipH="1" flipV="1">
              <a:off x="2169547" y="4068666"/>
              <a:ext cx="246185" cy="5005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13" name="TextBox 12">
            <a:extLst>
              <a:ext uri="{FF2B5EF4-FFF2-40B4-BE49-F238E27FC236}">
                <a16:creationId xmlns:a16="http://schemas.microsoft.com/office/drawing/2014/main" id="{69674C4C-D12D-A773-7D5C-669A7DE68A98}"/>
              </a:ext>
            </a:extLst>
          </p:cNvPr>
          <p:cNvSpPr txBox="1"/>
          <p:nvPr/>
        </p:nvSpPr>
        <p:spPr>
          <a:xfrm>
            <a:off x="1459103" y="2355889"/>
            <a:ext cx="880369" cy="369332"/>
          </a:xfrm>
          <a:prstGeom prst="rect">
            <a:avLst/>
          </a:prstGeom>
          <a:noFill/>
        </p:spPr>
        <p:txBody>
          <a:bodyPr wrap="none" rtlCol="0">
            <a:spAutoFit/>
          </a:bodyPr>
          <a:lstStyle/>
          <a:p>
            <a:r>
              <a:rPr lang="en-US" altLang="zh-CN">
                <a:latin typeface="Microsoft YaHei UI" panose="020B0503020204020204" pitchFamily="34" charset="-122"/>
                <a:ea typeface="Microsoft YaHei UI" panose="020B0503020204020204" pitchFamily="34" charset="-122"/>
              </a:rPr>
              <a:t>z=x+y</a:t>
            </a:r>
            <a:endParaRPr lang="en-CN">
              <a:latin typeface="Microsoft YaHei UI" panose="020B0503020204020204" pitchFamily="34" charset="-122"/>
              <a:ea typeface="Microsoft YaHei UI" panose="020B0503020204020204" pitchFamily="34" charset="-122"/>
            </a:endParaRPr>
          </a:p>
        </p:txBody>
      </p:sp>
      <p:pic>
        <p:nvPicPr>
          <p:cNvPr id="1026" name="Picture 2" descr="Computational graphs - Deep Learning with PyTorch Quick Start Guide [Book]">
            <a:extLst>
              <a:ext uri="{FF2B5EF4-FFF2-40B4-BE49-F238E27FC236}">
                <a16:creationId xmlns:a16="http://schemas.microsoft.com/office/drawing/2014/main" id="{CB016F23-4CA3-1581-582A-2B89DDB175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2512" y="2691986"/>
            <a:ext cx="2337708" cy="355480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13665EF-BA3E-F50D-BC54-237F705FEBE0}"/>
              </a:ext>
            </a:extLst>
          </p:cNvPr>
          <p:cNvSpPr txBox="1"/>
          <p:nvPr/>
        </p:nvSpPr>
        <p:spPr>
          <a:xfrm>
            <a:off x="3119892" y="2355889"/>
            <a:ext cx="2051587" cy="369332"/>
          </a:xfrm>
          <a:prstGeom prst="rect">
            <a:avLst/>
          </a:prstGeom>
          <a:noFill/>
        </p:spPr>
        <p:txBody>
          <a:bodyPr wrap="none" rtlCol="0">
            <a:spAutoFit/>
          </a:bodyPr>
          <a:lstStyle/>
          <a:p>
            <a:r>
              <a:rPr lang="en-US" altLang="zh-CN"/>
              <a:t>out=mean(2(a+2)</a:t>
            </a:r>
            <a:r>
              <a:rPr lang="en-US" altLang="zh-CN" baseline="30000"/>
              <a:t>2</a:t>
            </a:r>
            <a:r>
              <a:rPr lang="en-US" altLang="zh-CN"/>
              <a:t>)</a:t>
            </a:r>
            <a:endParaRPr lang="en-CN"/>
          </a:p>
        </p:txBody>
      </p:sp>
      <p:grpSp>
        <p:nvGrpSpPr>
          <p:cNvPr id="37" name="Group 36">
            <a:extLst>
              <a:ext uri="{FF2B5EF4-FFF2-40B4-BE49-F238E27FC236}">
                <a16:creationId xmlns:a16="http://schemas.microsoft.com/office/drawing/2014/main" id="{4CAA0CEC-B605-9142-CFF3-45FD068F1D25}"/>
              </a:ext>
            </a:extLst>
          </p:cNvPr>
          <p:cNvGrpSpPr/>
          <p:nvPr/>
        </p:nvGrpSpPr>
        <p:grpSpPr>
          <a:xfrm>
            <a:off x="5592688" y="2343383"/>
            <a:ext cx="4346386" cy="4251754"/>
            <a:chOff x="6259527" y="2357542"/>
            <a:chExt cx="4346386" cy="4251754"/>
          </a:xfrm>
        </p:grpSpPr>
        <p:pic>
          <p:nvPicPr>
            <p:cNvPr id="1028" name="Picture 4" descr="A schematic diagram of a Multi-Layer Perceptron (MLP) neural network. |  Download Scientific Diagram">
              <a:extLst>
                <a:ext uri="{FF2B5EF4-FFF2-40B4-BE49-F238E27FC236}">
                  <a16:creationId xmlns:a16="http://schemas.microsoft.com/office/drawing/2014/main" id="{E8BD60B5-4C8B-B18A-4E9A-AA048EEE38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5521" y="2844948"/>
              <a:ext cx="3580559" cy="225986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67268C7-1E62-6351-183E-0460E9B7C11C}"/>
                </a:ext>
              </a:extLst>
            </p:cNvPr>
            <p:cNvSpPr txBox="1"/>
            <p:nvPr/>
          </p:nvSpPr>
          <p:spPr>
            <a:xfrm>
              <a:off x="6810819" y="2357542"/>
              <a:ext cx="3149965" cy="369332"/>
            </a:xfrm>
            <a:prstGeom prst="rect">
              <a:avLst/>
            </a:prstGeom>
            <a:noFill/>
          </p:spPr>
          <p:txBody>
            <a:bodyPr wrap="none" rtlCol="0">
              <a:spAutoFit/>
            </a:bodyPr>
            <a:lstStyle/>
            <a:p>
              <a:r>
                <a:rPr lang="en-US" altLang="zh-CN" dirty="0"/>
                <a:t>y=</a:t>
              </a:r>
              <a:r>
                <a:rPr lang="en-US" altLang="zh-CN" dirty="0" err="1"/>
                <a:t>softmax</a:t>
              </a:r>
              <a:r>
                <a:rPr lang="en-US" altLang="zh-CN" dirty="0"/>
                <a:t>(W</a:t>
              </a:r>
              <a:r>
                <a:rPr lang="en-US" altLang="zh-CN" baseline="-25000" dirty="0"/>
                <a:t>2</a:t>
              </a:r>
              <a:r>
                <a:rPr lang="en-US" altLang="zh-CN" dirty="0"/>
                <a:t>(sigmoid(W</a:t>
              </a:r>
              <a:r>
                <a:rPr lang="en-US" altLang="zh-CN" baseline="-25000" dirty="0"/>
                <a:t>1</a:t>
              </a:r>
              <a:r>
                <a:rPr lang="zh-CN" altLang="en-US" dirty="0"/>
                <a:t> </a:t>
              </a:r>
              <a:r>
                <a:rPr lang="en-US" altLang="zh-CN" dirty="0"/>
                <a:t>x))</a:t>
              </a:r>
              <a:endParaRPr lang="en-CN"/>
            </a:p>
          </p:txBody>
        </p:sp>
        <p:sp>
          <p:nvSpPr>
            <p:cNvPr id="16" name="Oval 15">
              <a:extLst>
                <a:ext uri="{FF2B5EF4-FFF2-40B4-BE49-F238E27FC236}">
                  <a16:creationId xmlns:a16="http://schemas.microsoft.com/office/drawing/2014/main" id="{937D2383-7764-0FAA-FF18-03C7EBB686BC}"/>
                </a:ext>
              </a:extLst>
            </p:cNvPr>
            <p:cNvSpPr/>
            <p:nvPr/>
          </p:nvSpPr>
          <p:spPr>
            <a:xfrm>
              <a:off x="6259527" y="5704774"/>
              <a:ext cx="720000" cy="720000"/>
            </a:xfrm>
            <a:prstGeom prst="ellipse">
              <a:avLst/>
            </a:prstGeom>
            <a:noFill/>
            <a:ln w="317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latin typeface="Monaco" pitchFamily="2" charset="77"/>
                </a:rPr>
                <a:t>x</a:t>
              </a:r>
              <a:endParaRPr lang="en-CN">
                <a:solidFill>
                  <a:schemeClr val="tx1"/>
                </a:solidFill>
                <a:latin typeface="Monaco" pitchFamily="2" charset="77"/>
              </a:endParaRPr>
            </a:p>
          </p:txBody>
        </p:sp>
        <p:sp>
          <p:nvSpPr>
            <p:cNvPr id="18" name="Oval 17">
              <a:extLst>
                <a:ext uri="{FF2B5EF4-FFF2-40B4-BE49-F238E27FC236}">
                  <a16:creationId xmlns:a16="http://schemas.microsoft.com/office/drawing/2014/main" id="{F3934912-26DA-BDD0-35F9-EBF01092F89D}"/>
                </a:ext>
              </a:extLst>
            </p:cNvPr>
            <p:cNvSpPr/>
            <p:nvPr/>
          </p:nvSpPr>
          <p:spPr>
            <a:xfrm>
              <a:off x="7554020" y="5524774"/>
              <a:ext cx="1238700" cy="1080000"/>
            </a:xfrm>
            <a:prstGeom prst="ellipse">
              <a:avLst/>
            </a:prstGeom>
            <a:noFill/>
            <a:ln w="317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altLang="zh-CN" sz="1200" b="0" i="0" u="none" strike="noStrike" kern="1200" cap="none" spc="0" normalizeH="0" baseline="0" noProof="0" dirty="0">
                  <a:ln>
                    <a:noFill/>
                  </a:ln>
                  <a:solidFill>
                    <a:prstClr val="black"/>
                  </a:solidFill>
                  <a:effectLst/>
                  <a:uLnTx/>
                  <a:uFillTx/>
                  <a:latin typeface="Aptos" panose="02110004020202020204"/>
                  <a:ea typeface="等线" panose="02010600030101010101" pitchFamily="2" charset="-122"/>
                  <a:cs typeface="+mn-cs"/>
                </a:rPr>
                <a:t>T=sigmoid</a:t>
              </a:r>
            </a:p>
            <a:p>
              <a:pPr algn="ctr"/>
              <a:r>
                <a:rPr kumimoji="0" lang="en-US" altLang="zh-CN" sz="1200" b="0" i="0" u="none" strike="noStrike" kern="1200" cap="none" spc="0" normalizeH="0" baseline="0" noProof="0" dirty="0">
                  <a:ln>
                    <a:noFill/>
                  </a:ln>
                  <a:solidFill>
                    <a:prstClr val="black"/>
                  </a:solidFill>
                  <a:effectLst/>
                  <a:uLnTx/>
                  <a:uFillTx/>
                  <a:latin typeface="Aptos" panose="02110004020202020204"/>
                  <a:ea typeface="等线" panose="02010600030101010101" pitchFamily="2" charset="-122"/>
                  <a:cs typeface="+mn-cs"/>
                </a:rPr>
                <a:t>(W</a:t>
              </a:r>
              <a:r>
                <a:rPr kumimoji="0" lang="en-US" altLang="zh-CN" sz="1200" b="0" i="0" u="none" strike="noStrike" kern="1200" cap="none" spc="0" normalizeH="0" baseline="-25000" noProof="0" dirty="0">
                  <a:ln>
                    <a:noFill/>
                  </a:ln>
                  <a:solidFill>
                    <a:prstClr val="black"/>
                  </a:solidFill>
                  <a:effectLst/>
                  <a:uLnTx/>
                  <a:uFillTx/>
                  <a:latin typeface="Aptos" panose="02110004020202020204"/>
                  <a:ea typeface="等线" panose="02010600030101010101" pitchFamily="2" charset="-122"/>
                  <a:cs typeface="+mn-cs"/>
                </a:rPr>
                <a:t>1</a:t>
              </a:r>
              <a:r>
                <a:rPr kumimoji="0" lang="zh-CN" altLang="en-US" sz="1200" b="0" i="0" u="none" strike="noStrike" kern="1200" cap="none" spc="0" normalizeH="0" baseline="0" noProof="0" dirty="0">
                  <a:ln>
                    <a:noFill/>
                  </a:ln>
                  <a:solidFill>
                    <a:prstClr val="black"/>
                  </a:solidFill>
                  <a:effectLst/>
                  <a:uLnTx/>
                  <a:uFillTx/>
                  <a:latin typeface="Aptos" panose="02110004020202020204"/>
                  <a:ea typeface="等线" panose="02010600030101010101" pitchFamily="2" charset="-122"/>
                  <a:cs typeface="+mn-cs"/>
                </a:rPr>
                <a:t> </a:t>
              </a:r>
              <a:r>
                <a:rPr kumimoji="0" lang="en-US" altLang="zh-CN" sz="1200" b="0" i="0" u="none" strike="noStrike" kern="1200" cap="none" spc="0" normalizeH="0" baseline="0" noProof="0" dirty="0">
                  <a:ln>
                    <a:noFill/>
                  </a:ln>
                  <a:solidFill>
                    <a:prstClr val="black"/>
                  </a:solidFill>
                  <a:effectLst/>
                  <a:uLnTx/>
                  <a:uFillTx/>
                  <a:latin typeface="Aptos" panose="02110004020202020204"/>
                  <a:ea typeface="等线" panose="02010600030101010101" pitchFamily="2" charset="-122"/>
                  <a:cs typeface="+mn-cs"/>
                </a:rPr>
                <a:t>x)</a:t>
              </a:r>
              <a:endParaRPr lang="en-CN" sz="1200">
                <a:solidFill>
                  <a:schemeClr val="tx1"/>
                </a:solidFill>
                <a:latin typeface="Monaco" pitchFamily="2" charset="77"/>
              </a:endParaRPr>
            </a:p>
          </p:txBody>
        </p:sp>
        <p:cxnSp>
          <p:nvCxnSpPr>
            <p:cNvPr id="19" name="Straight Arrow Connector 18">
              <a:extLst>
                <a:ext uri="{FF2B5EF4-FFF2-40B4-BE49-F238E27FC236}">
                  <a16:creationId xmlns:a16="http://schemas.microsoft.com/office/drawing/2014/main" id="{C5A3C7A5-D875-02FD-5F44-4457EA7748B3}"/>
                </a:ext>
              </a:extLst>
            </p:cNvPr>
            <p:cNvCxnSpPr>
              <a:cxnSpLocks/>
              <a:stCxn id="16" idx="6"/>
              <a:endCxn id="18" idx="2"/>
            </p:cNvCxnSpPr>
            <p:nvPr/>
          </p:nvCxnSpPr>
          <p:spPr>
            <a:xfrm>
              <a:off x="6979527" y="6064774"/>
              <a:ext cx="57449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2F85EB26-D568-9EC1-0AB9-23B8F7B297EB}"/>
                </a:ext>
              </a:extLst>
            </p:cNvPr>
            <p:cNvCxnSpPr>
              <a:cxnSpLocks/>
              <a:stCxn id="18" idx="6"/>
              <a:endCxn id="30" idx="2"/>
            </p:cNvCxnSpPr>
            <p:nvPr/>
          </p:nvCxnSpPr>
          <p:spPr>
            <a:xfrm>
              <a:off x="8792720" y="6064774"/>
              <a:ext cx="574493" cy="45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0" name="Oval 29">
              <a:extLst>
                <a:ext uri="{FF2B5EF4-FFF2-40B4-BE49-F238E27FC236}">
                  <a16:creationId xmlns:a16="http://schemas.microsoft.com/office/drawing/2014/main" id="{E9CE9455-A919-A749-0640-B52FE61AD2D4}"/>
                </a:ext>
              </a:extLst>
            </p:cNvPr>
            <p:cNvSpPr/>
            <p:nvPr/>
          </p:nvSpPr>
          <p:spPr>
            <a:xfrm>
              <a:off x="9367213" y="5529296"/>
              <a:ext cx="1238700" cy="1080000"/>
            </a:xfrm>
            <a:prstGeom prst="ellipse">
              <a:avLst/>
            </a:prstGeom>
            <a:noFill/>
            <a:ln w="317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a:solidFill>
                    <a:prstClr val="black"/>
                  </a:solidFill>
                  <a:latin typeface="Aptos" panose="02110004020202020204"/>
                  <a:ea typeface="等线" panose="02010600030101010101" pitchFamily="2" charset="-122"/>
                </a:rPr>
                <a:t>y</a:t>
              </a:r>
              <a:r>
                <a:rPr kumimoji="0" lang="en-US" altLang="zh-CN" sz="1200" b="0" i="0" u="none" strike="noStrike" kern="1200" cap="none" spc="0" normalizeH="0" baseline="0" noProof="0">
                  <a:ln>
                    <a:noFill/>
                  </a:ln>
                  <a:solidFill>
                    <a:prstClr val="black"/>
                  </a:solidFill>
                  <a:effectLst/>
                  <a:uLnTx/>
                  <a:uFillTx/>
                  <a:latin typeface="Aptos" panose="02110004020202020204"/>
                  <a:ea typeface="等线" panose="02010600030101010101" pitchFamily="2" charset="-122"/>
                  <a:cs typeface="+mn-cs"/>
                </a:rPr>
                <a:t>=softmax</a:t>
              </a:r>
            </a:p>
            <a:p>
              <a:pPr algn="ctr"/>
              <a:r>
                <a:rPr kumimoji="0" lang="en-US" altLang="zh-CN" sz="1200" b="0" i="0" u="none" strike="noStrike" kern="1200" cap="none" spc="0" normalizeH="0" baseline="0" noProof="0">
                  <a:ln>
                    <a:noFill/>
                  </a:ln>
                  <a:solidFill>
                    <a:prstClr val="black"/>
                  </a:solidFill>
                  <a:effectLst/>
                  <a:uLnTx/>
                  <a:uFillTx/>
                  <a:latin typeface="Aptos" panose="02110004020202020204"/>
                  <a:ea typeface="等线" panose="02010600030101010101" pitchFamily="2" charset="-122"/>
                  <a:cs typeface="+mn-cs"/>
                </a:rPr>
                <a:t>(W</a:t>
              </a:r>
              <a:r>
                <a:rPr lang="en-US" altLang="zh-CN" sz="1200" baseline="-25000">
                  <a:solidFill>
                    <a:prstClr val="black"/>
                  </a:solidFill>
                  <a:latin typeface="Aptos" panose="02110004020202020204"/>
                  <a:ea typeface="等线" panose="02010600030101010101" pitchFamily="2" charset="-122"/>
                </a:rPr>
                <a:t>2</a:t>
              </a:r>
              <a:r>
                <a:rPr kumimoji="0" lang="zh-CN" altLang="en-US" sz="1200" b="0" i="0" u="none" strike="noStrike" kern="1200" cap="none" spc="0" normalizeH="0" baseline="0" noProof="0">
                  <a:ln>
                    <a:noFill/>
                  </a:ln>
                  <a:solidFill>
                    <a:prstClr val="black"/>
                  </a:solidFill>
                  <a:effectLst/>
                  <a:uLnTx/>
                  <a:uFillTx/>
                  <a:latin typeface="Aptos" panose="02110004020202020204"/>
                  <a:ea typeface="等线" panose="02010600030101010101" pitchFamily="2" charset="-122"/>
                  <a:cs typeface="+mn-cs"/>
                </a:rPr>
                <a:t> </a:t>
              </a:r>
              <a:r>
                <a:rPr lang="en-US" altLang="zh-CN" sz="1200">
                  <a:solidFill>
                    <a:prstClr val="black"/>
                  </a:solidFill>
                  <a:latin typeface="Aptos" panose="02110004020202020204"/>
                  <a:ea typeface="等线" panose="02010600030101010101" pitchFamily="2" charset="-122"/>
                </a:rPr>
                <a:t>T</a:t>
              </a:r>
              <a:r>
                <a:rPr kumimoji="0" lang="en-US" altLang="zh-CN" sz="1200" b="0" i="0" u="none" strike="noStrike" kern="1200" cap="none" spc="0" normalizeH="0" baseline="0" noProof="0">
                  <a:ln>
                    <a:noFill/>
                  </a:ln>
                  <a:solidFill>
                    <a:prstClr val="black"/>
                  </a:solidFill>
                  <a:effectLst/>
                  <a:uLnTx/>
                  <a:uFillTx/>
                  <a:latin typeface="Aptos" panose="02110004020202020204"/>
                  <a:ea typeface="等线" panose="02010600030101010101" pitchFamily="2" charset="-122"/>
                  <a:cs typeface="+mn-cs"/>
                </a:rPr>
                <a:t>)</a:t>
              </a:r>
              <a:endParaRPr lang="en-CN" sz="1200">
                <a:solidFill>
                  <a:schemeClr val="tx1"/>
                </a:solidFill>
                <a:latin typeface="Monaco" pitchFamily="2" charset="77"/>
              </a:endParaRPr>
            </a:p>
          </p:txBody>
        </p:sp>
      </p:grpSp>
      <p:sp>
        <p:nvSpPr>
          <p:cNvPr id="34" name="TextBox 33">
            <a:extLst>
              <a:ext uri="{FF2B5EF4-FFF2-40B4-BE49-F238E27FC236}">
                <a16:creationId xmlns:a16="http://schemas.microsoft.com/office/drawing/2014/main" id="{5AF87E4E-7E14-B741-A241-60C42E30C2CA}"/>
              </a:ext>
            </a:extLst>
          </p:cNvPr>
          <p:cNvSpPr txBox="1"/>
          <p:nvPr/>
        </p:nvSpPr>
        <p:spPr>
          <a:xfrm>
            <a:off x="9956323" y="2807777"/>
            <a:ext cx="1804597" cy="646331"/>
          </a:xfrm>
          <a:prstGeom prst="rect">
            <a:avLst/>
          </a:prstGeom>
          <a:noFill/>
        </p:spPr>
        <p:txBody>
          <a:bodyPr wrap="none" rtlCol="0">
            <a:spAutoFit/>
          </a:bodyPr>
          <a:lstStyle/>
          <a:p>
            <a:r>
              <a:rPr lang="en-CN"/>
              <a:t>Fine</a:t>
            </a:r>
            <a:r>
              <a:rPr lang="en-US" altLang="zh-CN"/>
              <a:t>-granularity:</a:t>
            </a:r>
            <a:br>
              <a:rPr lang="en-US" altLang="zh-CN"/>
            </a:br>
            <a:r>
              <a:rPr lang="en-US" altLang="zh-CN"/>
              <a:t>a</a:t>
            </a:r>
            <a:r>
              <a:rPr lang="zh-CN" altLang="en-US"/>
              <a:t> </a:t>
            </a:r>
            <a:r>
              <a:rPr lang="en-US" altLang="zh-CN"/>
              <a:t>lot</a:t>
            </a:r>
            <a:r>
              <a:rPr lang="zh-CN" altLang="en-US"/>
              <a:t> </a:t>
            </a:r>
            <a:r>
              <a:rPr lang="en-US" altLang="zh-CN"/>
              <a:t>of</a:t>
            </a:r>
            <a:r>
              <a:rPr lang="zh-CN" altLang="en-US"/>
              <a:t> </a:t>
            </a:r>
            <a:r>
              <a:rPr lang="en-US" altLang="zh-CN"/>
              <a:t>details.</a:t>
            </a:r>
            <a:endParaRPr lang="en-CN"/>
          </a:p>
        </p:txBody>
      </p:sp>
      <p:sp>
        <p:nvSpPr>
          <p:cNvPr id="35" name="TextBox 34">
            <a:extLst>
              <a:ext uri="{FF2B5EF4-FFF2-40B4-BE49-F238E27FC236}">
                <a16:creationId xmlns:a16="http://schemas.microsoft.com/office/drawing/2014/main" id="{6117A757-D770-7405-63BB-CAEA82F779F7}"/>
              </a:ext>
            </a:extLst>
          </p:cNvPr>
          <p:cNvSpPr txBox="1"/>
          <p:nvPr/>
        </p:nvSpPr>
        <p:spPr>
          <a:xfrm>
            <a:off x="9956323" y="4938460"/>
            <a:ext cx="2235677" cy="646331"/>
          </a:xfrm>
          <a:prstGeom prst="rect">
            <a:avLst/>
          </a:prstGeom>
          <a:noFill/>
        </p:spPr>
        <p:txBody>
          <a:bodyPr wrap="none" rtlCol="0">
            <a:spAutoFit/>
          </a:bodyPr>
          <a:lstStyle/>
          <a:p>
            <a:r>
              <a:rPr lang="en-US" altLang="zh-CN"/>
              <a:t>Coarse-granularity:</a:t>
            </a:r>
            <a:br>
              <a:rPr lang="en-US" altLang="zh-CN"/>
            </a:br>
            <a:r>
              <a:rPr lang="en-US" altLang="zh-CN"/>
              <a:t>easier</a:t>
            </a:r>
            <a:r>
              <a:rPr lang="zh-CN" altLang="en-US"/>
              <a:t> </a:t>
            </a:r>
            <a:r>
              <a:rPr lang="en-US" altLang="zh-CN"/>
              <a:t>to</a:t>
            </a:r>
            <a:r>
              <a:rPr lang="zh-CN" altLang="en-US"/>
              <a:t> </a:t>
            </a:r>
            <a:r>
              <a:rPr lang="en-US" altLang="zh-CN"/>
              <a:t>understand</a:t>
            </a:r>
            <a:endParaRPr lang="en-CN"/>
          </a:p>
        </p:txBody>
      </p:sp>
      <p:sp>
        <p:nvSpPr>
          <p:cNvPr id="38" name="Down Arrow 37">
            <a:extLst>
              <a:ext uri="{FF2B5EF4-FFF2-40B4-BE49-F238E27FC236}">
                <a16:creationId xmlns:a16="http://schemas.microsoft.com/office/drawing/2014/main" id="{EB05E23C-1D43-B650-69B0-16044D580D95}"/>
              </a:ext>
            </a:extLst>
          </p:cNvPr>
          <p:cNvSpPr/>
          <p:nvPr/>
        </p:nvSpPr>
        <p:spPr>
          <a:xfrm>
            <a:off x="10613571" y="3814108"/>
            <a:ext cx="359229" cy="655278"/>
          </a:xfrm>
          <a:prstGeom prst="downArrow">
            <a:avLst/>
          </a:prstGeom>
          <a:noFill/>
          <a:ln w="254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Tree>
    <p:extLst>
      <p:ext uri="{BB962C8B-B14F-4D97-AF65-F5344CB8AC3E}">
        <p14:creationId xmlns:p14="http://schemas.microsoft.com/office/powerpoint/2010/main" val="22670597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F296A-0DD4-3906-6883-ADE5B7587427}"/>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A535D8C6-4F49-54D6-38F4-732205CAFF59}"/>
              </a:ext>
            </a:extLst>
          </p:cNvPr>
          <p:cNvSpPr txBox="1">
            <a:spLocks/>
          </p:cNvSpPr>
          <p:nvPr/>
        </p:nvSpPr>
        <p:spPr>
          <a:xfrm>
            <a:off x="280074" y="205995"/>
            <a:ext cx="8729293" cy="7506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Mechanical</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interpretation</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2" name="TextBox 1">
            <a:extLst>
              <a:ext uri="{FF2B5EF4-FFF2-40B4-BE49-F238E27FC236}">
                <a16:creationId xmlns:a16="http://schemas.microsoft.com/office/drawing/2014/main" id="{742149D6-4341-07D3-161B-33031F34010E}"/>
              </a:ext>
            </a:extLst>
          </p:cNvPr>
          <p:cNvSpPr txBox="1"/>
          <p:nvPr/>
        </p:nvSpPr>
        <p:spPr>
          <a:xfrm>
            <a:off x="280074" y="956648"/>
            <a:ext cx="5212517" cy="430887"/>
          </a:xfrm>
          <a:prstGeom prst="rect">
            <a:avLst/>
          </a:prstGeom>
          <a:noFill/>
        </p:spPr>
        <p:txBody>
          <a:bodyPr wrap="none" rtlCol="0">
            <a:spAutoFit/>
          </a:bodyPr>
          <a:lstStyle/>
          <a:p>
            <a:pPr marL="285750" indent="-285750">
              <a:buFont typeface="Arial" panose="020B0604020202020204" pitchFamily="34" charset="0"/>
              <a:buChar char="•"/>
            </a:pPr>
            <a:r>
              <a:rPr lang="en-US" altLang="zh-CN" sz="2200" dirty="0">
                <a:latin typeface="Microsoft YaHei UI" panose="020B0503020204020204" pitchFamily="34" charset="-122"/>
                <a:ea typeface="Microsoft YaHei UI" panose="020B0503020204020204" pitchFamily="34" charset="-122"/>
              </a:rPr>
              <a:t>Transformer’s</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computational</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graph</a:t>
            </a:r>
            <a:endParaRPr lang="en-CN" sz="2200">
              <a:latin typeface="Microsoft YaHei UI" panose="020B0503020204020204" pitchFamily="34" charset="-122"/>
              <a:ea typeface="Microsoft YaHei UI" panose="020B0503020204020204" pitchFamily="34" charset="-122"/>
            </a:endParaRPr>
          </a:p>
        </p:txBody>
      </p:sp>
      <p:sp>
        <p:nvSpPr>
          <p:cNvPr id="8" name="TextBox 7">
            <a:extLst>
              <a:ext uri="{FF2B5EF4-FFF2-40B4-BE49-F238E27FC236}">
                <a16:creationId xmlns:a16="http://schemas.microsoft.com/office/drawing/2014/main" id="{ABF90717-BF58-05AF-BF2F-66EB8F989B35}"/>
              </a:ext>
            </a:extLst>
          </p:cNvPr>
          <p:cNvSpPr txBox="1"/>
          <p:nvPr/>
        </p:nvSpPr>
        <p:spPr>
          <a:xfrm>
            <a:off x="4584710" y="5420899"/>
            <a:ext cx="3922677" cy="584775"/>
          </a:xfrm>
          <a:prstGeom prst="rect">
            <a:avLst/>
          </a:prstGeom>
          <a:noFill/>
        </p:spPr>
        <p:txBody>
          <a:bodyPr wrap="none" rtlCol="0">
            <a:spAutoFit/>
          </a:bodyPr>
          <a:lstStyle/>
          <a:p>
            <a:r>
              <a:rPr lang="en-US" altLang="zh-CN" sz="1600" dirty="0">
                <a:latin typeface="Microsoft YaHei UI" panose="020B0503020204020204" pitchFamily="34" charset="-122"/>
                <a:ea typeface="Microsoft YaHei UI" panose="020B0503020204020204" pitchFamily="34" charset="-122"/>
              </a:rPr>
              <a:t>This</a:t>
            </a:r>
            <a:r>
              <a:rPr lang="zh-CN" altLang="en-US" sz="1600" dirty="0">
                <a:latin typeface="Microsoft YaHei UI" panose="020B0503020204020204" pitchFamily="34" charset="-122"/>
                <a:ea typeface="Microsoft YaHei UI" panose="020B0503020204020204" pitchFamily="34" charset="-122"/>
              </a:rPr>
              <a:t> </a:t>
            </a:r>
            <a:r>
              <a:rPr lang="en-US" altLang="zh-CN" sz="1600" dirty="0">
                <a:latin typeface="Microsoft YaHei UI" panose="020B0503020204020204" pitchFamily="34" charset="-122"/>
                <a:ea typeface="Microsoft YaHei UI" panose="020B0503020204020204" pitchFamily="34" charset="-122"/>
              </a:rPr>
              <a:t>is</a:t>
            </a:r>
            <a:r>
              <a:rPr lang="zh-CN" altLang="en-US" sz="1600" dirty="0">
                <a:latin typeface="Microsoft YaHei UI" panose="020B0503020204020204" pitchFamily="34" charset="-122"/>
                <a:ea typeface="Microsoft YaHei UI" panose="020B0503020204020204" pitchFamily="34" charset="-122"/>
              </a:rPr>
              <a:t> </a:t>
            </a:r>
            <a:r>
              <a:rPr lang="en-US" altLang="zh-CN" sz="1600" dirty="0">
                <a:latin typeface="Microsoft YaHei UI" panose="020B0503020204020204" pitchFamily="34" charset="-122"/>
                <a:ea typeface="Microsoft YaHei UI" panose="020B0503020204020204" pitchFamily="34" charset="-122"/>
              </a:rPr>
              <a:t>the</a:t>
            </a:r>
            <a:r>
              <a:rPr lang="zh-CN" altLang="en-US" sz="1600" dirty="0">
                <a:latin typeface="Microsoft YaHei UI" panose="020B0503020204020204" pitchFamily="34" charset="-122"/>
                <a:ea typeface="Microsoft YaHei UI" panose="020B0503020204020204" pitchFamily="34" charset="-122"/>
              </a:rPr>
              <a:t> </a:t>
            </a:r>
            <a:r>
              <a:rPr lang="en-US" altLang="zh-CN" sz="1600" dirty="0">
                <a:latin typeface="Microsoft YaHei UI" panose="020B0503020204020204" pitchFamily="34" charset="-122"/>
                <a:ea typeface="Microsoft YaHei UI" panose="020B0503020204020204" pitchFamily="34" charset="-122"/>
              </a:rPr>
              <a:t>architecture</a:t>
            </a:r>
            <a:r>
              <a:rPr lang="zh-CN" altLang="en-US" sz="1600" dirty="0">
                <a:latin typeface="Microsoft YaHei UI" panose="020B0503020204020204" pitchFamily="34" charset="-122"/>
                <a:ea typeface="Microsoft YaHei UI" panose="020B0503020204020204" pitchFamily="34" charset="-122"/>
              </a:rPr>
              <a:t> </a:t>
            </a:r>
            <a:r>
              <a:rPr lang="en-US" altLang="zh-CN" sz="1600" dirty="0">
                <a:latin typeface="Microsoft YaHei UI" panose="020B0503020204020204" pitchFamily="34" charset="-122"/>
                <a:ea typeface="Microsoft YaHei UI" panose="020B0503020204020204" pitchFamily="34" charset="-122"/>
              </a:rPr>
              <a:t>of</a:t>
            </a:r>
            <a:r>
              <a:rPr lang="zh-CN" altLang="en-US" sz="1600" dirty="0">
                <a:latin typeface="Microsoft YaHei UI" panose="020B0503020204020204" pitchFamily="34" charset="-122"/>
                <a:ea typeface="Microsoft YaHei UI" panose="020B0503020204020204" pitchFamily="34" charset="-122"/>
              </a:rPr>
              <a:t> </a:t>
            </a:r>
            <a:r>
              <a:rPr lang="en-US" altLang="zh-CN" sz="1600" dirty="0">
                <a:latin typeface="Microsoft YaHei UI" panose="020B0503020204020204" pitchFamily="34" charset="-122"/>
                <a:ea typeface="Microsoft YaHei UI" panose="020B0503020204020204" pitchFamily="34" charset="-122"/>
              </a:rPr>
              <a:t>Transformer,</a:t>
            </a:r>
            <a:br>
              <a:rPr lang="en-CN" altLang="zh-CN" sz="1600">
                <a:latin typeface="Microsoft YaHei UI" panose="020B0503020204020204" pitchFamily="34" charset="-122"/>
                <a:ea typeface="Microsoft YaHei UI" panose="020B0503020204020204" pitchFamily="34" charset="-122"/>
              </a:rPr>
            </a:br>
            <a:r>
              <a:rPr lang="en-CN" altLang="zh-CN" sz="1600">
                <a:latin typeface="Microsoft YaHei UI" panose="020B0503020204020204" pitchFamily="34" charset="-122"/>
                <a:ea typeface="Microsoft YaHei UI" panose="020B0503020204020204" pitchFamily="34" charset="-122"/>
              </a:rPr>
              <a:t>not</a:t>
            </a:r>
            <a:r>
              <a:rPr lang="zh-CN" altLang="en-US" sz="1600" dirty="0">
                <a:latin typeface="Microsoft YaHei UI" panose="020B0503020204020204" pitchFamily="34" charset="-122"/>
                <a:ea typeface="Microsoft YaHei UI" panose="020B0503020204020204" pitchFamily="34" charset="-122"/>
              </a:rPr>
              <a:t> </a:t>
            </a:r>
            <a:r>
              <a:rPr lang="en-US" altLang="zh-CN" sz="1600" dirty="0">
                <a:latin typeface="Microsoft YaHei UI" panose="020B0503020204020204" pitchFamily="34" charset="-122"/>
                <a:ea typeface="Microsoft YaHei UI" panose="020B0503020204020204" pitchFamily="34" charset="-122"/>
              </a:rPr>
              <a:t>its</a:t>
            </a:r>
            <a:r>
              <a:rPr lang="zh-CN" altLang="en-US" sz="1600" dirty="0">
                <a:latin typeface="Microsoft YaHei UI" panose="020B0503020204020204" pitchFamily="34" charset="-122"/>
                <a:ea typeface="Microsoft YaHei UI" panose="020B0503020204020204" pitchFamily="34" charset="-122"/>
              </a:rPr>
              <a:t> </a:t>
            </a:r>
            <a:r>
              <a:rPr lang="en-US" altLang="zh-CN" sz="1600" dirty="0">
                <a:latin typeface="Microsoft YaHei UI" panose="020B0503020204020204" pitchFamily="34" charset="-122"/>
                <a:ea typeface="Microsoft YaHei UI" panose="020B0503020204020204" pitchFamily="34" charset="-122"/>
              </a:rPr>
              <a:t>computational</a:t>
            </a:r>
            <a:r>
              <a:rPr lang="zh-CN" altLang="en-US" sz="1600" dirty="0">
                <a:latin typeface="Microsoft YaHei UI" panose="020B0503020204020204" pitchFamily="34" charset="-122"/>
                <a:ea typeface="Microsoft YaHei UI" panose="020B0503020204020204" pitchFamily="34" charset="-122"/>
              </a:rPr>
              <a:t> </a:t>
            </a:r>
            <a:r>
              <a:rPr lang="en-US" altLang="zh-CN" sz="1600" dirty="0">
                <a:latin typeface="Microsoft YaHei UI" panose="020B0503020204020204" pitchFamily="34" charset="-122"/>
                <a:ea typeface="Microsoft YaHei UI" panose="020B0503020204020204" pitchFamily="34" charset="-122"/>
              </a:rPr>
              <a:t>graph.</a:t>
            </a:r>
          </a:p>
        </p:txBody>
      </p:sp>
      <p:pic>
        <p:nvPicPr>
          <p:cNvPr id="2056" name="Picture 8" descr="From Theory to Code: Step-by-Step Implementation and Code Breakdown of GPT-2  model. | by Vipul Koti | Medium">
            <a:extLst>
              <a:ext uri="{FF2B5EF4-FFF2-40B4-BE49-F238E27FC236}">
                <a16:creationId xmlns:a16="http://schemas.microsoft.com/office/drawing/2014/main" id="{85FB0405-86E8-7C81-1D34-29E33E56DB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7917" y="1790395"/>
            <a:ext cx="4010819"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he computation graph of attention mechanism. Q, K and V are vectors |  Download Scientific Diagram">
            <a:extLst>
              <a:ext uri="{FF2B5EF4-FFF2-40B4-BE49-F238E27FC236}">
                <a16:creationId xmlns:a16="http://schemas.microsoft.com/office/drawing/2014/main" id="{45D060E8-785E-5EC3-2086-B7DD051043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287" y="2157127"/>
            <a:ext cx="3112303" cy="3896015"/>
          </a:xfrm>
          <a:prstGeom prst="rect">
            <a:avLst/>
          </a:prstGeom>
          <a:noFill/>
          <a:ln w="25400">
            <a:solidFill>
              <a:schemeClr val="accent1">
                <a:lumMod val="60000"/>
                <a:lumOff val="40000"/>
              </a:schemeClr>
            </a:solidFill>
            <a:prstDash val="sysDash"/>
          </a:ln>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5A225F24-40D2-5BF0-3DCC-050F50071DA7}"/>
              </a:ext>
            </a:extLst>
          </p:cNvPr>
          <p:cNvCxnSpPr>
            <a:cxnSpLocks/>
            <a:endCxn id="2058" idx="3"/>
          </p:cNvCxnSpPr>
          <p:nvPr/>
        </p:nvCxnSpPr>
        <p:spPr>
          <a:xfrm flipH="1">
            <a:off x="3916590" y="3926910"/>
            <a:ext cx="1868522" cy="178225"/>
          </a:xfrm>
          <a:prstGeom prst="straightConnector1">
            <a:avLst/>
          </a:prstGeom>
          <a:ln>
            <a:solidFill>
              <a:schemeClr val="accent1">
                <a:lumMod val="60000"/>
                <a:lumOff val="40000"/>
              </a:schemeClr>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16" name="Trapezoid 15">
            <a:extLst>
              <a:ext uri="{FF2B5EF4-FFF2-40B4-BE49-F238E27FC236}">
                <a16:creationId xmlns:a16="http://schemas.microsoft.com/office/drawing/2014/main" id="{CEF00020-2EBF-20E6-D72D-05148B8B2134}"/>
              </a:ext>
            </a:extLst>
          </p:cNvPr>
          <p:cNvSpPr/>
          <p:nvPr/>
        </p:nvSpPr>
        <p:spPr>
          <a:xfrm rot="10800000">
            <a:off x="9304227" y="4436433"/>
            <a:ext cx="1621972" cy="872784"/>
          </a:xfrm>
          <a:prstGeom prst="trapezoid">
            <a:avLst>
              <a:gd name="adj" fmla="val 53686"/>
            </a:avLst>
          </a:prstGeom>
          <a:no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altLang="zh-CN" sz="1400">
                <a:solidFill>
                  <a:schemeClr val="tx1"/>
                </a:solidFill>
                <a:latin typeface="Microsoft YaHei UI" panose="020B0503020204020204" pitchFamily="34" charset="-122"/>
                <a:ea typeface="Microsoft YaHei UI" panose="020B0503020204020204" pitchFamily="34" charset="-122"/>
              </a:rPr>
              <a:t>t=W</a:t>
            </a:r>
            <a:r>
              <a:rPr lang="en-US" altLang="zh-CN" sz="1400" baseline="-25000">
                <a:solidFill>
                  <a:schemeClr val="tx1"/>
                </a:solidFill>
                <a:latin typeface="Microsoft YaHei UI" panose="020B0503020204020204" pitchFamily="34" charset="-122"/>
                <a:ea typeface="Microsoft YaHei UI" panose="020B0503020204020204" pitchFamily="34" charset="-122"/>
              </a:rPr>
              <a:t>1</a:t>
            </a:r>
            <a:r>
              <a:rPr lang="en-US" altLang="zh-CN" sz="1400">
                <a:solidFill>
                  <a:schemeClr val="tx1"/>
                </a:solidFill>
                <a:latin typeface="Microsoft YaHei UI" panose="020B0503020204020204" pitchFamily="34" charset="-122"/>
                <a:ea typeface="Microsoft YaHei UI" panose="020B0503020204020204" pitchFamily="34" charset="-122"/>
              </a:rPr>
              <a:t>x</a:t>
            </a:r>
            <a:endParaRPr lang="en-CN" sz="1400">
              <a:solidFill>
                <a:schemeClr val="tx1"/>
              </a:solidFill>
              <a:latin typeface="Microsoft YaHei UI" panose="020B0503020204020204" pitchFamily="34" charset="-122"/>
              <a:ea typeface="Microsoft YaHei UI" panose="020B0503020204020204" pitchFamily="34" charset="-122"/>
            </a:endParaRPr>
          </a:p>
        </p:txBody>
      </p:sp>
      <p:sp>
        <p:nvSpPr>
          <p:cNvPr id="17" name="Trapezoid 16">
            <a:extLst>
              <a:ext uri="{FF2B5EF4-FFF2-40B4-BE49-F238E27FC236}">
                <a16:creationId xmlns:a16="http://schemas.microsoft.com/office/drawing/2014/main" id="{0AD3D73E-87AF-E805-B841-733A8490B13E}"/>
              </a:ext>
            </a:extLst>
          </p:cNvPr>
          <p:cNvSpPr/>
          <p:nvPr/>
        </p:nvSpPr>
        <p:spPr>
          <a:xfrm>
            <a:off x="9304227" y="2601575"/>
            <a:ext cx="1621972" cy="872784"/>
          </a:xfrm>
          <a:prstGeom prst="trapezoid">
            <a:avLst>
              <a:gd name="adj" fmla="val 53686"/>
            </a:avLst>
          </a:prstGeom>
          <a:no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altLang="zh-CN" sz="1400">
                <a:solidFill>
                  <a:schemeClr val="tx1"/>
                </a:solidFill>
                <a:latin typeface="Microsoft YaHei UI" panose="020B0503020204020204" pitchFamily="34" charset="-122"/>
                <a:ea typeface="Microsoft YaHei UI" panose="020B0503020204020204" pitchFamily="34" charset="-122"/>
              </a:rPr>
              <a:t>t=W</a:t>
            </a:r>
            <a:r>
              <a:rPr lang="en-US" altLang="zh-CN" sz="1400" baseline="-25000">
                <a:solidFill>
                  <a:schemeClr val="tx1"/>
                </a:solidFill>
                <a:latin typeface="Microsoft YaHei UI" panose="020B0503020204020204" pitchFamily="34" charset="-122"/>
                <a:ea typeface="Microsoft YaHei UI" panose="020B0503020204020204" pitchFamily="34" charset="-122"/>
              </a:rPr>
              <a:t>2</a:t>
            </a:r>
            <a:r>
              <a:rPr lang="en-US" altLang="zh-CN" sz="1400">
                <a:solidFill>
                  <a:schemeClr val="tx1"/>
                </a:solidFill>
                <a:latin typeface="Microsoft YaHei UI" panose="020B0503020204020204" pitchFamily="34" charset="-122"/>
                <a:ea typeface="Microsoft YaHei UI" panose="020B0503020204020204" pitchFamily="34" charset="-122"/>
              </a:rPr>
              <a:t>t</a:t>
            </a:r>
            <a:endParaRPr lang="en-CN" sz="1400">
              <a:solidFill>
                <a:schemeClr val="tx1"/>
              </a:solidFill>
              <a:latin typeface="Microsoft YaHei UI" panose="020B0503020204020204" pitchFamily="34" charset="-122"/>
              <a:ea typeface="Microsoft YaHei UI" panose="020B0503020204020204" pitchFamily="34" charset="-122"/>
            </a:endParaRPr>
          </a:p>
        </p:txBody>
      </p:sp>
      <p:cxnSp>
        <p:nvCxnSpPr>
          <p:cNvPr id="19" name="Straight Arrow Connector 18">
            <a:extLst>
              <a:ext uri="{FF2B5EF4-FFF2-40B4-BE49-F238E27FC236}">
                <a16:creationId xmlns:a16="http://schemas.microsoft.com/office/drawing/2014/main" id="{A7D7324E-6E3F-E583-E312-A15BA925F891}"/>
              </a:ext>
            </a:extLst>
          </p:cNvPr>
          <p:cNvCxnSpPr>
            <a:cxnSpLocks/>
            <a:endCxn id="16" idx="0"/>
          </p:cNvCxnSpPr>
          <p:nvPr/>
        </p:nvCxnSpPr>
        <p:spPr>
          <a:xfrm flipV="1">
            <a:off x="10115213" y="5309217"/>
            <a:ext cx="0" cy="374593"/>
          </a:xfrm>
          <a:prstGeom prst="straightConnector1">
            <a:avLst/>
          </a:prstGeom>
          <a:ln>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9E0C991C-4CDA-D829-C8F6-1859E1B36878}"/>
              </a:ext>
            </a:extLst>
          </p:cNvPr>
          <p:cNvSpPr txBox="1"/>
          <p:nvPr/>
        </p:nvSpPr>
        <p:spPr>
          <a:xfrm>
            <a:off x="9161362" y="5683810"/>
            <a:ext cx="2117696" cy="369332"/>
          </a:xfrm>
          <a:prstGeom prst="rect">
            <a:avLst/>
          </a:prstGeom>
          <a:noFill/>
        </p:spPr>
        <p:txBody>
          <a:bodyPr wrap="none" rtlCol="0">
            <a:spAutoFit/>
          </a:bodyPr>
          <a:lstStyle/>
          <a:p>
            <a:r>
              <a:rPr lang="en-US" altLang="zh-CN"/>
              <a:t>x=LN(cat(c</a:t>
            </a:r>
            <a:r>
              <a:rPr lang="en-US" altLang="zh-CN" baseline="-25000"/>
              <a:t>1</a:t>
            </a:r>
            <a:r>
              <a:rPr lang="en-US" altLang="zh-CN"/>
              <a:t>,…,c</a:t>
            </a:r>
            <a:r>
              <a:rPr lang="en-US" altLang="zh-CN" baseline="-25000"/>
              <a:t>nh</a:t>
            </a:r>
            <a:r>
              <a:rPr lang="en-US" altLang="zh-CN"/>
              <a:t>))</a:t>
            </a:r>
            <a:endParaRPr lang="en-CN"/>
          </a:p>
        </p:txBody>
      </p:sp>
      <p:cxnSp>
        <p:nvCxnSpPr>
          <p:cNvPr id="21" name="Straight Arrow Connector 20">
            <a:extLst>
              <a:ext uri="{FF2B5EF4-FFF2-40B4-BE49-F238E27FC236}">
                <a16:creationId xmlns:a16="http://schemas.microsoft.com/office/drawing/2014/main" id="{878621F3-3A78-D713-235B-193A7A6C93B9}"/>
              </a:ext>
            </a:extLst>
          </p:cNvPr>
          <p:cNvCxnSpPr>
            <a:cxnSpLocks/>
          </p:cNvCxnSpPr>
          <p:nvPr/>
        </p:nvCxnSpPr>
        <p:spPr>
          <a:xfrm flipV="1">
            <a:off x="10115213" y="4116893"/>
            <a:ext cx="0" cy="319540"/>
          </a:xfrm>
          <a:prstGeom prst="straightConnector1">
            <a:avLst/>
          </a:prstGeom>
          <a:ln>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F3F52E0F-FC00-1AE9-55FD-710CB0E1C7DF}"/>
              </a:ext>
            </a:extLst>
          </p:cNvPr>
          <p:cNvSpPr/>
          <p:nvPr/>
        </p:nvSpPr>
        <p:spPr>
          <a:xfrm>
            <a:off x="9304227" y="3803822"/>
            <a:ext cx="1621973" cy="313071"/>
          </a:xfrm>
          <a:prstGeom prst="rect">
            <a:avLst/>
          </a:prstGeom>
          <a:no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a:solidFill>
                  <a:schemeClr val="tx1"/>
                </a:solidFill>
                <a:latin typeface="Microsoft YaHei UI" panose="020B0503020204020204" pitchFamily="34" charset="-122"/>
                <a:ea typeface="Microsoft YaHei UI" panose="020B0503020204020204" pitchFamily="34" charset="-122"/>
              </a:rPr>
              <a:t>t=sigmoid(t)</a:t>
            </a:r>
            <a:endParaRPr lang="en-CN" sz="1400">
              <a:solidFill>
                <a:schemeClr val="tx1"/>
              </a:solidFill>
              <a:latin typeface="Microsoft YaHei UI" panose="020B0503020204020204" pitchFamily="34" charset="-122"/>
              <a:ea typeface="Microsoft YaHei UI" panose="020B0503020204020204" pitchFamily="34" charset="-122"/>
            </a:endParaRPr>
          </a:p>
        </p:txBody>
      </p:sp>
      <p:cxnSp>
        <p:nvCxnSpPr>
          <p:cNvPr id="28" name="Straight Arrow Connector 27">
            <a:extLst>
              <a:ext uri="{FF2B5EF4-FFF2-40B4-BE49-F238E27FC236}">
                <a16:creationId xmlns:a16="http://schemas.microsoft.com/office/drawing/2014/main" id="{243C7F8C-EC9E-8C7A-6E54-37BE5689600D}"/>
              </a:ext>
            </a:extLst>
          </p:cNvPr>
          <p:cNvCxnSpPr>
            <a:cxnSpLocks/>
          </p:cNvCxnSpPr>
          <p:nvPr/>
        </p:nvCxnSpPr>
        <p:spPr>
          <a:xfrm flipV="1">
            <a:off x="10109971" y="3484282"/>
            <a:ext cx="0" cy="319540"/>
          </a:xfrm>
          <a:prstGeom prst="straightConnector1">
            <a:avLst/>
          </a:prstGeom>
          <a:ln>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BE26842F-38B8-1B31-3867-B55EBEE2C438}"/>
              </a:ext>
            </a:extLst>
          </p:cNvPr>
          <p:cNvCxnSpPr>
            <a:cxnSpLocks/>
          </p:cNvCxnSpPr>
          <p:nvPr/>
        </p:nvCxnSpPr>
        <p:spPr>
          <a:xfrm flipV="1">
            <a:off x="10109971" y="2282035"/>
            <a:ext cx="0" cy="319540"/>
          </a:xfrm>
          <a:prstGeom prst="straightConnector1">
            <a:avLst/>
          </a:prstGeom>
          <a:ln>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B1868063-25E0-8C35-2B63-9275D53ED7DF}"/>
              </a:ext>
            </a:extLst>
          </p:cNvPr>
          <p:cNvSpPr/>
          <p:nvPr/>
        </p:nvSpPr>
        <p:spPr>
          <a:xfrm>
            <a:off x="9772111" y="1872417"/>
            <a:ext cx="685801" cy="385327"/>
          </a:xfrm>
          <a:prstGeom prst="rect">
            <a:avLst/>
          </a:prstGeom>
          <a:no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a:solidFill>
                  <a:schemeClr val="tx1"/>
                </a:solidFill>
                <a:latin typeface="Microsoft YaHei UI" panose="020B0503020204020204" pitchFamily="34" charset="-122"/>
                <a:ea typeface="Microsoft YaHei UI" panose="020B0503020204020204" pitchFamily="34" charset="-122"/>
              </a:rPr>
              <a:t>x=sigmoid(t)</a:t>
            </a:r>
            <a:endParaRPr lang="en-CN" sz="1200">
              <a:solidFill>
                <a:schemeClr val="tx1"/>
              </a:solidFill>
              <a:latin typeface="Microsoft YaHei UI" panose="020B0503020204020204" pitchFamily="34" charset="-122"/>
              <a:ea typeface="Microsoft YaHei UI" panose="020B0503020204020204" pitchFamily="34" charset="-122"/>
            </a:endParaRPr>
          </a:p>
        </p:txBody>
      </p:sp>
      <p:sp>
        <p:nvSpPr>
          <p:cNvPr id="32" name="TextBox 31">
            <a:extLst>
              <a:ext uri="{FF2B5EF4-FFF2-40B4-BE49-F238E27FC236}">
                <a16:creationId xmlns:a16="http://schemas.microsoft.com/office/drawing/2014/main" id="{7C9AA5CA-FE6B-5CC8-A88A-92C8B1BD4F66}"/>
              </a:ext>
            </a:extLst>
          </p:cNvPr>
          <p:cNvSpPr txBox="1"/>
          <p:nvPr/>
        </p:nvSpPr>
        <p:spPr>
          <a:xfrm>
            <a:off x="8602609" y="1069550"/>
            <a:ext cx="2730876" cy="646331"/>
          </a:xfrm>
          <a:prstGeom prst="rect">
            <a:avLst/>
          </a:prstGeom>
          <a:noFill/>
        </p:spPr>
        <p:txBody>
          <a:bodyPr wrap="none" rtlCol="0">
            <a:spAutoFit/>
          </a:bodyPr>
          <a:lstStyle/>
          <a:p>
            <a:r>
              <a:rPr lang="en-US" altLang="zh-CN" b="1">
                <a:solidFill>
                  <a:schemeClr val="accent2">
                    <a:lumMod val="40000"/>
                    <a:lumOff val="60000"/>
                  </a:schemeClr>
                </a:solidFill>
              </a:rPr>
              <a:t>MLP&lt;i&gt;</a:t>
            </a:r>
            <a:r>
              <a:rPr lang="en-US" altLang="zh-CN">
                <a:solidFill>
                  <a:schemeClr val="accent2">
                    <a:lumMod val="40000"/>
                    <a:lumOff val="60000"/>
                  </a:schemeClr>
                </a:solidFill>
              </a:rPr>
              <a:t>:</a:t>
            </a:r>
            <a:r>
              <a:rPr lang="zh-CN" altLang="en-US">
                <a:solidFill>
                  <a:schemeClr val="accent2">
                    <a:lumMod val="40000"/>
                    <a:lumOff val="60000"/>
                  </a:schemeClr>
                </a:solidFill>
              </a:rPr>
              <a:t> </a:t>
            </a:r>
            <a:r>
              <a:rPr lang="en-US" altLang="zh-CN">
                <a:solidFill>
                  <a:schemeClr val="accent2">
                    <a:lumMod val="40000"/>
                    <a:lumOff val="60000"/>
                  </a:schemeClr>
                </a:solidFill>
              </a:rPr>
              <a:t>the</a:t>
            </a:r>
            <a:r>
              <a:rPr lang="zh-CN" altLang="en-US">
                <a:solidFill>
                  <a:schemeClr val="accent2">
                    <a:lumMod val="40000"/>
                    <a:lumOff val="60000"/>
                  </a:schemeClr>
                </a:solidFill>
              </a:rPr>
              <a:t> </a:t>
            </a:r>
            <a:r>
              <a:rPr lang="en-US" altLang="zh-CN">
                <a:solidFill>
                  <a:schemeClr val="accent2">
                    <a:lumMod val="40000"/>
                    <a:lumOff val="60000"/>
                  </a:schemeClr>
                </a:solidFill>
              </a:rPr>
              <a:t>MLP</a:t>
            </a:r>
            <a:r>
              <a:rPr lang="zh-CN" altLang="en-US">
                <a:solidFill>
                  <a:schemeClr val="accent2">
                    <a:lumMod val="40000"/>
                    <a:lumOff val="60000"/>
                  </a:schemeClr>
                </a:solidFill>
              </a:rPr>
              <a:t> </a:t>
            </a:r>
            <a:r>
              <a:rPr lang="en-US" altLang="zh-CN">
                <a:solidFill>
                  <a:schemeClr val="accent2">
                    <a:lumMod val="40000"/>
                    <a:lumOff val="60000"/>
                  </a:schemeClr>
                </a:solidFill>
              </a:rPr>
              <a:t>layer</a:t>
            </a:r>
            <a:r>
              <a:rPr lang="zh-CN" altLang="en-US">
                <a:solidFill>
                  <a:schemeClr val="accent2">
                    <a:lumMod val="40000"/>
                    <a:lumOff val="60000"/>
                  </a:schemeClr>
                </a:solidFill>
              </a:rPr>
              <a:t> </a:t>
            </a:r>
            <a:r>
              <a:rPr lang="en-US" altLang="zh-CN">
                <a:solidFill>
                  <a:schemeClr val="accent2">
                    <a:lumMod val="40000"/>
                    <a:lumOff val="60000"/>
                  </a:schemeClr>
                </a:solidFill>
              </a:rPr>
              <a:t>at</a:t>
            </a:r>
          </a:p>
          <a:p>
            <a:r>
              <a:rPr lang="en-US" altLang="zh-CN">
                <a:solidFill>
                  <a:schemeClr val="accent2">
                    <a:lumMod val="40000"/>
                    <a:lumOff val="60000"/>
                  </a:schemeClr>
                </a:solidFill>
              </a:rPr>
              <a:t>the</a:t>
            </a:r>
            <a:r>
              <a:rPr lang="zh-CN" altLang="en-US">
                <a:solidFill>
                  <a:schemeClr val="accent2">
                    <a:lumMod val="40000"/>
                    <a:lumOff val="60000"/>
                  </a:schemeClr>
                </a:solidFill>
              </a:rPr>
              <a:t> </a:t>
            </a:r>
            <a:r>
              <a:rPr lang="en-US" altLang="zh-CN">
                <a:solidFill>
                  <a:schemeClr val="accent2">
                    <a:lumMod val="40000"/>
                    <a:lumOff val="60000"/>
                  </a:schemeClr>
                </a:solidFill>
              </a:rPr>
              <a:t>i-th</a:t>
            </a:r>
            <a:r>
              <a:rPr lang="zh-CN" altLang="en-US">
                <a:solidFill>
                  <a:schemeClr val="accent2">
                    <a:lumMod val="40000"/>
                    <a:lumOff val="60000"/>
                  </a:schemeClr>
                </a:solidFill>
              </a:rPr>
              <a:t> </a:t>
            </a:r>
            <a:r>
              <a:rPr lang="en-US" altLang="zh-CN">
                <a:solidFill>
                  <a:schemeClr val="accent2">
                    <a:lumMod val="40000"/>
                    <a:lumOff val="60000"/>
                  </a:schemeClr>
                </a:solidFill>
              </a:rPr>
              <a:t>Transformer</a:t>
            </a:r>
            <a:r>
              <a:rPr lang="zh-CN" altLang="en-US">
                <a:solidFill>
                  <a:schemeClr val="accent2">
                    <a:lumMod val="40000"/>
                    <a:lumOff val="60000"/>
                  </a:schemeClr>
                </a:solidFill>
              </a:rPr>
              <a:t> </a:t>
            </a:r>
            <a:r>
              <a:rPr lang="en-US" altLang="zh-CN">
                <a:solidFill>
                  <a:schemeClr val="accent2">
                    <a:lumMod val="40000"/>
                    <a:lumOff val="60000"/>
                  </a:schemeClr>
                </a:solidFill>
              </a:rPr>
              <a:t>block</a:t>
            </a:r>
            <a:endParaRPr lang="en-CN">
              <a:solidFill>
                <a:schemeClr val="accent2">
                  <a:lumMod val="40000"/>
                  <a:lumOff val="60000"/>
                </a:schemeClr>
              </a:solidFill>
            </a:endParaRPr>
          </a:p>
        </p:txBody>
      </p:sp>
      <p:sp>
        <p:nvSpPr>
          <p:cNvPr id="33" name="TextBox 32">
            <a:extLst>
              <a:ext uri="{FF2B5EF4-FFF2-40B4-BE49-F238E27FC236}">
                <a16:creationId xmlns:a16="http://schemas.microsoft.com/office/drawing/2014/main" id="{C0B9FF48-BA39-AC28-0040-D93D61DF0FFE}"/>
              </a:ext>
            </a:extLst>
          </p:cNvPr>
          <p:cNvSpPr txBox="1"/>
          <p:nvPr/>
        </p:nvSpPr>
        <p:spPr>
          <a:xfrm>
            <a:off x="345831" y="1371621"/>
            <a:ext cx="4314194" cy="646331"/>
          </a:xfrm>
          <a:prstGeom prst="rect">
            <a:avLst/>
          </a:prstGeom>
          <a:noFill/>
        </p:spPr>
        <p:txBody>
          <a:bodyPr wrap="none" rtlCol="0">
            <a:spAutoFit/>
          </a:bodyPr>
          <a:lstStyle/>
          <a:p>
            <a:r>
              <a:rPr lang="en-US" altLang="zh-CN" b="1" dirty="0">
                <a:solidFill>
                  <a:schemeClr val="accent1">
                    <a:lumMod val="40000"/>
                    <a:lumOff val="60000"/>
                  </a:schemeClr>
                </a:solidFill>
              </a:rPr>
              <a:t>A&lt;</a:t>
            </a:r>
            <a:r>
              <a:rPr lang="en-US" altLang="zh-CN" b="1" dirty="0" err="1">
                <a:solidFill>
                  <a:schemeClr val="accent1">
                    <a:lumMod val="40000"/>
                    <a:lumOff val="60000"/>
                  </a:schemeClr>
                </a:solidFill>
              </a:rPr>
              <a:t>i</a:t>
            </a:r>
            <a:r>
              <a:rPr lang="en-US" altLang="zh-CN" b="1" dirty="0">
                <a:solidFill>
                  <a:schemeClr val="accent1">
                    <a:lumMod val="40000"/>
                    <a:lumOff val="60000"/>
                  </a:schemeClr>
                </a:solidFill>
              </a:rPr>
              <a:t>&gt;H&lt;j&gt;</a:t>
            </a:r>
            <a:r>
              <a:rPr lang="en-US" altLang="zh-CN" dirty="0">
                <a:solidFill>
                  <a:schemeClr val="accent1">
                    <a:lumMod val="40000"/>
                    <a:lumOff val="60000"/>
                  </a:schemeClr>
                </a:solidFill>
              </a:rPr>
              <a:t>:</a:t>
            </a:r>
            <a:r>
              <a:rPr lang="zh-CN" altLang="en-US" dirty="0">
                <a:solidFill>
                  <a:schemeClr val="accent1">
                    <a:lumMod val="40000"/>
                    <a:lumOff val="60000"/>
                  </a:schemeClr>
                </a:solidFill>
              </a:rPr>
              <a:t> </a:t>
            </a:r>
            <a:r>
              <a:rPr lang="en-US" altLang="zh-CN" dirty="0">
                <a:solidFill>
                  <a:schemeClr val="accent1">
                    <a:lumMod val="40000"/>
                    <a:lumOff val="60000"/>
                  </a:schemeClr>
                </a:solidFill>
              </a:rPr>
              <a:t>the</a:t>
            </a:r>
            <a:r>
              <a:rPr lang="zh-CN" altLang="en-US" dirty="0">
                <a:solidFill>
                  <a:schemeClr val="accent1">
                    <a:lumMod val="40000"/>
                    <a:lumOff val="60000"/>
                  </a:schemeClr>
                </a:solidFill>
              </a:rPr>
              <a:t> </a:t>
            </a:r>
            <a:r>
              <a:rPr lang="en-US" altLang="zh-CN" dirty="0">
                <a:solidFill>
                  <a:schemeClr val="accent1">
                    <a:lumMod val="40000"/>
                    <a:lumOff val="60000"/>
                  </a:schemeClr>
                </a:solidFill>
              </a:rPr>
              <a:t>j-</a:t>
            </a:r>
            <a:r>
              <a:rPr lang="en-US" altLang="zh-CN" dirty="0" err="1">
                <a:solidFill>
                  <a:schemeClr val="accent1">
                    <a:lumMod val="40000"/>
                    <a:lumOff val="60000"/>
                  </a:schemeClr>
                </a:solidFill>
              </a:rPr>
              <a:t>th</a:t>
            </a:r>
            <a:r>
              <a:rPr lang="zh-CN" altLang="en-US" dirty="0">
                <a:solidFill>
                  <a:schemeClr val="accent1">
                    <a:lumMod val="40000"/>
                    <a:lumOff val="60000"/>
                  </a:schemeClr>
                </a:solidFill>
              </a:rPr>
              <a:t> </a:t>
            </a:r>
            <a:r>
              <a:rPr lang="en-US" altLang="zh-CN" dirty="0">
                <a:solidFill>
                  <a:schemeClr val="accent1">
                    <a:lumMod val="40000"/>
                    <a:lumOff val="60000"/>
                  </a:schemeClr>
                </a:solidFill>
              </a:rPr>
              <a:t>self-attention</a:t>
            </a:r>
            <a:r>
              <a:rPr lang="zh-CN" altLang="en-US" dirty="0">
                <a:solidFill>
                  <a:schemeClr val="accent1">
                    <a:lumMod val="40000"/>
                    <a:lumOff val="60000"/>
                  </a:schemeClr>
                </a:solidFill>
              </a:rPr>
              <a:t> </a:t>
            </a:r>
            <a:r>
              <a:rPr lang="en-US" altLang="zh-CN" dirty="0">
                <a:solidFill>
                  <a:schemeClr val="accent1">
                    <a:lumMod val="40000"/>
                    <a:lumOff val="60000"/>
                  </a:schemeClr>
                </a:solidFill>
              </a:rPr>
              <a:t>head</a:t>
            </a:r>
          </a:p>
          <a:p>
            <a:r>
              <a:rPr lang="en-US" altLang="zh-CN" dirty="0">
                <a:solidFill>
                  <a:schemeClr val="accent1">
                    <a:lumMod val="40000"/>
                    <a:lumOff val="60000"/>
                  </a:schemeClr>
                </a:solidFill>
              </a:rPr>
              <a:t>at</a:t>
            </a:r>
            <a:r>
              <a:rPr lang="zh-CN" altLang="en-US" dirty="0">
                <a:solidFill>
                  <a:schemeClr val="accent1">
                    <a:lumMod val="40000"/>
                    <a:lumOff val="60000"/>
                  </a:schemeClr>
                </a:solidFill>
              </a:rPr>
              <a:t> </a:t>
            </a:r>
            <a:r>
              <a:rPr lang="en-US" altLang="zh-CN" dirty="0">
                <a:solidFill>
                  <a:schemeClr val="accent1">
                    <a:lumMod val="40000"/>
                    <a:lumOff val="60000"/>
                  </a:schemeClr>
                </a:solidFill>
              </a:rPr>
              <a:t>the</a:t>
            </a:r>
            <a:r>
              <a:rPr lang="zh-CN" altLang="en-US" dirty="0">
                <a:solidFill>
                  <a:schemeClr val="accent1">
                    <a:lumMod val="40000"/>
                    <a:lumOff val="60000"/>
                  </a:schemeClr>
                </a:solidFill>
              </a:rPr>
              <a:t> </a:t>
            </a:r>
            <a:r>
              <a:rPr lang="en-US" altLang="zh-CN" dirty="0" err="1">
                <a:solidFill>
                  <a:schemeClr val="accent1">
                    <a:lumMod val="40000"/>
                    <a:lumOff val="60000"/>
                  </a:schemeClr>
                </a:solidFill>
              </a:rPr>
              <a:t>i-th</a:t>
            </a:r>
            <a:r>
              <a:rPr lang="zh-CN" altLang="en-US" dirty="0">
                <a:solidFill>
                  <a:schemeClr val="accent1">
                    <a:lumMod val="40000"/>
                    <a:lumOff val="60000"/>
                  </a:schemeClr>
                </a:solidFill>
              </a:rPr>
              <a:t> </a:t>
            </a:r>
            <a:r>
              <a:rPr lang="en-US" altLang="zh-CN" dirty="0">
                <a:solidFill>
                  <a:schemeClr val="accent1">
                    <a:lumMod val="40000"/>
                    <a:lumOff val="60000"/>
                  </a:schemeClr>
                </a:solidFill>
              </a:rPr>
              <a:t>Transformer</a:t>
            </a:r>
            <a:r>
              <a:rPr lang="zh-CN" altLang="en-US" dirty="0">
                <a:solidFill>
                  <a:schemeClr val="accent1">
                    <a:lumMod val="40000"/>
                    <a:lumOff val="60000"/>
                  </a:schemeClr>
                </a:solidFill>
              </a:rPr>
              <a:t> </a:t>
            </a:r>
            <a:r>
              <a:rPr lang="en-US" altLang="zh-CN" dirty="0">
                <a:solidFill>
                  <a:schemeClr val="accent1">
                    <a:lumMod val="40000"/>
                    <a:lumOff val="60000"/>
                  </a:schemeClr>
                </a:solidFill>
              </a:rPr>
              <a:t>block</a:t>
            </a:r>
            <a:r>
              <a:rPr lang="zh-CN" altLang="en-US" dirty="0">
                <a:solidFill>
                  <a:schemeClr val="accent1">
                    <a:lumMod val="40000"/>
                    <a:lumOff val="60000"/>
                  </a:schemeClr>
                </a:solidFill>
              </a:rPr>
              <a:t> </a:t>
            </a:r>
            <a:r>
              <a:rPr lang="en-US" altLang="zh-CN" dirty="0">
                <a:solidFill>
                  <a:schemeClr val="accent1">
                    <a:lumMod val="40000"/>
                    <a:lumOff val="60000"/>
                  </a:schemeClr>
                </a:solidFill>
              </a:rPr>
              <a:t>for</a:t>
            </a:r>
            <a:r>
              <a:rPr lang="zh-CN" altLang="en-US" dirty="0">
                <a:solidFill>
                  <a:schemeClr val="accent1">
                    <a:lumMod val="40000"/>
                    <a:lumOff val="60000"/>
                  </a:schemeClr>
                </a:solidFill>
              </a:rPr>
              <a:t> </a:t>
            </a:r>
            <a:r>
              <a:rPr lang="en-US" altLang="zh-CN" dirty="0">
                <a:solidFill>
                  <a:schemeClr val="accent1">
                    <a:lumMod val="40000"/>
                    <a:lumOff val="60000"/>
                  </a:schemeClr>
                </a:solidFill>
              </a:rPr>
              <a:t>one</a:t>
            </a:r>
            <a:r>
              <a:rPr lang="zh-CN" altLang="en-US" dirty="0">
                <a:solidFill>
                  <a:schemeClr val="accent1">
                    <a:lumMod val="40000"/>
                    <a:lumOff val="60000"/>
                  </a:schemeClr>
                </a:solidFill>
              </a:rPr>
              <a:t> </a:t>
            </a:r>
            <a:r>
              <a:rPr lang="en-US" altLang="zh-CN" dirty="0">
                <a:solidFill>
                  <a:schemeClr val="accent1">
                    <a:lumMod val="40000"/>
                    <a:lumOff val="60000"/>
                  </a:schemeClr>
                </a:solidFill>
              </a:rPr>
              <a:t>token</a:t>
            </a:r>
            <a:endParaRPr lang="en-CN">
              <a:solidFill>
                <a:schemeClr val="accent1">
                  <a:lumMod val="40000"/>
                  <a:lumOff val="60000"/>
                </a:schemeClr>
              </a:solidFill>
            </a:endParaRPr>
          </a:p>
        </p:txBody>
      </p:sp>
      <p:cxnSp>
        <p:nvCxnSpPr>
          <p:cNvPr id="36" name="Straight Arrow Connector 35">
            <a:extLst>
              <a:ext uri="{FF2B5EF4-FFF2-40B4-BE49-F238E27FC236}">
                <a16:creationId xmlns:a16="http://schemas.microsoft.com/office/drawing/2014/main" id="{DEE5DA60-4092-0D13-F210-1B41CAE37A63}"/>
              </a:ext>
            </a:extLst>
          </p:cNvPr>
          <p:cNvCxnSpPr>
            <a:cxnSpLocks/>
          </p:cNvCxnSpPr>
          <p:nvPr/>
        </p:nvCxnSpPr>
        <p:spPr>
          <a:xfrm>
            <a:off x="6324600" y="3193356"/>
            <a:ext cx="2177544" cy="326606"/>
          </a:xfrm>
          <a:prstGeom prst="straightConnector1">
            <a:avLst/>
          </a:prstGeom>
          <a:ln>
            <a:solidFill>
              <a:schemeClr val="accent2"/>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4F55F341-C6BF-68DA-B78B-8A4EE36829C8}"/>
              </a:ext>
            </a:extLst>
          </p:cNvPr>
          <p:cNvSpPr txBox="1"/>
          <p:nvPr/>
        </p:nvSpPr>
        <p:spPr>
          <a:xfrm>
            <a:off x="756766" y="6109940"/>
            <a:ext cx="3438377" cy="369332"/>
          </a:xfrm>
          <a:prstGeom prst="rect">
            <a:avLst/>
          </a:prstGeom>
          <a:noFill/>
        </p:spPr>
        <p:txBody>
          <a:bodyPr wrap="none" rtlCol="0">
            <a:spAutoFit/>
          </a:bodyPr>
          <a:lstStyle/>
          <a:p>
            <a:r>
              <a:rPr lang="en-US" altLang="zh-CN" dirty="0"/>
              <a:t>12</a:t>
            </a:r>
            <a:r>
              <a:rPr lang="zh-CN" altLang="en-US" dirty="0"/>
              <a:t> </a:t>
            </a:r>
            <a:r>
              <a:rPr lang="en-US" altLang="zh-CN" dirty="0"/>
              <a:t>x</a:t>
            </a:r>
            <a:r>
              <a:rPr lang="zh-CN" altLang="en-US" dirty="0"/>
              <a:t> </a:t>
            </a:r>
            <a:r>
              <a:rPr lang="en-US" altLang="zh-CN" dirty="0"/>
              <a:t>12</a:t>
            </a:r>
            <a:r>
              <a:rPr lang="zh-CN" altLang="en-US" dirty="0"/>
              <a:t> </a:t>
            </a:r>
            <a:r>
              <a:rPr lang="en-US" altLang="zh-CN" dirty="0"/>
              <a:t>attention</a:t>
            </a:r>
            <a:r>
              <a:rPr lang="zh-CN" altLang="en-US" dirty="0"/>
              <a:t> </a:t>
            </a:r>
            <a:r>
              <a:rPr lang="en-US" altLang="zh-CN" dirty="0"/>
              <a:t>heads</a:t>
            </a:r>
            <a:r>
              <a:rPr lang="zh-CN" altLang="en-US" dirty="0"/>
              <a:t> </a:t>
            </a:r>
            <a:r>
              <a:rPr lang="en-US" altLang="zh-CN" dirty="0"/>
              <a:t>for</a:t>
            </a:r>
            <a:r>
              <a:rPr lang="zh-CN" altLang="en-US" dirty="0"/>
              <a:t> </a:t>
            </a:r>
            <a:r>
              <a:rPr lang="en-US" altLang="zh-CN" dirty="0"/>
              <a:t>GPT2.</a:t>
            </a:r>
            <a:endParaRPr lang="en-CN"/>
          </a:p>
        </p:txBody>
      </p:sp>
      <p:sp>
        <p:nvSpPr>
          <p:cNvPr id="42" name="TextBox 41">
            <a:extLst>
              <a:ext uri="{FF2B5EF4-FFF2-40B4-BE49-F238E27FC236}">
                <a16:creationId xmlns:a16="http://schemas.microsoft.com/office/drawing/2014/main" id="{AEE4C5F7-980E-D9CB-4D53-8AB19AB00909}"/>
              </a:ext>
            </a:extLst>
          </p:cNvPr>
          <p:cNvSpPr txBox="1"/>
          <p:nvPr/>
        </p:nvSpPr>
        <p:spPr>
          <a:xfrm>
            <a:off x="9183898" y="6109940"/>
            <a:ext cx="1864228" cy="369332"/>
          </a:xfrm>
          <a:prstGeom prst="rect">
            <a:avLst/>
          </a:prstGeom>
          <a:noFill/>
        </p:spPr>
        <p:txBody>
          <a:bodyPr wrap="none" rtlCol="0">
            <a:spAutoFit/>
          </a:bodyPr>
          <a:lstStyle/>
          <a:p>
            <a:r>
              <a:rPr lang="en-US" altLang="zh-CN" dirty="0"/>
              <a:t>12</a:t>
            </a:r>
            <a:r>
              <a:rPr lang="zh-CN" altLang="en-US" dirty="0"/>
              <a:t> </a:t>
            </a:r>
            <a:r>
              <a:rPr lang="en-US" altLang="zh-CN" dirty="0"/>
              <a:t>MLP</a:t>
            </a:r>
            <a:r>
              <a:rPr lang="zh-CN" altLang="en-US" dirty="0"/>
              <a:t> </a:t>
            </a:r>
            <a:r>
              <a:rPr lang="en-US" altLang="zh-CN" dirty="0"/>
              <a:t>for</a:t>
            </a:r>
            <a:r>
              <a:rPr lang="zh-CN" altLang="en-US" dirty="0"/>
              <a:t> </a:t>
            </a:r>
            <a:r>
              <a:rPr lang="en-US" altLang="zh-CN" dirty="0"/>
              <a:t>GPT2.</a:t>
            </a:r>
            <a:endParaRPr lang="en-CN"/>
          </a:p>
        </p:txBody>
      </p:sp>
      <p:sp>
        <p:nvSpPr>
          <p:cNvPr id="4" name="文本框 3">
            <a:extLst>
              <a:ext uri="{FF2B5EF4-FFF2-40B4-BE49-F238E27FC236}">
                <a16:creationId xmlns:a16="http://schemas.microsoft.com/office/drawing/2014/main" id="{3EA60212-18C2-C169-6B06-987660DB9A12}"/>
              </a:ext>
            </a:extLst>
          </p:cNvPr>
          <p:cNvSpPr txBox="1"/>
          <p:nvPr/>
        </p:nvSpPr>
        <p:spPr>
          <a:xfrm>
            <a:off x="724854" y="6403887"/>
            <a:ext cx="10710380" cy="276999"/>
          </a:xfrm>
          <a:prstGeom prst="rect">
            <a:avLst/>
          </a:prstGeom>
          <a:noFill/>
        </p:spPr>
        <p:txBody>
          <a:bodyPr wrap="square">
            <a:spAutoFit/>
          </a:bodyPr>
          <a:lstStyle/>
          <a:p>
            <a:r>
              <a:rPr lang="en" altLang="zh-CN" sz="1200" b="0" i="0" dirty="0">
                <a:solidFill>
                  <a:srgbClr val="222222"/>
                </a:solidFill>
                <a:effectLst/>
                <a:latin typeface="Arial" panose="020B0604020202020204" pitchFamily="34" charset="0"/>
              </a:rPr>
              <a:t>Liu X, Yang N, Jiang Y, et al. A parallel computing-based Deep Attention model for named entity recognition[J]. Journal of supercomputing, 2020, 76(2).</a:t>
            </a:r>
            <a:endParaRPr lang="zh-CN" altLang="en-US" sz="1200" dirty="0"/>
          </a:p>
        </p:txBody>
      </p:sp>
      <p:sp>
        <p:nvSpPr>
          <p:cNvPr id="6" name="文本框 5">
            <a:extLst>
              <a:ext uri="{FF2B5EF4-FFF2-40B4-BE49-F238E27FC236}">
                <a16:creationId xmlns:a16="http://schemas.microsoft.com/office/drawing/2014/main" id="{D65DB6FA-876D-9742-6E34-69EA07F93DC7}"/>
              </a:ext>
            </a:extLst>
          </p:cNvPr>
          <p:cNvSpPr txBox="1"/>
          <p:nvPr/>
        </p:nvSpPr>
        <p:spPr>
          <a:xfrm>
            <a:off x="724854" y="6574298"/>
            <a:ext cx="11193376" cy="276999"/>
          </a:xfrm>
          <a:prstGeom prst="rect">
            <a:avLst/>
          </a:prstGeom>
          <a:noFill/>
        </p:spPr>
        <p:txBody>
          <a:bodyPr wrap="square">
            <a:spAutoFit/>
          </a:bodyPr>
          <a:lstStyle/>
          <a:p>
            <a:r>
              <a:rPr lang="en-US" altLang="zh-CN" sz="1200" dirty="0">
                <a:latin typeface="Arial" panose="020B0604020202020204" pitchFamily="34" charset="0"/>
                <a:cs typeface="Arial" panose="020B0604020202020204" pitchFamily="34" charset="0"/>
              </a:rPr>
              <a:t>Image source: </a:t>
            </a:r>
            <a:r>
              <a:rPr lang="zh-CN" altLang="en-US" sz="1200" dirty="0">
                <a:latin typeface="Arial" panose="020B0604020202020204" pitchFamily="34" charset="0"/>
                <a:cs typeface="Arial" panose="020B0604020202020204" pitchFamily="34" charset="0"/>
              </a:rPr>
              <a:t>https://medium.com/@vipul.koti333/from-theory-to-code-step-by-step-implementation-and-code-breakdown-of-gpt-2-model-7bde8d5cecda</a:t>
            </a:r>
          </a:p>
        </p:txBody>
      </p:sp>
    </p:spTree>
    <p:extLst>
      <p:ext uri="{BB962C8B-B14F-4D97-AF65-F5344CB8AC3E}">
        <p14:creationId xmlns:p14="http://schemas.microsoft.com/office/powerpoint/2010/main" val="9590981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F0526-21A0-59A8-E7E3-E483152CD008}"/>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59983E13-C537-EEF2-E408-ADED53C64D38}"/>
              </a:ext>
            </a:extLst>
          </p:cNvPr>
          <p:cNvSpPr txBox="1">
            <a:spLocks/>
          </p:cNvSpPr>
          <p:nvPr/>
        </p:nvSpPr>
        <p:spPr>
          <a:xfrm>
            <a:off x="280074" y="205995"/>
            <a:ext cx="9810983" cy="10236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Circuit</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discovery:</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data</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and</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metrics</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4" name="TextBox 3">
            <a:extLst>
              <a:ext uri="{FF2B5EF4-FFF2-40B4-BE49-F238E27FC236}">
                <a16:creationId xmlns:a16="http://schemas.microsoft.com/office/drawing/2014/main" id="{93A7BA2E-44EE-C340-1057-5A869BF9A01F}"/>
              </a:ext>
            </a:extLst>
          </p:cNvPr>
          <p:cNvSpPr txBox="1"/>
          <p:nvPr/>
        </p:nvSpPr>
        <p:spPr>
          <a:xfrm>
            <a:off x="3733800" y="5969030"/>
            <a:ext cx="8369301" cy="830997"/>
          </a:xfrm>
          <a:prstGeom prst="rect">
            <a:avLst/>
          </a:prstGeom>
          <a:noFill/>
        </p:spPr>
        <p:txBody>
          <a:bodyPr wrap="square" rtlCol="0">
            <a:spAutoFit/>
          </a:bodyPr>
          <a:lstStyle/>
          <a:p>
            <a:r>
              <a:rPr lang="en-US" altLang="zh-CN" sz="1200" b="1" dirty="0">
                <a:latin typeface="Microsoft YaHei UI" panose="020B0503020204020204" pitchFamily="34" charset="-122"/>
                <a:ea typeface="Microsoft YaHei UI" panose="020B0503020204020204" pitchFamily="34" charset="-122"/>
              </a:rPr>
              <a:t>[1]</a:t>
            </a:r>
            <a:r>
              <a:rPr lang="zh-CN" altLang="en-US" sz="1200" b="1" dirty="0">
                <a:latin typeface="Microsoft YaHei UI" panose="020B0503020204020204" pitchFamily="34" charset="-122"/>
                <a:ea typeface="Microsoft YaHei UI" panose="020B0503020204020204" pitchFamily="34" charset="-122"/>
              </a:rPr>
              <a:t> </a:t>
            </a:r>
            <a:r>
              <a:rPr lang="en-US" altLang="zh-CN" sz="1200" b="1" dirty="0">
                <a:latin typeface="Microsoft YaHei UI" panose="020B0503020204020204" pitchFamily="34" charset="-122"/>
                <a:ea typeface="Microsoft YaHei UI" panose="020B0503020204020204" pitchFamily="34" charset="-122"/>
              </a:rPr>
              <a:t>Chen,</a:t>
            </a:r>
            <a:r>
              <a:rPr lang="zh-CN" altLang="en-US" sz="1200" b="1" dirty="0">
                <a:latin typeface="Microsoft YaHei UI" panose="020B0503020204020204" pitchFamily="34" charset="-122"/>
                <a:ea typeface="Microsoft YaHei UI" panose="020B0503020204020204" pitchFamily="34" charset="-122"/>
              </a:rPr>
              <a:t> </a:t>
            </a:r>
            <a:r>
              <a:rPr lang="en-US" altLang="zh-CN" sz="1200" b="1" dirty="0">
                <a:latin typeface="Microsoft YaHei UI" panose="020B0503020204020204" pitchFamily="34" charset="-122"/>
                <a:ea typeface="Microsoft YaHei UI" panose="020B0503020204020204" pitchFamily="34" charset="-122"/>
              </a:rPr>
              <a:t>etc.</a:t>
            </a:r>
            <a:r>
              <a:rPr lang="zh-CN" altLang="en-US" sz="1200" b="1" dirty="0">
                <a:latin typeface="Microsoft YaHei UI" panose="020B0503020204020204" pitchFamily="34" charset="-122"/>
                <a:ea typeface="Microsoft YaHei UI" panose="020B0503020204020204" pitchFamily="34" charset="-122"/>
              </a:rPr>
              <a:t> </a:t>
            </a:r>
            <a:r>
              <a:rPr lang="en-US" altLang="zh-CN" sz="1200" b="1" dirty="0">
                <a:latin typeface="Microsoft YaHei UI" panose="020B0503020204020204" pitchFamily="34" charset="-122"/>
                <a:ea typeface="Microsoft YaHei UI" panose="020B0503020204020204" pitchFamily="34" charset="-122"/>
              </a:rPr>
              <a:t>Scalable Explanation of Inferences on Large Graphs.</a:t>
            </a:r>
            <a:r>
              <a:rPr lang="zh-CN" altLang="en-US" sz="1200" b="1" dirty="0">
                <a:latin typeface="Microsoft YaHei UI" panose="020B0503020204020204" pitchFamily="34" charset="-122"/>
                <a:ea typeface="Microsoft YaHei UI" panose="020B0503020204020204" pitchFamily="34" charset="-122"/>
              </a:rPr>
              <a:t> </a:t>
            </a:r>
            <a:r>
              <a:rPr lang="en-US" altLang="zh-CN" sz="1200" b="1" dirty="0">
                <a:latin typeface="Microsoft YaHei UI" panose="020B0503020204020204" pitchFamily="34" charset="-122"/>
                <a:ea typeface="Microsoft YaHei UI" panose="020B0503020204020204" pitchFamily="34" charset="-122"/>
              </a:rPr>
              <a:t>ICDM</a:t>
            </a:r>
            <a:r>
              <a:rPr lang="zh-CN" altLang="en-US" sz="1200" b="1" dirty="0">
                <a:latin typeface="Microsoft YaHei UI" panose="020B0503020204020204" pitchFamily="34" charset="-122"/>
                <a:ea typeface="Microsoft YaHei UI" panose="020B0503020204020204" pitchFamily="34" charset="-122"/>
              </a:rPr>
              <a:t> </a:t>
            </a:r>
            <a:r>
              <a:rPr lang="en-US" altLang="zh-CN" sz="1200" b="1" dirty="0">
                <a:latin typeface="Microsoft YaHei UI" panose="020B0503020204020204" pitchFamily="34" charset="-122"/>
                <a:ea typeface="Microsoft YaHei UI" panose="020B0503020204020204" pitchFamily="34" charset="-122"/>
              </a:rPr>
              <a:t>2019.</a:t>
            </a:r>
          </a:p>
          <a:p>
            <a:r>
              <a:rPr lang="en-US" altLang="zh-CN" sz="1200" b="1" dirty="0">
                <a:latin typeface="Microsoft YaHei UI" panose="020B0503020204020204" pitchFamily="34" charset="-122"/>
                <a:ea typeface="Microsoft YaHei UI" panose="020B0503020204020204" pitchFamily="34" charset="-122"/>
              </a:rPr>
              <a:t>[2]</a:t>
            </a:r>
            <a:r>
              <a:rPr lang="zh-CN" altLang="en-US" sz="1200" b="1" dirty="0">
                <a:latin typeface="Microsoft YaHei UI" panose="020B0503020204020204" pitchFamily="34" charset="-122"/>
                <a:ea typeface="Microsoft YaHei UI" panose="020B0503020204020204" pitchFamily="34" charset="-122"/>
              </a:rPr>
              <a:t> </a:t>
            </a:r>
            <a:r>
              <a:rPr lang="en-US" altLang="zh-CN" sz="1200" b="1" dirty="0">
                <a:latin typeface="Microsoft YaHei UI" panose="020B0503020204020204" pitchFamily="34" charset="-122"/>
                <a:ea typeface="Microsoft YaHei UI" panose="020B0503020204020204" pitchFamily="34" charset="-122"/>
              </a:rPr>
              <a:t>Liu,</a:t>
            </a:r>
            <a:r>
              <a:rPr lang="zh-CN" altLang="en-US" sz="1200" b="1" dirty="0">
                <a:latin typeface="Microsoft YaHei UI" panose="020B0503020204020204" pitchFamily="34" charset="-122"/>
                <a:ea typeface="Microsoft YaHei UI" panose="020B0503020204020204" pitchFamily="34" charset="-122"/>
              </a:rPr>
              <a:t> </a:t>
            </a:r>
            <a:r>
              <a:rPr lang="en-US" altLang="zh-CN" sz="1200" b="1" dirty="0">
                <a:latin typeface="Microsoft YaHei UI" panose="020B0503020204020204" pitchFamily="34" charset="-122"/>
                <a:ea typeface="Microsoft YaHei UI" panose="020B0503020204020204" pitchFamily="34" charset="-122"/>
              </a:rPr>
              <a:t>etc.</a:t>
            </a:r>
            <a:r>
              <a:rPr lang="zh-CN" altLang="en-US" sz="1200" b="1" dirty="0">
                <a:latin typeface="Microsoft YaHei UI" panose="020B0503020204020204" pitchFamily="34" charset="-122"/>
                <a:ea typeface="Microsoft YaHei UI" panose="020B0503020204020204" pitchFamily="34" charset="-122"/>
              </a:rPr>
              <a:t> </a:t>
            </a:r>
            <a:r>
              <a:rPr lang="en-US" altLang="zh-CN" sz="1200" b="1" dirty="0">
                <a:latin typeface="Microsoft YaHei UI" panose="020B0503020204020204" pitchFamily="34" charset="-122"/>
                <a:ea typeface="Microsoft YaHei UI" panose="020B0503020204020204" pitchFamily="34" charset="-122"/>
              </a:rPr>
              <a:t>Shapley Values and Meta-Explanations for Probabilistic Graphical Model Inference.</a:t>
            </a:r>
            <a:r>
              <a:rPr lang="zh-CN" altLang="en-US" sz="1200" b="1" dirty="0">
                <a:latin typeface="Microsoft YaHei UI" panose="020B0503020204020204" pitchFamily="34" charset="-122"/>
                <a:ea typeface="Microsoft YaHei UI" panose="020B0503020204020204" pitchFamily="34" charset="-122"/>
              </a:rPr>
              <a:t> </a:t>
            </a:r>
            <a:r>
              <a:rPr lang="en-US" altLang="zh-CN" sz="1200" b="1" dirty="0">
                <a:latin typeface="Microsoft YaHei UI" panose="020B0503020204020204" pitchFamily="34" charset="-122"/>
                <a:ea typeface="Microsoft YaHei UI" panose="020B0503020204020204" pitchFamily="34" charset="-122"/>
              </a:rPr>
              <a:t>CIKM</a:t>
            </a:r>
            <a:r>
              <a:rPr lang="zh-CN" altLang="en-US" sz="1200" b="1" dirty="0">
                <a:latin typeface="Microsoft YaHei UI" panose="020B0503020204020204" pitchFamily="34" charset="-122"/>
                <a:ea typeface="Microsoft YaHei UI" panose="020B0503020204020204" pitchFamily="34" charset="-122"/>
              </a:rPr>
              <a:t> </a:t>
            </a:r>
            <a:r>
              <a:rPr lang="en-US" altLang="zh-CN" sz="1200" b="1" dirty="0">
                <a:latin typeface="Microsoft YaHei UI" panose="020B0503020204020204" pitchFamily="34" charset="-122"/>
                <a:ea typeface="Microsoft YaHei UI" panose="020B0503020204020204" pitchFamily="34" charset="-122"/>
              </a:rPr>
              <a:t>2020.</a:t>
            </a:r>
          </a:p>
          <a:p>
            <a:r>
              <a:rPr lang="en-US" altLang="zh-CN" sz="1200" dirty="0">
                <a:latin typeface="Microsoft YaHei UI" panose="020B0503020204020204" pitchFamily="34" charset="-122"/>
                <a:ea typeface="Microsoft YaHei UI" panose="020B0503020204020204" pitchFamily="34" charset="-122"/>
              </a:rPr>
              <a:t>[3]</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Wang,</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etc.</a:t>
            </a:r>
            <a:r>
              <a:rPr lang="zh-CN" altLang="en-US" sz="1200" dirty="0">
                <a:latin typeface="Microsoft YaHei UI" panose="020B0503020204020204" pitchFamily="34" charset="-122"/>
                <a:ea typeface="Microsoft YaHei UI" panose="020B0503020204020204" pitchFamily="34" charset="-122"/>
              </a:rPr>
              <a:t> </a:t>
            </a:r>
            <a:r>
              <a:rPr lang="en-US" sz="1200" dirty="0">
                <a:latin typeface="Microsoft YaHei UI" panose="020B0503020204020204" pitchFamily="34" charset="-122"/>
                <a:ea typeface="Microsoft YaHei UI" panose="020B0503020204020204" pitchFamily="34" charset="-122"/>
              </a:rPr>
              <a:t>Interpretability in the wild: a circuit for indirect object identification in GPT-2 small</a:t>
            </a:r>
            <a:r>
              <a:rPr lang="en-US" altLang="zh-CN" sz="1200" dirty="0">
                <a:latin typeface="Microsoft YaHei UI" panose="020B0503020204020204" pitchFamily="34" charset="-122"/>
                <a:ea typeface="Microsoft YaHei UI" panose="020B0503020204020204" pitchFamily="34" charset="-122"/>
              </a:rPr>
              <a:t>.</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ICLR</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2023.</a:t>
            </a:r>
          </a:p>
          <a:p>
            <a:r>
              <a:rPr lang="en-US" altLang="zh-CN" sz="1200" dirty="0">
                <a:latin typeface="Microsoft YaHei UI" panose="020B0503020204020204" pitchFamily="34" charset="-122"/>
                <a:ea typeface="Microsoft YaHei UI" panose="020B0503020204020204" pitchFamily="34" charset="-122"/>
              </a:rPr>
              <a:t>[4]</a:t>
            </a:r>
            <a:r>
              <a:rPr lang="zh-CN" altLang="en-US" sz="1200" dirty="0">
                <a:latin typeface="Microsoft YaHei UI" panose="020B0503020204020204" pitchFamily="34" charset="-122"/>
                <a:ea typeface="Microsoft YaHei UI" panose="020B0503020204020204" pitchFamily="34" charset="-122"/>
              </a:rPr>
              <a:t> </a:t>
            </a:r>
            <a:r>
              <a:rPr lang="en-US" altLang="zh-CN" sz="1200" dirty="0" err="1">
                <a:latin typeface="Microsoft YaHei UI" panose="020B0503020204020204" pitchFamily="34" charset="-122"/>
                <a:ea typeface="Microsoft YaHei UI" panose="020B0503020204020204" pitchFamily="34" charset="-122"/>
              </a:rPr>
              <a:t>Conmy</a:t>
            </a:r>
            <a:r>
              <a:rPr lang="en-US" altLang="zh-CN" sz="1200" dirty="0">
                <a:latin typeface="Microsoft YaHei UI" panose="020B0503020204020204" pitchFamily="34" charset="-122"/>
                <a:ea typeface="Microsoft YaHei UI" panose="020B0503020204020204" pitchFamily="34" charset="-122"/>
              </a:rPr>
              <a:t>,</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etc.</a:t>
            </a:r>
            <a:r>
              <a:rPr lang="zh-CN" altLang="en-US" sz="1200" dirty="0">
                <a:latin typeface="Microsoft YaHei UI" panose="020B0503020204020204" pitchFamily="34" charset="-122"/>
                <a:ea typeface="Microsoft YaHei UI" panose="020B0503020204020204" pitchFamily="34" charset="-122"/>
              </a:rPr>
              <a:t> </a:t>
            </a:r>
            <a:r>
              <a:rPr lang="en-US" sz="1200" dirty="0">
                <a:latin typeface="Microsoft YaHei UI" panose="020B0503020204020204" pitchFamily="34" charset="-122"/>
                <a:ea typeface="Microsoft YaHei UI" panose="020B0503020204020204" pitchFamily="34" charset="-122"/>
              </a:rPr>
              <a:t>Towards Automated Circuit Discovery</a:t>
            </a:r>
            <a:r>
              <a:rPr lang="zh-CN" altLang="en-US" sz="1200" dirty="0">
                <a:latin typeface="Microsoft YaHei UI" panose="020B0503020204020204" pitchFamily="34" charset="-122"/>
                <a:ea typeface="Microsoft YaHei UI" panose="020B0503020204020204" pitchFamily="34" charset="-122"/>
              </a:rPr>
              <a:t> </a:t>
            </a:r>
            <a:r>
              <a:rPr lang="en-US" sz="1200" dirty="0">
                <a:latin typeface="Microsoft YaHei UI" panose="020B0503020204020204" pitchFamily="34" charset="-122"/>
                <a:ea typeface="Microsoft YaHei UI" panose="020B0503020204020204" pitchFamily="34" charset="-122"/>
              </a:rPr>
              <a:t>for Mechanistic Interpretability</a:t>
            </a:r>
            <a:r>
              <a:rPr lang="en-US" altLang="zh-CN" sz="1200" dirty="0">
                <a:latin typeface="Microsoft YaHei UI" panose="020B0503020204020204" pitchFamily="34" charset="-122"/>
                <a:ea typeface="Microsoft YaHei UI" panose="020B0503020204020204" pitchFamily="34" charset="-122"/>
              </a:rPr>
              <a:t>.</a:t>
            </a:r>
            <a:r>
              <a:rPr lang="zh-CN" altLang="en-US" sz="1200" dirty="0">
                <a:latin typeface="Microsoft YaHei UI" panose="020B0503020204020204" pitchFamily="34" charset="-122"/>
                <a:ea typeface="Microsoft YaHei UI" panose="020B0503020204020204" pitchFamily="34" charset="-122"/>
              </a:rPr>
              <a:t> </a:t>
            </a:r>
            <a:r>
              <a:rPr lang="en-US" altLang="zh-CN" sz="1200" dirty="0" err="1">
                <a:latin typeface="Microsoft YaHei UI" panose="020B0503020204020204" pitchFamily="34" charset="-122"/>
                <a:ea typeface="Microsoft YaHei UI" panose="020B0503020204020204" pitchFamily="34" charset="-122"/>
              </a:rPr>
              <a:t>NeurIPS</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2023.</a:t>
            </a:r>
            <a:endParaRPr lang="en-US" sz="1200" dirty="0">
              <a:latin typeface="Microsoft YaHei UI" panose="020B0503020204020204" pitchFamily="34" charset="-122"/>
              <a:ea typeface="Microsoft YaHei UI" panose="020B0503020204020204" pitchFamily="34" charset="-122"/>
            </a:endParaRPr>
          </a:p>
        </p:txBody>
      </p:sp>
      <p:sp>
        <p:nvSpPr>
          <p:cNvPr id="2" name="TextBox 1">
            <a:extLst>
              <a:ext uri="{FF2B5EF4-FFF2-40B4-BE49-F238E27FC236}">
                <a16:creationId xmlns:a16="http://schemas.microsoft.com/office/drawing/2014/main" id="{86D2A44C-A5B7-C50E-29F8-AFB4A039B5F4}"/>
              </a:ext>
            </a:extLst>
          </p:cNvPr>
          <p:cNvSpPr txBox="1"/>
          <p:nvPr/>
        </p:nvSpPr>
        <p:spPr>
          <a:xfrm>
            <a:off x="280074" y="1155061"/>
            <a:ext cx="8199897" cy="4893647"/>
          </a:xfrm>
          <a:prstGeom prst="rect">
            <a:avLst/>
          </a:prstGeom>
          <a:noFill/>
        </p:spPr>
        <p:txBody>
          <a:bodyPr wrap="square" rtlCol="0">
            <a:spAutoFit/>
          </a:bodyPr>
          <a:lstStyle/>
          <a:p>
            <a:pPr marL="285750" indent="-285750">
              <a:buFont typeface="Arial" panose="020B0604020202020204" pitchFamily="34" charset="0"/>
              <a:buChar char="•"/>
            </a:pPr>
            <a:r>
              <a:rPr lang="en-US" altLang="zh-CN" sz="2200" dirty="0">
                <a:latin typeface="Microsoft YaHei UI" panose="020B0503020204020204" pitchFamily="34" charset="-122"/>
                <a:ea typeface="Microsoft YaHei UI" panose="020B0503020204020204" pitchFamily="34" charset="-122"/>
              </a:rPr>
              <a:t>Find</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a</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sub-computational</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graph</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to</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mimic</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the</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full</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one</a:t>
            </a:r>
            <a:r>
              <a:rPr lang="en-US" altLang="zh-CN" sz="2200" baseline="30000" dirty="0">
                <a:latin typeface="Microsoft YaHei UI" panose="020B0503020204020204" pitchFamily="34" charset="-122"/>
                <a:ea typeface="Microsoft YaHei UI" panose="020B0503020204020204" pitchFamily="34" charset="-122"/>
              </a:rPr>
              <a:t>[1,2]</a:t>
            </a:r>
          </a:p>
          <a:p>
            <a:pPr marL="285750" indent="-285750">
              <a:buFont typeface="Arial" panose="020B0604020202020204" pitchFamily="34" charset="0"/>
              <a:buChar char="•"/>
            </a:pPr>
            <a:r>
              <a:rPr lang="en-US" altLang="zh-CN" sz="2200" dirty="0">
                <a:latin typeface="Microsoft YaHei UI" panose="020B0503020204020204" pitchFamily="34" charset="-122"/>
                <a:ea typeface="Microsoft YaHei UI" panose="020B0503020204020204" pitchFamily="34" charset="-122"/>
              </a:rPr>
              <a:t>Dataset</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and</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prediction</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tasks</a:t>
            </a:r>
          </a:p>
          <a:p>
            <a:pPr marL="742950" lvl="1" indent="-285750">
              <a:buFont typeface="Courier New" panose="02070309020205020404" pitchFamily="49" charset="0"/>
              <a:buChar char="o"/>
            </a:pPr>
            <a:r>
              <a:rPr lang="en-US" altLang="zh-CN" sz="2000" dirty="0">
                <a:latin typeface="Microsoft YaHei UI" panose="020B0503020204020204" pitchFamily="34" charset="-122"/>
                <a:ea typeface="Microsoft YaHei UI" panose="020B0503020204020204" pitchFamily="34" charset="-122"/>
              </a:rPr>
              <a:t>Indirect</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Object</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Identification</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(IOI)</a:t>
            </a:r>
            <a:r>
              <a:rPr lang="zh-CN" altLang="en-US" sz="2000" dirty="0">
                <a:latin typeface="Microsoft YaHei UI" panose="020B0503020204020204" pitchFamily="34" charset="-122"/>
                <a:ea typeface="Microsoft YaHei UI" panose="020B0503020204020204" pitchFamily="34" charset="-122"/>
              </a:rPr>
              <a:t> </a:t>
            </a:r>
            <a:r>
              <a:rPr lang="en-US" altLang="zh-CN" sz="2000" baseline="30000" dirty="0">
                <a:latin typeface="Microsoft YaHei UI" panose="020B0503020204020204" pitchFamily="34" charset="-122"/>
                <a:ea typeface="Microsoft YaHei UI" panose="020B0503020204020204" pitchFamily="34" charset="-122"/>
              </a:rPr>
              <a:t>[3]</a:t>
            </a:r>
            <a:r>
              <a:rPr lang="en-US" altLang="zh-CN" sz="2000" dirty="0">
                <a:latin typeface="Microsoft YaHei UI" panose="020B0503020204020204" pitchFamily="34" charset="-122"/>
                <a:ea typeface="Microsoft YaHei UI" panose="020B0503020204020204" pitchFamily="34" charset="-122"/>
              </a:rPr>
              <a:t>:</a:t>
            </a:r>
            <a:r>
              <a:rPr lang="zh-CN" altLang="en-US" sz="2000" dirty="0">
                <a:latin typeface="Microsoft YaHei UI" panose="020B0503020204020204" pitchFamily="34" charset="-122"/>
                <a:ea typeface="Microsoft YaHei UI" panose="020B0503020204020204" pitchFamily="34" charset="-122"/>
              </a:rPr>
              <a:t> </a:t>
            </a:r>
            <a:endParaRPr lang="en-US" altLang="zh-CN" sz="2000" dirty="0">
              <a:latin typeface="Microsoft YaHei UI" panose="020B0503020204020204" pitchFamily="34" charset="-122"/>
              <a:ea typeface="Microsoft YaHei UI" panose="020B0503020204020204" pitchFamily="34" charset="-122"/>
            </a:endParaRPr>
          </a:p>
          <a:p>
            <a:pPr lvl="2"/>
            <a:r>
              <a:rPr lang="en-US" altLang="zh-CN" dirty="0">
                <a:solidFill>
                  <a:schemeClr val="tx1">
                    <a:lumMod val="50000"/>
                    <a:lumOff val="50000"/>
                  </a:schemeClr>
                </a:solidFill>
                <a:latin typeface="Microsoft YaHei UI" panose="020B0503020204020204" pitchFamily="34" charset="-122"/>
                <a:ea typeface="Microsoft YaHei UI" panose="020B0503020204020204" pitchFamily="34" charset="-122"/>
              </a:rPr>
              <a:t>Input=</a:t>
            </a:r>
            <a:r>
              <a:rPr lang="en-US" i="1" dirty="0">
                <a:solidFill>
                  <a:schemeClr val="tx1">
                    <a:lumMod val="50000"/>
                    <a:lumOff val="50000"/>
                  </a:schemeClr>
                </a:solidFill>
                <a:latin typeface="Microsoft YaHei UI" panose="020B0503020204020204" pitchFamily="34" charset="-122"/>
                <a:ea typeface="Microsoft YaHei UI" panose="020B0503020204020204" pitchFamily="34" charset="-122"/>
              </a:rPr>
              <a:t>“When</a:t>
            </a:r>
            <a:r>
              <a:rPr lang="en-US" i="1" dirty="0">
                <a:solidFill>
                  <a:schemeClr val="bg2">
                    <a:lumMod val="90000"/>
                  </a:schemeClr>
                </a:solidFill>
                <a:latin typeface="Microsoft YaHei UI" panose="020B0503020204020204" pitchFamily="34" charset="-122"/>
                <a:ea typeface="Microsoft YaHei UI" panose="020B0503020204020204" pitchFamily="34" charset="-122"/>
              </a:rPr>
              <a:t> </a:t>
            </a:r>
            <a:r>
              <a:rPr lang="en-US" altLang="zh-CN" i="1" dirty="0">
                <a:solidFill>
                  <a:schemeClr val="accent3">
                    <a:lumMod val="60000"/>
                    <a:lumOff val="40000"/>
                  </a:schemeClr>
                </a:solidFill>
                <a:latin typeface="Microsoft YaHei UI" panose="020B0503020204020204" pitchFamily="34" charset="-122"/>
                <a:ea typeface="Microsoft YaHei UI" panose="020B0503020204020204" pitchFamily="34" charset="-122"/>
              </a:rPr>
              <a:t>Mary</a:t>
            </a:r>
            <a:r>
              <a:rPr lang="en-US" i="1" dirty="0">
                <a:solidFill>
                  <a:schemeClr val="accent2">
                    <a:lumMod val="40000"/>
                    <a:lumOff val="60000"/>
                  </a:schemeClr>
                </a:solidFill>
                <a:latin typeface="Microsoft YaHei UI" panose="020B0503020204020204" pitchFamily="34" charset="-122"/>
                <a:ea typeface="Microsoft YaHei UI" panose="020B0503020204020204" pitchFamily="34" charset="-122"/>
              </a:rPr>
              <a:t> </a:t>
            </a:r>
            <a:r>
              <a:rPr lang="en-US" dirty="0">
                <a:solidFill>
                  <a:schemeClr val="tx1">
                    <a:lumMod val="50000"/>
                    <a:lumOff val="50000"/>
                  </a:schemeClr>
                </a:solidFill>
                <a:latin typeface="Microsoft YaHei UI" panose="020B0503020204020204" pitchFamily="34" charset="-122"/>
                <a:ea typeface="Microsoft YaHei UI" panose="020B0503020204020204" pitchFamily="34" charset="-122"/>
              </a:rPr>
              <a:t>and</a:t>
            </a:r>
            <a:r>
              <a:rPr lang="en-US" i="1" dirty="0">
                <a:solidFill>
                  <a:schemeClr val="accent2">
                    <a:lumMod val="40000"/>
                    <a:lumOff val="60000"/>
                  </a:schemeClr>
                </a:solidFill>
                <a:latin typeface="Microsoft YaHei UI" panose="020B0503020204020204" pitchFamily="34" charset="-122"/>
                <a:ea typeface="Microsoft YaHei UI" panose="020B0503020204020204" pitchFamily="34" charset="-122"/>
              </a:rPr>
              <a:t> </a:t>
            </a:r>
            <a:r>
              <a:rPr lang="en-US" altLang="zh-CN" i="1" dirty="0">
                <a:solidFill>
                  <a:schemeClr val="accent5">
                    <a:lumMod val="40000"/>
                    <a:lumOff val="60000"/>
                  </a:schemeClr>
                </a:solidFill>
                <a:latin typeface="Microsoft YaHei UI" panose="020B0503020204020204" pitchFamily="34" charset="-122"/>
                <a:ea typeface="Microsoft YaHei UI" panose="020B0503020204020204" pitchFamily="34" charset="-122"/>
              </a:rPr>
              <a:t>John</a:t>
            </a:r>
            <a:r>
              <a:rPr lang="zh-CN" altLang="en-US" i="1" dirty="0">
                <a:solidFill>
                  <a:schemeClr val="accent2">
                    <a:lumMod val="40000"/>
                    <a:lumOff val="60000"/>
                  </a:schemeClr>
                </a:solidFill>
                <a:latin typeface="Microsoft YaHei UI" panose="020B0503020204020204" pitchFamily="34" charset="-122"/>
                <a:ea typeface="Microsoft YaHei UI" panose="020B0503020204020204" pitchFamily="34" charset="-122"/>
              </a:rPr>
              <a:t> </a:t>
            </a:r>
            <a:r>
              <a:rPr lang="en-US" dirty="0">
                <a:solidFill>
                  <a:schemeClr val="tx1">
                    <a:lumMod val="50000"/>
                    <a:lumOff val="50000"/>
                  </a:schemeClr>
                </a:solidFill>
                <a:latin typeface="Microsoft YaHei UI" panose="020B0503020204020204" pitchFamily="34" charset="-122"/>
                <a:ea typeface="Microsoft YaHei UI" panose="020B0503020204020204" pitchFamily="34" charset="-122"/>
              </a:rPr>
              <a:t>went to the</a:t>
            </a:r>
            <a:r>
              <a:rPr lang="zh-CN" altLang="en-US" dirty="0">
                <a:solidFill>
                  <a:schemeClr val="tx1">
                    <a:lumMod val="50000"/>
                    <a:lumOff val="50000"/>
                  </a:schemeClr>
                </a:solidFill>
                <a:latin typeface="Microsoft YaHei UI" panose="020B0503020204020204" pitchFamily="34" charset="-122"/>
                <a:ea typeface="Microsoft YaHei UI" panose="020B0503020204020204" pitchFamily="34" charset="-122"/>
              </a:rPr>
              <a:t> </a:t>
            </a:r>
            <a:r>
              <a:rPr lang="en-US" dirty="0">
                <a:solidFill>
                  <a:schemeClr val="tx1">
                    <a:lumMod val="50000"/>
                    <a:lumOff val="50000"/>
                  </a:schemeClr>
                </a:solidFill>
                <a:latin typeface="Microsoft YaHei UI" panose="020B0503020204020204" pitchFamily="34" charset="-122"/>
                <a:ea typeface="Microsoft YaHei UI" panose="020B0503020204020204" pitchFamily="34" charset="-122"/>
              </a:rPr>
              <a:t>store,</a:t>
            </a:r>
            <a:br>
              <a:rPr lang="en-US" dirty="0">
                <a:solidFill>
                  <a:schemeClr val="tx1">
                    <a:lumMod val="50000"/>
                    <a:lumOff val="50000"/>
                  </a:schemeClr>
                </a:solidFill>
                <a:latin typeface="Microsoft YaHei UI" panose="020B0503020204020204" pitchFamily="34" charset="-122"/>
                <a:ea typeface="Microsoft YaHei UI" panose="020B0503020204020204" pitchFamily="34" charset="-122"/>
              </a:rPr>
            </a:br>
            <a:r>
              <a:rPr lang="en-US" i="1" dirty="0">
                <a:solidFill>
                  <a:schemeClr val="accent2">
                    <a:lumMod val="40000"/>
                    <a:lumOff val="60000"/>
                  </a:schemeClr>
                </a:solidFill>
                <a:latin typeface="Microsoft YaHei UI" panose="020B0503020204020204" pitchFamily="34" charset="-122"/>
                <a:ea typeface="Microsoft YaHei UI" panose="020B0503020204020204" pitchFamily="34" charset="-122"/>
              </a:rPr>
              <a:t>	</a:t>
            </a:r>
            <a:r>
              <a:rPr lang="en-US" altLang="zh-CN" i="1" dirty="0">
                <a:solidFill>
                  <a:schemeClr val="accent5">
                    <a:lumMod val="40000"/>
                    <a:lumOff val="60000"/>
                  </a:schemeClr>
                </a:solidFill>
                <a:latin typeface="Microsoft YaHei UI" panose="020B0503020204020204" pitchFamily="34" charset="-122"/>
                <a:ea typeface="Microsoft YaHei UI" panose="020B0503020204020204" pitchFamily="34" charset="-122"/>
              </a:rPr>
              <a:t>John</a:t>
            </a:r>
            <a:r>
              <a:rPr lang="en-US" i="1" dirty="0">
                <a:solidFill>
                  <a:schemeClr val="accent2">
                    <a:lumMod val="40000"/>
                    <a:lumOff val="60000"/>
                  </a:schemeClr>
                </a:solidFill>
                <a:latin typeface="Microsoft YaHei UI" panose="020B0503020204020204" pitchFamily="34" charset="-122"/>
                <a:ea typeface="Microsoft YaHei UI" panose="020B0503020204020204" pitchFamily="34" charset="-122"/>
              </a:rPr>
              <a:t> </a:t>
            </a:r>
            <a:r>
              <a:rPr lang="en-US" dirty="0">
                <a:solidFill>
                  <a:schemeClr val="tx1">
                    <a:lumMod val="50000"/>
                    <a:lumOff val="50000"/>
                  </a:schemeClr>
                </a:solidFill>
                <a:latin typeface="Microsoft YaHei UI" panose="020B0503020204020204" pitchFamily="34" charset="-122"/>
                <a:ea typeface="Microsoft YaHei UI" panose="020B0503020204020204" pitchFamily="34" charset="-122"/>
              </a:rPr>
              <a:t>gave a bottle of milk </a:t>
            </a:r>
            <a:r>
              <a:rPr lang="en-US" i="1" dirty="0">
                <a:solidFill>
                  <a:srgbClr val="FFC000"/>
                </a:solidFill>
                <a:latin typeface="Microsoft YaHei UI" panose="020B0503020204020204" pitchFamily="34" charset="-122"/>
                <a:ea typeface="Microsoft YaHei UI" panose="020B0503020204020204" pitchFamily="34" charset="-122"/>
              </a:rPr>
              <a:t>to</a:t>
            </a:r>
            <a:r>
              <a:rPr lang="en-US" i="1" dirty="0">
                <a:solidFill>
                  <a:schemeClr val="accent2">
                    <a:lumMod val="40000"/>
                    <a:lumOff val="60000"/>
                  </a:schemeClr>
                </a:solidFill>
                <a:latin typeface="Microsoft YaHei UI" panose="020B0503020204020204" pitchFamily="34" charset="-122"/>
                <a:ea typeface="Microsoft YaHei UI" panose="020B0503020204020204" pitchFamily="34" charset="-122"/>
              </a:rPr>
              <a:t>”</a:t>
            </a:r>
          </a:p>
          <a:p>
            <a:pPr lvl="2"/>
            <a:r>
              <a:rPr lang="en-US" altLang="zh-CN" dirty="0">
                <a:solidFill>
                  <a:schemeClr val="tx1">
                    <a:lumMod val="50000"/>
                    <a:lumOff val="50000"/>
                  </a:schemeClr>
                </a:solidFill>
                <a:latin typeface="Microsoft YaHei UI" panose="020B0503020204020204" pitchFamily="34" charset="-122"/>
                <a:ea typeface="Microsoft YaHei UI" panose="020B0503020204020204" pitchFamily="34" charset="-122"/>
              </a:rPr>
              <a:t>Output=</a:t>
            </a:r>
            <a:r>
              <a:rPr lang="en-US" altLang="zh-CN" i="1" dirty="0">
                <a:solidFill>
                  <a:schemeClr val="tx1">
                    <a:lumMod val="50000"/>
                    <a:lumOff val="50000"/>
                  </a:schemeClr>
                </a:solidFill>
                <a:latin typeface="Microsoft YaHei UI" panose="020B0503020204020204" pitchFamily="34" charset="-122"/>
                <a:ea typeface="Microsoft YaHei UI" panose="020B0503020204020204" pitchFamily="34" charset="-122"/>
              </a:rPr>
              <a:t>“John”</a:t>
            </a:r>
            <a:r>
              <a:rPr lang="zh-CN" altLang="en-US" i="1" dirty="0">
                <a:solidFill>
                  <a:schemeClr val="tx1">
                    <a:lumMod val="50000"/>
                    <a:lumOff val="50000"/>
                  </a:schemeClr>
                </a:solidFill>
                <a:latin typeface="Microsoft YaHei UI" panose="020B0503020204020204" pitchFamily="34" charset="-122"/>
                <a:ea typeface="Microsoft YaHei UI" panose="020B0503020204020204" pitchFamily="34" charset="-122"/>
              </a:rPr>
              <a:t> </a:t>
            </a:r>
            <a:r>
              <a:rPr lang="en-US" altLang="zh-CN" i="1" dirty="0">
                <a:solidFill>
                  <a:schemeClr val="tx1">
                    <a:lumMod val="50000"/>
                    <a:lumOff val="50000"/>
                  </a:schemeClr>
                </a:solidFill>
                <a:latin typeface="Microsoft YaHei UI" panose="020B0503020204020204" pitchFamily="34" charset="-122"/>
                <a:ea typeface="Microsoft YaHei UI" panose="020B0503020204020204" pitchFamily="34" charset="-122"/>
              </a:rPr>
              <a:t>&lt;at</a:t>
            </a:r>
            <a:r>
              <a:rPr lang="zh-CN" altLang="en-US" i="1" dirty="0">
                <a:solidFill>
                  <a:schemeClr val="tx1">
                    <a:lumMod val="50000"/>
                    <a:lumOff val="50000"/>
                  </a:schemeClr>
                </a:solidFill>
                <a:latin typeface="Microsoft YaHei UI" panose="020B0503020204020204" pitchFamily="34" charset="-122"/>
                <a:ea typeface="Microsoft YaHei UI" panose="020B0503020204020204" pitchFamily="34" charset="-122"/>
              </a:rPr>
              <a:t> </a:t>
            </a:r>
            <a:r>
              <a:rPr lang="en-US" altLang="zh-CN" i="1" dirty="0">
                <a:solidFill>
                  <a:schemeClr val="tx1">
                    <a:lumMod val="50000"/>
                    <a:lumOff val="50000"/>
                  </a:schemeClr>
                </a:solidFill>
                <a:latin typeface="Microsoft YaHei UI" panose="020B0503020204020204" pitchFamily="34" charset="-122"/>
                <a:ea typeface="Microsoft YaHei UI" panose="020B0503020204020204" pitchFamily="34" charset="-122"/>
              </a:rPr>
              <a:t>the</a:t>
            </a:r>
            <a:r>
              <a:rPr lang="zh-CN" altLang="en-US" i="1" dirty="0">
                <a:solidFill>
                  <a:schemeClr val="tx1">
                    <a:lumMod val="50000"/>
                    <a:lumOff val="50000"/>
                  </a:schemeClr>
                </a:solidFill>
                <a:latin typeface="Microsoft YaHei UI" panose="020B0503020204020204" pitchFamily="34" charset="-122"/>
                <a:ea typeface="Microsoft YaHei UI" panose="020B0503020204020204" pitchFamily="34" charset="-122"/>
              </a:rPr>
              <a:t> </a:t>
            </a:r>
            <a:r>
              <a:rPr lang="en-US" altLang="zh-CN" i="1" dirty="0">
                <a:solidFill>
                  <a:schemeClr val="tx1">
                    <a:lumMod val="50000"/>
                    <a:lumOff val="50000"/>
                  </a:schemeClr>
                </a:solidFill>
                <a:latin typeface="Microsoft YaHei UI" panose="020B0503020204020204" pitchFamily="34" charset="-122"/>
                <a:ea typeface="Microsoft YaHei UI" panose="020B0503020204020204" pitchFamily="34" charset="-122"/>
              </a:rPr>
              <a:t>END</a:t>
            </a:r>
            <a:r>
              <a:rPr lang="zh-CN" altLang="en-US" i="1" dirty="0">
                <a:solidFill>
                  <a:schemeClr val="tx1">
                    <a:lumMod val="50000"/>
                    <a:lumOff val="50000"/>
                  </a:schemeClr>
                </a:solidFill>
                <a:latin typeface="Microsoft YaHei UI" panose="020B0503020204020204" pitchFamily="34" charset="-122"/>
                <a:ea typeface="Microsoft YaHei UI" panose="020B0503020204020204" pitchFamily="34" charset="-122"/>
              </a:rPr>
              <a:t> </a:t>
            </a:r>
            <a:r>
              <a:rPr lang="en-US" altLang="zh-CN" i="1" dirty="0">
                <a:solidFill>
                  <a:schemeClr val="tx1">
                    <a:lumMod val="50000"/>
                    <a:lumOff val="50000"/>
                  </a:schemeClr>
                </a:solidFill>
                <a:latin typeface="Microsoft YaHei UI" panose="020B0503020204020204" pitchFamily="34" charset="-122"/>
                <a:ea typeface="Microsoft YaHei UI" panose="020B0503020204020204" pitchFamily="34" charset="-122"/>
              </a:rPr>
              <a:t>position&gt;</a:t>
            </a:r>
            <a:endParaRPr lang="en-US" i="1" dirty="0">
              <a:solidFill>
                <a:schemeClr val="tx1">
                  <a:lumMod val="50000"/>
                  <a:lumOff val="50000"/>
                </a:schemeClr>
              </a:solidFill>
              <a:latin typeface="Microsoft YaHei UI" panose="020B0503020204020204" pitchFamily="34" charset="-122"/>
              <a:ea typeface="Microsoft YaHei UI" panose="020B0503020204020204" pitchFamily="34" charset="-122"/>
            </a:endParaRPr>
          </a:p>
          <a:p>
            <a:pPr lvl="1"/>
            <a:endParaRPr lang="en-US" altLang="zh-CN" dirty="0">
              <a:latin typeface="Microsoft YaHei UI" panose="020B0503020204020204" pitchFamily="34" charset="-122"/>
              <a:ea typeface="Microsoft YaHei UI" panose="020B0503020204020204" pitchFamily="34" charset="-122"/>
            </a:endParaRPr>
          </a:p>
          <a:p>
            <a:pPr marL="742950" lvl="1" indent="-285750">
              <a:buFont typeface="Courier New" panose="02070309020205020404" pitchFamily="49" charset="0"/>
              <a:buChar char="o"/>
            </a:pPr>
            <a:r>
              <a:rPr lang="en-US" altLang="zh-CN" sz="2000" dirty="0">
                <a:latin typeface="Microsoft YaHei UI" panose="020B0503020204020204" pitchFamily="34" charset="-122"/>
                <a:ea typeface="Microsoft YaHei UI" panose="020B0503020204020204" pitchFamily="34" charset="-122"/>
              </a:rPr>
              <a:t>Greater-than:</a:t>
            </a:r>
          </a:p>
          <a:p>
            <a:pPr marL="742950" lvl="1" indent="-285750">
              <a:buFont typeface="Courier New" panose="02070309020205020404" pitchFamily="49" charset="0"/>
              <a:buChar char="o"/>
            </a:pPr>
            <a:endParaRPr lang="en-US" altLang="zh-CN" dirty="0">
              <a:latin typeface="Microsoft YaHei UI" panose="020B0503020204020204" pitchFamily="34" charset="-122"/>
              <a:ea typeface="Microsoft YaHei UI" panose="020B0503020204020204" pitchFamily="34" charset="-122"/>
            </a:endParaRPr>
          </a:p>
          <a:p>
            <a:pPr marL="285750" indent="-285750">
              <a:buFont typeface="Arial" panose="020B0604020202020204" pitchFamily="34" charset="0"/>
              <a:buChar char="•"/>
            </a:pPr>
            <a:endParaRPr lang="en-US" dirty="0">
              <a:latin typeface="Microsoft YaHei UI" panose="020B0503020204020204" pitchFamily="34" charset="-122"/>
              <a:ea typeface="Microsoft YaHei UI" panose="020B0503020204020204" pitchFamily="34" charset="-122"/>
            </a:endParaRPr>
          </a:p>
          <a:p>
            <a:endParaRPr lang="en-US" dirty="0">
              <a:latin typeface="Microsoft YaHei UI" panose="020B0503020204020204" pitchFamily="34" charset="-122"/>
              <a:ea typeface="Microsoft YaHei UI" panose="020B0503020204020204" pitchFamily="34" charset="-122"/>
            </a:endParaRPr>
          </a:p>
          <a:p>
            <a:pPr marL="285750" indent="-285750">
              <a:buFont typeface="Arial" panose="020B0604020202020204" pitchFamily="34" charset="0"/>
              <a:buChar char="•"/>
            </a:pPr>
            <a:r>
              <a:rPr lang="en-US" altLang="zh-CN" sz="2200" dirty="0">
                <a:latin typeface="Microsoft YaHei UI" panose="020B0503020204020204" pitchFamily="34" charset="-122"/>
                <a:ea typeface="Microsoft YaHei UI" panose="020B0503020204020204" pitchFamily="34" charset="-122"/>
              </a:rPr>
              <a:t>Metrics</a:t>
            </a:r>
          </a:p>
          <a:p>
            <a:pPr marL="742950" lvl="1" indent="-285750">
              <a:buFont typeface="Arial" panose="020B0604020202020204" pitchFamily="34" charset="0"/>
              <a:buChar char="•"/>
            </a:pPr>
            <a:r>
              <a:rPr lang="en-US" altLang="zh-CN" sz="2000" dirty="0">
                <a:latin typeface="Microsoft YaHei UI" panose="020B0503020204020204" pitchFamily="34" charset="-122"/>
                <a:ea typeface="Microsoft YaHei UI" panose="020B0503020204020204" pitchFamily="34" charset="-122"/>
              </a:rPr>
              <a:t>The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logit</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of</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the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valid</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target</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token.</a:t>
            </a:r>
          </a:p>
          <a:p>
            <a:pPr marL="742950" lvl="1" indent="-285750">
              <a:buFont typeface="Arial" panose="020B0604020202020204" pitchFamily="34" charset="0"/>
              <a:buChar char="•"/>
            </a:pPr>
            <a:r>
              <a:rPr lang="en-US" altLang="zh-CN" sz="2000" dirty="0">
                <a:latin typeface="Microsoft YaHei UI" panose="020B0503020204020204" pitchFamily="34" charset="-122"/>
                <a:ea typeface="Microsoft YaHei UI" panose="020B0503020204020204" pitchFamily="34" charset="-122"/>
              </a:rPr>
              <a:t>The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ranking</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of</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the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valid</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target</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token.</a:t>
            </a:r>
          </a:p>
          <a:p>
            <a:pPr marL="742950" lvl="1" indent="-285750">
              <a:buFont typeface="Arial" panose="020B0604020202020204" pitchFamily="34" charset="0"/>
              <a:buChar char="•"/>
            </a:pPr>
            <a:r>
              <a:rPr lang="en-US" altLang="zh-CN" sz="2000" dirty="0">
                <a:latin typeface="Microsoft YaHei UI" panose="020B0503020204020204" pitchFamily="34" charset="-122"/>
                <a:ea typeface="Microsoft YaHei UI" panose="020B0503020204020204" pitchFamily="34" charset="-122"/>
              </a:rPr>
              <a:t>HIT@10:</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truth</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included</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in</a:t>
            </a:r>
            <a:br>
              <a:rPr lang="en-US" altLang="zh-CN" sz="2000" dirty="0">
                <a:latin typeface="Microsoft YaHei UI" panose="020B0503020204020204" pitchFamily="34" charset="-122"/>
                <a:ea typeface="Microsoft YaHei UI" panose="020B0503020204020204" pitchFamily="34" charset="-122"/>
              </a:rPr>
            </a:br>
            <a:r>
              <a:rPr lang="en-US" altLang="zh-CN" sz="2000" dirty="0">
                <a:latin typeface="Microsoft YaHei UI" panose="020B0503020204020204" pitchFamily="34" charset="-122"/>
                <a:ea typeface="Microsoft YaHei UI" panose="020B0503020204020204" pitchFamily="34" charset="-122"/>
              </a:rPr>
              <a:t>	the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top</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10</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positions?</a:t>
            </a:r>
            <a:r>
              <a:rPr lang="en-US" altLang="zh-CN" sz="2000" baseline="30000" dirty="0">
                <a:latin typeface="Microsoft YaHei UI" panose="020B0503020204020204" pitchFamily="34" charset="-122"/>
                <a:ea typeface="Microsoft YaHei UI" panose="020B0503020204020204" pitchFamily="34" charset="-122"/>
              </a:rPr>
              <a:t>[4]</a:t>
            </a:r>
            <a:r>
              <a:rPr lang="zh-CN" altLang="en-US" sz="2000" baseline="30000" dirty="0">
                <a:latin typeface="Microsoft YaHei UI" panose="020B0503020204020204" pitchFamily="34" charset="-122"/>
                <a:ea typeface="Microsoft YaHei UI" panose="020B0503020204020204" pitchFamily="34" charset="-122"/>
              </a:rPr>
              <a:t> </a:t>
            </a:r>
            <a:endParaRPr lang="en-US" altLang="zh-CN" sz="2000" baseline="30000" dirty="0">
              <a:latin typeface="Microsoft YaHei UI" panose="020B0503020204020204" pitchFamily="34" charset="-122"/>
              <a:ea typeface="Microsoft YaHei UI" panose="020B0503020204020204" pitchFamily="34" charset="-122"/>
            </a:endParaRPr>
          </a:p>
        </p:txBody>
      </p:sp>
      <p:pic>
        <p:nvPicPr>
          <p:cNvPr id="3" name="Picture 2" descr="A screenshot of a computer&#10;&#10;AI-generated content may be incorrect.">
            <a:extLst>
              <a:ext uri="{FF2B5EF4-FFF2-40B4-BE49-F238E27FC236}">
                <a16:creationId xmlns:a16="http://schemas.microsoft.com/office/drawing/2014/main" id="{EBD2D598-D085-66E6-6AB3-F375974A6CBE}"/>
              </a:ext>
            </a:extLst>
          </p:cNvPr>
          <p:cNvPicPr>
            <a:picLocks noChangeAspect="1"/>
          </p:cNvPicPr>
          <p:nvPr/>
        </p:nvPicPr>
        <p:blipFill>
          <a:blip r:embed="rId2"/>
          <a:stretch>
            <a:fillRect/>
          </a:stretch>
        </p:blipFill>
        <p:spPr>
          <a:xfrm>
            <a:off x="1981200" y="3528898"/>
            <a:ext cx="5082750" cy="946509"/>
          </a:xfrm>
          <a:prstGeom prst="rect">
            <a:avLst/>
          </a:prstGeom>
        </p:spPr>
      </p:pic>
      <p:grpSp>
        <p:nvGrpSpPr>
          <p:cNvPr id="9" name="Group 8">
            <a:extLst>
              <a:ext uri="{FF2B5EF4-FFF2-40B4-BE49-F238E27FC236}">
                <a16:creationId xmlns:a16="http://schemas.microsoft.com/office/drawing/2014/main" id="{855BAB76-75C0-B829-5CC9-A59A40360239}"/>
              </a:ext>
            </a:extLst>
          </p:cNvPr>
          <p:cNvGrpSpPr/>
          <p:nvPr/>
        </p:nvGrpSpPr>
        <p:grpSpPr>
          <a:xfrm>
            <a:off x="7272478" y="1639113"/>
            <a:ext cx="4450121" cy="3579774"/>
            <a:chOff x="7174505" y="943416"/>
            <a:chExt cx="4450121" cy="3579774"/>
          </a:xfrm>
        </p:grpSpPr>
        <p:pic>
          <p:nvPicPr>
            <p:cNvPr id="6" name="Picture 5" descr="A diagram of a number of people&#10;&#10;AI-generated content may be incorrect.">
              <a:extLst>
                <a:ext uri="{FF2B5EF4-FFF2-40B4-BE49-F238E27FC236}">
                  <a16:creationId xmlns:a16="http://schemas.microsoft.com/office/drawing/2014/main" id="{898F7A8A-8AC9-FCD3-68E8-F152B1E3D56B}"/>
                </a:ext>
              </a:extLst>
            </p:cNvPr>
            <p:cNvPicPr>
              <a:picLocks noChangeAspect="1"/>
            </p:cNvPicPr>
            <p:nvPr/>
          </p:nvPicPr>
          <p:blipFill>
            <a:blip r:embed="rId3"/>
            <a:stretch>
              <a:fillRect/>
            </a:stretch>
          </p:blipFill>
          <p:spPr>
            <a:xfrm>
              <a:off x="7174505" y="943416"/>
              <a:ext cx="4450121" cy="3579774"/>
            </a:xfrm>
            <a:prstGeom prst="rect">
              <a:avLst/>
            </a:prstGeom>
          </p:spPr>
        </p:pic>
        <p:sp>
          <p:nvSpPr>
            <p:cNvPr id="8" name="Rectangle 7">
              <a:extLst>
                <a:ext uri="{FF2B5EF4-FFF2-40B4-BE49-F238E27FC236}">
                  <a16:creationId xmlns:a16="http://schemas.microsoft.com/office/drawing/2014/main" id="{3FB3DF42-60E9-DA9E-4A8D-5C8E5AEA95B8}"/>
                </a:ext>
              </a:extLst>
            </p:cNvPr>
            <p:cNvSpPr/>
            <p:nvPr/>
          </p:nvSpPr>
          <p:spPr>
            <a:xfrm>
              <a:off x="10878662" y="1858163"/>
              <a:ext cx="745964" cy="4789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latin typeface="Microsoft YaHei UI" panose="020B0503020204020204" pitchFamily="34" charset="-122"/>
                <a:ea typeface="Microsoft YaHei UI" panose="020B0503020204020204" pitchFamily="34" charset="-122"/>
              </a:endParaRPr>
            </a:p>
          </p:txBody>
        </p:sp>
      </p:grpSp>
    </p:spTree>
    <p:extLst>
      <p:ext uri="{BB962C8B-B14F-4D97-AF65-F5344CB8AC3E}">
        <p14:creationId xmlns:p14="http://schemas.microsoft.com/office/powerpoint/2010/main" val="1707850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336F7-CC48-E912-2271-6D7B4E44E2E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61356B9-0E25-C750-A6BD-77F304848ABE}"/>
              </a:ext>
            </a:extLst>
          </p:cNvPr>
          <p:cNvSpPr txBox="1">
            <a:spLocks/>
          </p:cNvSpPr>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Gradient-based explanations of LLMs</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3" name="TextBox 9">
            <a:extLst>
              <a:ext uri="{FF2B5EF4-FFF2-40B4-BE49-F238E27FC236}">
                <a16:creationId xmlns:a16="http://schemas.microsoft.com/office/drawing/2014/main" id="{03748AEE-9EBE-5940-362B-8DFED9DA3FC3}"/>
              </a:ext>
            </a:extLst>
          </p:cNvPr>
          <p:cNvSpPr txBox="1"/>
          <p:nvPr/>
        </p:nvSpPr>
        <p:spPr>
          <a:xfrm>
            <a:off x="558800" y="1005049"/>
            <a:ext cx="11023600" cy="701731"/>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 altLang="zh-CN" sz="2200" dirty="0">
                <a:latin typeface="Microsoft YaHei" panose="020B0503020204020204" pitchFamily="34" charset="-122"/>
                <a:ea typeface="Microsoft YaHei" panose="020B0503020204020204" pitchFamily="34" charset="-122"/>
                <a:cs typeface="Arial" panose="020B0604020202020204" pitchFamily="34" charset="0"/>
              </a:rPr>
              <a:t>The authors employ gradient-based feature attribution methods to generate </a:t>
            </a:r>
            <a:r>
              <a:rPr lang="en" altLang="zh-CN" sz="2200" b="1" dirty="0">
                <a:solidFill>
                  <a:srgbClr val="FFC000"/>
                </a:solidFill>
                <a:latin typeface="Microsoft YaHei" panose="020B0503020204020204" pitchFamily="34" charset="-122"/>
                <a:ea typeface="Microsoft YaHei" panose="020B0503020204020204" pitchFamily="34" charset="-122"/>
              </a:rPr>
              <a:t>saliency scores </a:t>
            </a:r>
            <a:r>
              <a:rPr lang="en" altLang="zh-CN" sz="2200" dirty="0">
                <a:latin typeface="Microsoft YaHei" panose="020B0503020204020204" pitchFamily="34" charset="-122"/>
                <a:ea typeface="Microsoft YaHei" panose="020B0503020204020204" pitchFamily="34" charset="-122"/>
                <a:cs typeface="Arial" panose="020B0604020202020204" pitchFamily="34" charset="0"/>
              </a:rPr>
              <a:t>that quantify the influence of input tokens on model outputs.</a:t>
            </a:r>
          </a:p>
        </p:txBody>
      </p:sp>
      <p:sp>
        <p:nvSpPr>
          <p:cNvPr id="11" name="文本框 10">
            <a:extLst>
              <a:ext uri="{FF2B5EF4-FFF2-40B4-BE49-F238E27FC236}">
                <a16:creationId xmlns:a16="http://schemas.microsoft.com/office/drawing/2014/main" id="{983CC513-858C-977D-63E5-952255EB4BEC}"/>
              </a:ext>
            </a:extLst>
          </p:cNvPr>
          <p:cNvSpPr txBox="1"/>
          <p:nvPr/>
        </p:nvSpPr>
        <p:spPr>
          <a:xfrm>
            <a:off x="293541" y="6508440"/>
            <a:ext cx="11206481" cy="276999"/>
          </a:xfrm>
          <a:prstGeom prst="rect">
            <a:avLst/>
          </a:prstGeom>
          <a:noFill/>
        </p:spPr>
        <p:txBody>
          <a:bodyPr wrap="square">
            <a:spAutoFit/>
          </a:bodyPr>
          <a:lstStyle/>
          <a:p>
            <a:r>
              <a:rPr lang="en" altLang="zh-CN" sz="1200" kern="100" dirty="0">
                <a:latin typeface="Arial" panose="020B0604020202020204" pitchFamily="34" charset="0"/>
                <a:ea typeface="宋体" panose="02010600030101010101" pitchFamily="2" charset="-122"/>
                <a:cs typeface="Arial" panose="020B0604020202020204" pitchFamily="34" charset="0"/>
              </a:rPr>
              <a:t>Wu S, Shen E M, Badrinath C, et al. Analyzing chain-of-thought prompting in large language models via gradient-based feature attributions[J]. ICML</a:t>
            </a:r>
            <a:r>
              <a:rPr lang="zh-CN" altLang="en-US" sz="1200" kern="100" dirty="0">
                <a:latin typeface="Arial" panose="020B0604020202020204" pitchFamily="34" charset="0"/>
                <a:ea typeface="宋体" panose="02010600030101010101" pitchFamily="2" charset="-122"/>
                <a:cs typeface="Arial" panose="020B0604020202020204" pitchFamily="34" charset="0"/>
              </a:rPr>
              <a:t> </a:t>
            </a:r>
            <a:r>
              <a:rPr lang="en-US" altLang="zh-CN" sz="1200" kern="100" dirty="0">
                <a:latin typeface="Arial" panose="020B0604020202020204" pitchFamily="34" charset="0"/>
                <a:ea typeface="宋体" panose="02010600030101010101" pitchFamily="2" charset="-122"/>
                <a:cs typeface="Arial" panose="020B0604020202020204" pitchFamily="34" charset="0"/>
              </a:rPr>
              <a:t>workshop</a:t>
            </a:r>
            <a:r>
              <a:rPr lang="en" altLang="zh-CN" sz="1200" kern="100" dirty="0">
                <a:latin typeface="Arial" panose="020B0604020202020204" pitchFamily="34" charset="0"/>
                <a:ea typeface="宋体" panose="02010600030101010101" pitchFamily="2" charset="-122"/>
                <a:cs typeface="Arial" panose="020B0604020202020204" pitchFamily="34" charset="0"/>
              </a:rPr>
              <a:t> 2023</a:t>
            </a:r>
          </a:p>
        </p:txBody>
      </p:sp>
      <p:sp>
        <p:nvSpPr>
          <p:cNvPr id="36" name="文本框 35">
            <a:extLst>
              <a:ext uri="{FF2B5EF4-FFF2-40B4-BE49-F238E27FC236}">
                <a16:creationId xmlns:a16="http://schemas.microsoft.com/office/drawing/2014/main" id="{2C999A97-8453-78A7-2DB8-0A8C69A020CF}"/>
              </a:ext>
            </a:extLst>
          </p:cNvPr>
          <p:cNvSpPr txBox="1"/>
          <p:nvPr/>
        </p:nvSpPr>
        <p:spPr>
          <a:xfrm>
            <a:off x="691977" y="6070255"/>
            <a:ext cx="10808045" cy="341632"/>
          </a:xfrm>
          <a:prstGeom prst="rect">
            <a:avLst/>
          </a:prstGeom>
          <a:noFill/>
        </p:spPr>
        <p:txBody>
          <a:bodyPr wrap="square">
            <a:spAutoFit/>
          </a:bodyPr>
          <a:lstStyle/>
          <a:p>
            <a:pPr marR="0" lvl="1" algn="l" defTabSz="914400" rtl="0" eaLnBrk="1" fontAlgn="auto" latinLnBrk="0" hangingPunct="1">
              <a:lnSpc>
                <a:spcPct val="90000"/>
              </a:lnSpc>
              <a:spcBef>
                <a:spcPts val="500"/>
              </a:spcBef>
              <a:spcAft>
                <a:spcPts val="0"/>
              </a:spcAft>
              <a:buClrTx/>
              <a:buSzTx/>
              <a:tabLst/>
              <a:defRPr/>
            </a:pPr>
            <a:r>
              <a:rPr kumimoji="0" lang="en-US" altLang="zh-CN" sz="1800" b="0"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mn-cs"/>
              </a:rPr>
              <a:t>A bluer/redder color denotes a more negative/positive influence toward the model’s output</a:t>
            </a:r>
          </a:p>
        </p:txBody>
      </p:sp>
      <p:pic>
        <p:nvPicPr>
          <p:cNvPr id="38" name="图片 37">
            <a:extLst>
              <a:ext uri="{FF2B5EF4-FFF2-40B4-BE49-F238E27FC236}">
                <a16:creationId xmlns:a16="http://schemas.microsoft.com/office/drawing/2014/main" id="{B9013610-669A-B13A-CECF-48FA5D0D56A2}"/>
              </a:ext>
            </a:extLst>
          </p:cNvPr>
          <p:cNvPicPr>
            <a:picLocks noChangeAspect="1"/>
          </p:cNvPicPr>
          <p:nvPr/>
        </p:nvPicPr>
        <p:blipFill>
          <a:blip r:embed="rId2"/>
          <a:stretch>
            <a:fillRect/>
          </a:stretch>
        </p:blipFill>
        <p:spPr>
          <a:xfrm>
            <a:off x="1346603" y="3302490"/>
            <a:ext cx="9447993" cy="2594595"/>
          </a:xfrm>
          <a:prstGeom prst="rect">
            <a:avLst/>
          </a:prstGeom>
        </p:spPr>
      </p:pic>
      <p:sp>
        <p:nvSpPr>
          <p:cNvPr id="40" name="文本框 39">
            <a:extLst>
              <a:ext uri="{FF2B5EF4-FFF2-40B4-BE49-F238E27FC236}">
                <a16:creationId xmlns:a16="http://schemas.microsoft.com/office/drawing/2014/main" id="{E04BBC4F-87EB-1087-FBD4-516996CBA094}"/>
              </a:ext>
            </a:extLst>
          </p:cNvPr>
          <p:cNvSpPr txBox="1"/>
          <p:nvPr/>
        </p:nvSpPr>
        <p:spPr>
          <a:xfrm>
            <a:off x="359509" y="1776249"/>
            <a:ext cx="11472980" cy="1854867"/>
          </a:xfrm>
          <a:prstGeom prst="rect">
            <a:avLst/>
          </a:prstGeom>
          <a:noFill/>
        </p:spPr>
        <p:txBody>
          <a:bodyPr wrap="square">
            <a:spAutoFit/>
          </a:bodyPr>
          <a:lstStyle/>
          <a:p>
            <a:pPr marL="685800" lvl="1" indent="-228600">
              <a:lnSpc>
                <a:spcPct val="90000"/>
              </a:lnSpc>
              <a:spcBef>
                <a:spcPts val="500"/>
              </a:spcBef>
              <a:buFont typeface="Courier New" panose="02070309020205020404" pitchFamily="49" charset="0"/>
              <a:buChar char="o"/>
              <a:defRPr/>
            </a:pPr>
            <a:r>
              <a:rPr lang="en-US" altLang="zh-CN" sz="2000" b="1" dirty="0">
                <a:latin typeface="Microsoft YaHei" panose="020B0503020204020204" pitchFamily="34" charset="-122"/>
                <a:ea typeface="Microsoft YaHei" panose="020B0503020204020204" pitchFamily="34" charset="-122"/>
              </a:rPr>
              <a:t>Original question</a:t>
            </a:r>
            <a:r>
              <a:rPr lang="en-US" altLang="zh-CN" sz="2000" dirty="0">
                <a:latin typeface="Microsoft YaHei" panose="020B0503020204020204" pitchFamily="34" charset="-122"/>
                <a:ea typeface="Microsoft YaHei" panose="020B0503020204020204" pitchFamily="34" charset="-122"/>
              </a:rPr>
              <a:t>: </a:t>
            </a:r>
            <a:r>
              <a:rPr lang="en" altLang="zh-CN" sz="2000" i="1" dirty="0">
                <a:effectLst/>
                <a:latin typeface="Microsoft YaHei" panose="020B0503020204020204" pitchFamily="34" charset="-122"/>
                <a:ea typeface="Microsoft YaHei" panose="020B0503020204020204" pitchFamily="34" charset="-122"/>
                <a:cs typeface="Arial" panose="020B0604020202020204" pitchFamily="34" charset="0"/>
              </a:rPr>
              <a:t>Classify the following sentence as either positive or negative: “inhabit that special annex of hell where adults behave</a:t>
            </a:r>
            <a:r>
              <a:rPr lang="zh-CN" altLang="en-US" sz="2000" i="1" dirty="0">
                <a:latin typeface="Microsoft YaHei" panose="020B0503020204020204" pitchFamily="34" charset="-122"/>
                <a:ea typeface="Microsoft YaHei" panose="020B0503020204020204" pitchFamily="34" charset="-122"/>
                <a:cs typeface="Arial" panose="020B0604020202020204" pitchFamily="34" charset="0"/>
              </a:rPr>
              <a:t> </a:t>
            </a:r>
            <a:r>
              <a:rPr lang="en" altLang="zh-CN" sz="2000" i="1" dirty="0">
                <a:effectLst/>
                <a:latin typeface="Microsoft YaHei" panose="020B0503020204020204" pitchFamily="34" charset="-122"/>
                <a:ea typeface="Microsoft YaHei" panose="020B0503020204020204" pitchFamily="34" charset="-122"/>
                <a:cs typeface="Arial" panose="020B0604020202020204" pitchFamily="34" charset="0"/>
              </a:rPr>
              <a:t>like kids.”</a:t>
            </a:r>
            <a:r>
              <a:rPr lang="en-US" altLang="zh-CN" sz="2000" i="1" dirty="0">
                <a:latin typeface="Microsoft YaHei" panose="020B0503020204020204" pitchFamily="34" charset="-122"/>
                <a:ea typeface="Microsoft YaHei" panose="020B0503020204020204" pitchFamily="34" charset="-122"/>
              </a:rPr>
              <a:t> </a:t>
            </a:r>
            <a:endParaRPr kumimoji="0" lang="en-US" altLang="zh-CN" sz="18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endParaRPr>
          </a:p>
          <a:p>
            <a:pPr marL="685800" lvl="1" indent="-228600">
              <a:lnSpc>
                <a:spcPct val="90000"/>
              </a:lnSpc>
              <a:spcBef>
                <a:spcPts val="500"/>
              </a:spcBef>
              <a:buFont typeface="Courier New" panose="02070309020205020404" pitchFamily="49" charset="0"/>
              <a:buChar char="o"/>
              <a:defRPr/>
            </a:pPr>
            <a:r>
              <a:rPr kumimoji="0" lang="en-US" altLang="zh-CN"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Standard prompting:</a:t>
            </a:r>
            <a:r>
              <a:rPr lang="zh-CN" altLang="en-US" sz="2000" dirty="0">
                <a:solidFill>
                  <a:prstClr val="black"/>
                </a:solidFill>
                <a:latin typeface="Microsoft YaHei" panose="020B0503020204020204" pitchFamily="34" charset="-122"/>
                <a:ea typeface="Microsoft YaHei" panose="020B0503020204020204" pitchFamily="34" charset="-122"/>
              </a:rPr>
              <a:t> </a:t>
            </a:r>
            <a:r>
              <a:rPr kumimoji="0" lang="en-US" altLang="zh-CN" sz="2000" b="0" i="1"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Q: </a:t>
            </a:r>
            <a:r>
              <a:rPr lang="en" altLang="zh-CN" sz="2000" i="1" dirty="0">
                <a:effectLst/>
                <a:latin typeface="Microsoft YaHei" panose="020B0503020204020204" pitchFamily="34" charset="-122"/>
                <a:ea typeface="Microsoft YaHei" panose="020B0503020204020204" pitchFamily="34" charset="-122"/>
                <a:cs typeface="Arial" panose="020B0604020202020204" pitchFamily="34" charset="0"/>
              </a:rPr>
              <a:t>Classify the following sentence as either positive or negative: “inhabit that special annex of hell where adults behave</a:t>
            </a:r>
            <a:r>
              <a:rPr lang="zh-CN" altLang="en-US" sz="2000" i="1" dirty="0">
                <a:latin typeface="Microsoft YaHei" panose="020B0503020204020204" pitchFamily="34" charset="-122"/>
                <a:ea typeface="Microsoft YaHei" panose="020B0503020204020204" pitchFamily="34" charset="-122"/>
                <a:cs typeface="Arial" panose="020B0604020202020204" pitchFamily="34" charset="0"/>
              </a:rPr>
              <a:t> </a:t>
            </a:r>
            <a:r>
              <a:rPr lang="en" altLang="zh-CN" sz="2000" i="1" dirty="0">
                <a:effectLst/>
                <a:latin typeface="Microsoft YaHei" panose="020B0503020204020204" pitchFamily="34" charset="-122"/>
                <a:ea typeface="Microsoft YaHei" panose="020B0503020204020204" pitchFamily="34" charset="-122"/>
                <a:cs typeface="Arial" panose="020B0604020202020204" pitchFamily="34" charset="0"/>
              </a:rPr>
              <a:t>like kids.”</a:t>
            </a:r>
            <a:r>
              <a:rPr lang="en-US" altLang="zh-CN" sz="2000" i="1" dirty="0">
                <a:latin typeface="Microsoft YaHei" panose="020B0503020204020204" pitchFamily="34" charset="-122"/>
                <a:ea typeface="Microsoft YaHei" panose="020B0503020204020204" pitchFamily="34" charset="-122"/>
              </a:rPr>
              <a:t> A: </a:t>
            </a:r>
            <a:r>
              <a:rPr kumimoji="1" lang="en-US" altLang="zh-CN" sz="2000" i="1" dirty="0">
                <a:latin typeface="Microsoft YaHei" panose="020B0503020204020204" pitchFamily="34" charset="-122"/>
                <a:ea typeface="Microsoft YaHei" panose="020B0503020204020204" pitchFamily="34" charset="-122"/>
                <a:cs typeface="Arial" panose="020B0604020202020204" pitchFamily="34" charset="0"/>
              </a:rPr>
              <a:t>The answer is _____</a:t>
            </a:r>
            <a:r>
              <a:rPr kumimoji="1" lang="zh-CN" altLang="en-US" sz="2000" i="1" dirty="0">
                <a:latin typeface="Microsoft YaHei" panose="020B0503020204020204" pitchFamily="34" charset="-122"/>
                <a:ea typeface="Microsoft YaHei" panose="020B0503020204020204" pitchFamily="34" charset="-122"/>
                <a:cs typeface="Arial" panose="020B0604020202020204" pitchFamily="34" charset="0"/>
              </a:rPr>
              <a:t>  </a:t>
            </a:r>
            <a:r>
              <a:rPr kumimoji="1" lang="en-US" altLang="zh-CN" sz="2000" i="1" dirty="0">
                <a:latin typeface="Microsoft YaHei" panose="020B0503020204020204" pitchFamily="34" charset="-122"/>
                <a:ea typeface="Microsoft YaHei" panose="020B0503020204020204" pitchFamily="34" charset="-122"/>
                <a:cs typeface="Arial" panose="020B0604020202020204" pitchFamily="34" charset="0"/>
              </a:rPr>
              <a:t>(negative</a:t>
            </a:r>
            <a:r>
              <a:rPr kumimoji="1" lang="zh-CN" altLang="en-US" sz="2000" i="1" dirty="0">
                <a:latin typeface="Microsoft YaHei" panose="020B0503020204020204" pitchFamily="34" charset="-122"/>
                <a:ea typeface="Microsoft YaHei" panose="020B0503020204020204" pitchFamily="34" charset="-122"/>
                <a:cs typeface="Arial" panose="020B0604020202020204" pitchFamily="34" charset="0"/>
              </a:rPr>
              <a:t>*</a:t>
            </a:r>
            <a:r>
              <a:rPr kumimoji="1" lang="en-US" altLang="zh-CN" sz="2000" i="1" dirty="0">
                <a:latin typeface="Microsoft YaHei" panose="020B0503020204020204" pitchFamily="34" charset="-122"/>
                <a:ea typeface="Microsoft YaHei" panose="020B0503020204020204" pitchFamily="34" charset="-122"/>
                <a:cs typeface="Arial" panose="020B0604020202020204" pitchFamily="34" charset="0"/>
              </a:rPr>
              <a:t>)</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endParaRPr lang="en" altLang="zh-CN" i="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11595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94B98-C778-F7DB-A00D-BFE3CB943949}"/>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82AB36A7-F546-ADD4-2199-F3DACA18417A}"/>
              </a:ext>
            </a:extLst>
          </p:cNvPr>
          <p:cNvSpPr txBox="1">
            <a:spLocks/>
          </p:cNvSpPr>
          <p:nvPr/>
        </p:nvSpPr>
        <p:spPr>
          <a:xfrm>
            <a:off x="280074" y="205995"/>
            <a:ext cx="8729293" cy="7506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Circuit</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discovery</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4" name="TextBox 3">
            <a:extLst>
              <a:ext uri="{FF2B5EF4-FFF2-40B4-BE49-F238E27FC236}">
                <a16:creationId xmlns:a16="http://schemas.microsoft.com/office/drawing/2014/main" id="{6FAF8739-568A-F37F-5C3C-A95F4045BE1E}"/>
              </a:ext>
            </a:extLst>
          </p:cNvPr>
          <p:cNvSpPr txBox="1"/>
          <p:nvPr/>
        </p:nvSpPr>
        <p:spPr>
          <a:xfrm>
            <a:off x="304649" y="6375006"/>
            <a:ext cx="11419265" cy="461665"/>
          </a:xfrm>
          <a:prstGeom prst="rect">
            <a:avLst/>
          </a:prstGeom>
          <a:noFill/>
        </p:spPr>
        <p:txBody>
          <a:bodyPr wrap="square" rtlCol="0">
            <a:spAutoFit/>
          </a:bodyPr>
          <a:lstStyle/>
          <a:p>
            <a:r>
              <a:rPr lang="en-US" altLang="zh-CN" sz="1200" dirty="0">
                <a:latin typeface="Microsoft YaHei UI" panose="020B0503020204020204" pitchFamily="34" charset="-122"/>
                <a:ea typeface="Microsoft YaHei UI" panose="020B0503020204020204" pitchFamily="34" charset="-122"/>
              </a:rPr>
              <a:t>[1]</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Hanna,</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etc.</a:t>
            </a:r>
            <a:r>
              <a:rPr lang="zh-CN" altLang="en-US" sz="1200" dirty="0">
                <a:latin typeface="Microsoft YaHei UI" panose="020B0503020204020204" pitchFamily="34" charset="-122"/>
                <a:ea typeface="Microsoft YaHei UI" panose="020B0503020204020204" pitchFamily="34" charset="-122"/>
              </a:rPr>
              <a:t> </a:t>
            </a:r>
            <a:r>
              <a:rPr lang="en-US" sz="1200" dirty="0">
                <a:latin typeface="Microsoft YaHei UI" panose="020B0503020204020204" pitchFamily="34" charset="-122"/>
                <a:ea typeface="Microsoft YaHei UI" panose="020B0503020204020204" pitchFamily="34" charset="-122"/>
              </a:rPr>
              <a:t>How does GPT-2 compute greater-than?: Interpreting</a:t>
            </a:r>
            <a:r>
              <a:rPr lang="zh-CN" altLang="en-US" sz="1200" dirty="0">
                <a:latin typeface="Microsoft YaHei UI" panose="020B0503020204020204" pitchFamily="34" charset="-122"/>
                <a:ea typeface="Microsoft YaHei UI" panose="020B0503020204020204" pitchFamily="34" charset="-122"/>
              </a:rPr>
              <a:t> </a:t>
            </a:r>
            <a:r>
              <a:rPr lang="en-US" sz="1200" dirty="0">
                <a:latin typeface="Microsoft YaHei UI" panose="020B0503020204020204" pitchFamily="34" charset="-122"/>
                <a:ea typeface="Microsoft YaHei UI" panose="020B0503020204020204" pitchFamily="34" charset="-122"/>
              </a:rPr>
              <a:t>mathematical abilities in a pre-trained language model</a:t>
            </a:r>
            <a:r>
              <a:rPr lang="en-US" altLang="zh-CN" sz="1200" dirty="0">
                <a:latin typeface="Microsoft YaHei UI" panose="020B0503020204020204" pitchFamily="34" charset="-122"/>
                <a:ea typeface="Microsoft YaHei UI" panose="020B0503020204020204" pitchFamily="34" charset="-122"/>
              </a:rPr>
              <a:t>.</a:t>
            </a:r>
            <a:r>
              <a:rPr lang="zh-CN" altLang="en-US" sz="1200" dirty="0">
                <a:latin typeface="Microsoft YaHei UI" panose="020B0503020204020204" pitchFamily="34" charset="-122"/>
                <a:ea typeface="Microsoft YaHei UI" panose="020B0503020204020204" pitchFamily="34" charset="-122"/>
              </a:rPr>
              <a:t> </a:t>
            </a:r>
            <a:r>
              <a:rPr lang="en-US" altLang="zh-CN" sz="1200" dirty="0" err="1">
                <a:latin typeface="Microsoft YaHei UI" panose="020B0503020204020204" pitchFamily="34" charset="-122"/>
                <a:ea typeface="Microsoft YaHei UI" panose="020B0503020204020204" pitchFamily="34" charset="-122"/>
              </a:rPr>
              <a:t>NeurIPS</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2023.</a:t>
            </a:r>
          </a:p>
          <a:p>
            <a:r>
              <a:rPr lang="en-US" altLang="zh-CN" sz="1200" dirty="0">
                <a:latin typeface="Microsoft YaHei UI" panose="020B0503020204020204" pitchFamily="34" charset="-122"/>
                <a:ea typeface="Microsoft YaHei UI" panose="020B0503020204020204" pitchFamily="34" charset="-122"/>
              </a:rPr>
              <a:t>[2]</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Yao,</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etc.</a:t>
            </a:r>
            <a:r>
              <a:rPr lang="zh-CN" altLang="en-US" sz="1200" dirty="0">
                <a:latin typeface="Microsoft YaHei UI" panose="020B0503020204020204" pitchFamily="34" charset="-122"/>
                <a:ea typeface="Microsoft YaHei UI" panose="020B0503020204020204" pitchFamily="34" charset="-122"/>
              </a:rPr>
              <a:t> </a:t>
            </a:r>
            <a:r>
              <a:rPr lang="en-US" sz="1200" dirty="0">
                <a:latin typeface="Microsoft YaHei UI" panose="020B0503020204020204" pitchFamily="34" charset="-122"/>
                <a:ea typeface="Microsoft YaHei UI" panose="020B0503020204020204" pitchFamily="34" charset="-122"/>
              </a:rPr>
              <a:t>Knowledge Circuits in Pretrained Transformers</a:t>
            </a:r>
            <a:r>
              <a:rPr lang="en-US" altLang="zh-CN" sz="1200" dirty="0">
                <a:latin typeface="Microsoft YaHei UI" panose="020B0503020204020204" pitchFamily="34" charset="-122"/>
                <a:ea typeface="Microsoft YaHei UI" panose="020B0503020204020204" pitchFamily="34" charset="-122"/>
              </a:rPr>
              <a:t>.</a:t>
            </a:r>
            <a:r>
              <a:rPr lang="zh-CN" altLang="en-US" sz="1200" dirty="0">
                <a:latin typeface="Microsoft YaHei UI" panose="020B0503020204020204" pitchFamily="34" charset="-122"/>
                <a:ea typeface="Microsoft YaHei UI" panose="020B0503020204020204" pitchFamily="34" charset="-122"/>
              </a:rPr>
              <a:t> </a:t>
            </a:r>
            <a:r>
              <a:rPr lang="en-US" altLang="zh-CN" sz="1200" dirty="0" err="1">
                <a:latin typeface="Microsoft YaHei UI" panose="020B0503020204020204" pitchFamily="34" charset="-122"/>
                <a:ea typeface="Microsoft YaHei UI" panose="020B0503020204020204" pitchFamily="34" charset="-122"/>
              </a:rPr>
              <a:t>NeurIPS</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2024.</a:t>
            </a:r>
            <a:endParaRPr lang="en-US" sz="1200" dirty="0">
              <a:latin typeface="Microsoft YaHei UI" panose="020B0503020204020204" pitchFamily="34" charset="-122"/>
              <a:ea typeface="Microsoft YaHei UI" panose="020B0503020204020204" pitchFamily="34" charset="-122"/>
            </a:endParaRPr>
          </a:p>
        </p:txBody>
      </p:sp>
      <p:sp>
        <p:nvSpPr>
          <p:cNvPr id="2" name="TextBox 1">
            <a:extLst>
              <a:ext uri="{FF2B5EF4-FFF2-40B4-BE49-F238E27FC236}">
                <a16:creationId xmlns:a16="http://schemas.microsoft.com/office/drawing/2014/main" id="{6F550250-2A71-D9B0-F668-E0FA4B4543F7}"/>
              </a:ext>
            </a:extLst>
          </p:cNvPr>
          <p:cNvSpPr txBox="1"/>
          <p:nvPr/>
        </p:nvSpPr>
        <p:spPr>
          <a:xfrm>
            <a:off x="280074" y="1310608"/>
            <a:ext cx="7539243" cy="1815882"/>
          </a:xfrm>
          <a:prstGeom prst="rect">
            <a:avLst/>
          </a:prstGeom>
          <a:noFill/>
          <a:ln>
            <a:solidFill>
              <a:schemeClr val="bg1">
                <a:lumMod val="50000"/>
              </a:schemeClr>
            </a:solidFill>
          </a:ln>
        </p:spPr>
        <p:txBody>
          <a:bodyPr wrap="square" rtlCol="0">
            <a:spAutoFit/>
          </a:bodyPr>
          <a:lstStyle/>
          <a:p>
            <a:r>
              <a:rPr lang="en-US" altLang="zh-CN" sz="2200" dirty="0">
                <a:latin typeface="Microsoft YaHei UI" panose="020B0503020204020204" pitchFamily="34" charset="-122"/>
                <a:ea typeface="Microsoft YaHei UI" panose="020B0503020204020204" pitchFamily="34" charset="-122"/>
              </a:rPr>
              <a:t>Search</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algorithm</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sketch)</a:t>
            </a:r>
          </a:p>
          <a:p>
            <a:pPr marL="457200" indent="-457200">
              <a:buFont typeface="+mj-lt"/>
              <a:buAutoNum type="arabicPeriod"/>
            </a:pPr>
            <a:r>
              <a:rPr lang="en-US" altLang="zh-CN" dirty="0">
                <a:latin typeface="Monaco" pitchFamily="2" charset="77"/>
                <a:ea typeface="Microsoft YaHei UI" panose="020B0503020204020204" pitchFamily="34" charset="-122"/>
              </a:rPr>
              <a:t>Topology-sort</a:t>
            </a:r>
            <a:r>
              <a:rPr lang="zh-CN" altLang="en-US" dirty="0">
                <a:latin typeface="Monaco" pitchFamily="2" charset="77"/>
                <a:ea typeface="Microsoft YaHei UI" panose="020B0503020204020204" pitchFamily="34" charset="-122"/>
              </a:rPr>
              <a:t> </a:t>
            </a:r>
            <a:r>
              <a:rPr lang="en-US" altLang="zh-CN" dirty="0">
                <a:latin typeface="Monaco" pitchFamily="2" charset="77"/>
                <a:ea typeface="Microsoft YaHei UI" panose="020B0503020204020204" pitchFamily="34" charset="-122"/>
              </a:rPr>
              <a:t>the</a:t>
            </a:r>
            <a:r>
              <a:rPr lang="zh-CN" altLang="en-US" dirty="0">
                <a:latin typeface="Monaco" pitchFamily="2" charset="77"/>
                <a:ea typeface="Microsoft YaHei UI" panose="020B0503020204020204" pitchFamily="34" charset="-122"/>
              </a:rPr>
              <a:t> </a:t>
            </a:r>
            <a:r>
              <a:rPr lang="en-US" altLang="zh-CN" dirty="0">
                <a:latin typeface="Monaco" pitchFamily="2" charset="77"/>
                <a:ea typeface="Microsoft YaHei UI" panose="020B0503020204020204" pitchFamily="34" charset="-122"/>
              </a:rPr>
              <a:t>nodes</a:t>
            </a:r>
            <a:r>
              <a:rPr lang="zh-CN" altLang="en-US" dirty="0">
                <a:latin typeface="Monaco" pitchFamily="2" charset="77"/>
                <a:ea typeface="Microsoft YaHei UI" panose="020B0503020204020204" pitchFamily="34" charset="-122"/>
              </a:rPr>
              <a:t> </a:t>
            </a:r>
            <a:r>
              <a:rPr lang="en-US" altLang="zh-CN" dirty="0">
                <a:latin typeface="Monaco" pitchFamily="2" charset="77"/>
                <a:ea typeface="Microsoft YaHei UI" panose="020B0503020204020204" pitchFamily="34" charset="-122"/>
              </a:rPr>
              <a:t>on</a:t>
            </a:r>
            <a:r>
              <a:rPr lang="zh-CN" altLang="en-US" dirty="0">
                <a:latin typeface="Monaco" pitchFamily="2" charset="77"/>
                <a:ea typeface="Microsoft YaHei UI" panose="020B0503020204020204" pitchFamily="34" charset="-122"/>
              </a:rPr>
              <a:t> </a:t>
            </a:r>
            <a:r>
              <a:rPr lang="en-US" altLang="zh-CN" dirty="0">
                <a:latin typeface="Monaco" pitchFamily="2" charset="77"/>
                <a:ea typeface="Microsoft YaHei UI" panose="020B0503020204020204" pitchFamily="34" charset="-122"/>
              </a:rPr>
              <a:t>G</a:t>
            </a:r>
            <a:r>
              <a:rPr lang="zh-CN" altLang="en-US" dirty="0">
                <a:latin typeface="Monaco" pitchFamily="2" charset="77"/>
                <a:ea typeface="Microsoft YaHei UI" panose="020B0503020204020204" pitchFamily="34" charset="-122"/>
              </a:rPr>
              <a:t> </a:t>
            </a:r>
            <a:r>
              <a:rPr lang="en-US" altLang="zh-CN" dirty="0">
                <a:latin typeface="Monaco" pitchFamily="2" charset="77"/>
                <a:ea typeface="Microsoft YaHei UI" panose="020B0503020204020204" pitchFamily="34" charset="-122"/>
              </a:rPr>
              <a:t>from</a:t>
            </a:r>
            <a:r>
              <a:rPr lang="zh-CN" altLang="en-US" dirty="0">
                <a:latin typeface="Monaco" pitchFamily="2" charset="77"/>
                <a:ea typeface="Microsoft YaHei UI" panose="020B0503020204020204" pitchFamily="34" charset="-122"/>
              </a:rPr>
              <a:t> </a:t>
            </a:r>
            <a:r>
              <a:rPr lang="en-US" altLang="zh-CN" dirty="0">
                <a:latin typeface="Monaco" pitchFamily="2" charset="77"/>
                <a:ea typeface="Microsoft YaHei UI" panose="020B0503020204020204" pitchFamily="34" charset="-122"/>
              </a:rPr>
              <a:t>output</a:t>
            </a:r>
            <a:r>
              <a:rPr lang="zh-CN" altLang="en-US" dirty="0">
                <a:latin typeface="Monaco" pitchFamily="2" charset="77"/>
                <a:ea typeface="Microsoft YaHei UI" panose="020B0503020204020204" pitchFamily="34" charset="-122"/>
              </a:rPr>
              <a:t> </a:t>
            </a:r>
            <a:r>
              <a:rPr lang="en-US" altLang="zh-CN" dirty="0">
                <a:latin typeface="Monaco" pitchFamily="2" charset="77"/>
                <a:ea typeface="Microsoft YaHei UI" panose="020B0503020204020204" pitchFamily="34" charset="-122"/>
              </a:rPr>
              <a:t>to</a:t>
            </a:r>
            <a:r>
              <a:rPr lang="zh-CN" altLang="en-US" dirty="0">
                <a:latin typeface="Monaco" pitchFamily="2" charset="77"/>
                <a:ea typeface="Microsoft YaHei UI" panose="020B0503020204020204" pitchFamily="34" charset="-122"/>
              </a:rPr>
              <a:t> </a:t>
            </a:r>
            <a:r>
              <a:rPr lang="en-US" altLang="zh-CN" dirty="0">
                <a:latin typeface="Monaco" pitchFamily="2" charset="77"/>
                <a:ea typeface="Microsoft YaHei UI" panose="020B0503020204020204" pitchFamily="34" charset="-122"/>
              </a:rPr>
              <a:t>input;</a:t>
            </a:r>
          </a:p>
          <a:p>
            <a:pPr marL="457200" indent="-457200">
              <a:buFont typeface="+mj-lt"/>
              <a:buAutoNum type="arabicPeriod"/>
            </a:pPr>
            <a:r>
              <a:rPr lang="en-US" altLang="zh-CN" dirty="0">
                <a:latin typeface="Monaco" pitchFamily="2" charset="77"/>
                <a:ea typeface="Microsoft YaHei UI" panose="020B0503020204020204" pitchFamily="34" charset="-122"/>
              </a:rPr>
              <a:t>for</a:t>
            </a:r>
            <a:r>
              <a:rPr lang="zh-CN" altLang="en-US" dirty="0">
                <a:latin typeface="Monaco" pitchFamily="2" charset="77"/>
                <a:ea typeface="Microsoft YaHei UI" panose="020B0503020204020204" pitchFamily="34" charset="-122"/>
              </a:rPr>
              <a:t> </a:t>
            </a:r>
            <a:r>
              <a:rPr lang="en-US" altLang="zh-CN" dirty="0">
                <a:latin typeface="Monaco" pitchFamily="2" charset="77"/>
                <a:ea typeface="Microsoft YaHei UI" panose="020B0503020204020204" pitchFamily="34" charset="-122"/>
              </a:rPr>
              <a:t>each</a:t>
            </a:r>
            <a:r>
              <a:rPr lang="zh-CN" altLang="en-US" dirty="0">
                <a:latin typeface="Monaco" pitchFamily="2" charset="77"/>
                <a:ea typeface="Microsoft YaHei UI" panose="020B0503020204020204" pitchFamily="34" charset="-122"/>
              </a:rPr>
              <a:t> </a:t>
            </a:r>
            <a:r>
              <a:rPr lang="en-US" altLang="zh-CN" dirty="0">
                <a:latin typeface="Monaco" pitchFamily="2" charset="77"/>
                <a:ea typeface="Microsoft YaHei UI" panose="020B0503020204020204" pitchFamily="34" charset="-122"/>
              </a:rPr>
              <a:t>node</a:t>
            </a:r>
            <a:r>
              <a:rPr lang="zh-CN" altLang="en-US" dirty="0">
                <a:latin typeface="Monaco" pitchFamily="2" charset="77"/>
                <a:ea typeface="Microsoft YaHei UI" panose="020B0503020204020204" pitchFamily="34" charset="-122"/>
              </a:rPr>
              <a:t> </a:t>
            </a:r>
            <a:r>
              <a:rPr lang="en-US" altLang="zh-CN" dirty="0">
                <a:latin typeface="Monaco" pitchFamily="2" charset="77"/>
                <a:ea typeface="Microsoft YaHei UI" panose="020B0503020204020204" pitchFamily="34" charset="-122"/>
              </a:rPr>
              <a:t>u</a:t>
            </a:r>
            <a:r>
              <a:rPr lang="zh-CN" altLang="en-US" dirty="0">
                <a:latin typeface="Monaco" pitchFamily="2" charset="77"/>
                <a:ea typeface="Microsoft YaHei UI" panose="020B0503020204020204" pitchFamily="34" charset="-122"/>
              </a:rPr>
              <a:t> </a:t>
            </a:r>
            <a:r>
              <a:rPr lang="en-US" altLang="zh-CN" dirty="0">
                <a:latin typeface="Monaco" pitchFamily="2" charset="77"/>
                <a:ea typeface="Microsoft YaHei UI" panose="020B0503020204020204" pitchFamily="34" charset="-122"/>
              </a:rPr>
              <a:t>and</a:t>
            </a:r>
            <a:r>
              <a:rPr lang="zh-CN" altLang="en-US" dirty="0">
                <a:latin typeface="Monaco" pitchFamily="2" charset="77"/>
                <a:ea typeface="Microsoft YaHei UI" panose="020B0503020204020204" pitchFamily="34" charset="-122"/>
              </a:rPr>
              <a:t> </a:t>
            </a:r>
            <a:r>
              <a:rPr lang="en-US" altLang="zh-CN" dirty="0">
                <a:latin typeface="Monaco" pitchFamily="2" charset="77"/>
                <a:ea typeface="Microsoft YaHei UI" panose="020B0503020204020204" pitchFamily="34" charset="-122"/>
              </a:rPr>
              <a:t>each</a:t>
            </a:r>
            <a:r>
              <a:rPr lang="zh-CN" altLang="en-US" dirty="0">
                <a:latin typeface="Monaco" pitchFamily="2" charset="77"/>
                <a:ea typeface="Microsoft YaHei UI" panose="020B0503020204020204" pitchFamily="34" charset="-122"/>
              </a:rPr>
              <a:t> </a:t>
            </a:r>
            <a:r>
              <a:rPr lang="en-US" altLang="zh-CN" dirty="0">
                <a:latin typeface="Monaco" pitchFamily="2" charset="77"/>
                <a:ea typeface="Microsoft YaHei UI" panose="020B0503020204020204" pitchFamily="34" charset="-122"/>
              </a:rPr>
              <a:t>of</a:t>
            </a:r>
            <a:r>
              <a:rPr lang="zh-CN" altLang="en-US" dirty="0">
                <a:latin typeface="Monaco" pitchFamily="2" charset="77"/>
                <a:ea typeface="Microsoft YaHei UI" panose="020B0503020204020204" pitchFamily="34" charset="-122"/>
              </a:rPr>
              <a:t> </a:t>
            </a:r>
            <a:r>
              <a:rPr lang="en-US" altLang="zh-CN" dirty="0">
                <a:latin typeface="Monaco" pitchFamily="2" charset="77"/>
                <a:ea typeface="Microsoft YaHei UI" panose="020B0503020204020204" pitchFamily="34" charset="-122"/>
              </a:rPr>
              <a:t>its</a:t>
            </a:r>
            <a:r>
              <a:rPr lang="zh-CN" altLang="en-US" dirty="0">
                <a:latin typeface="Monaco" pitchFamily="2" charset="77"/>
                <a:ea typeface="Microsoft YaHei UI" panose="020B0503020204020204" pitchFamily="34" charset="-122"/>
              </a:rPr>
              <a:t> </a:t>
            </a:r>
            <a:r>
              <a:rPr lang="en-US" altLang="zh-CN" dirty="0">
                <a:latin typeface="Monaco" pitchFamily="2" charset="77"/>
                <a:ea typeface="Microsoft YaHei UI" panose="020B0503020204020204" pitchFamily="34" charset="-122"/>
              </a:rPr>
              <a:t>parent</a:t>
            </a:r>
            <a:r>
              <a:rPr lang="zh-CN" altLang="en-US" dirty="0">
                <a:latin typeface="Monaco" pitchFamily="2" charset="77"/>
                <a:ea typeface="Microsoft YaHei UI" panose="020B0503020204020204" pitchFamily="34" charset="-122"/>
              </a:rPr>
              <a:t> </a:t>
            </a:r>
            <a:r>
              <a:rPr lang="en-US" altLang="zh-CN" dirty="0">
                <a:latin typeface="Monaco" pitchFamily="2" charset="77"/>
                <a:ea typeface="Microsoft YaHei UI" panose="020B0503020204020204" pitchFamily="34" charset="-122"/>
              </a:rPr>
              <a:t>v;</a:t>
            </a:r>
          </a:p>
          <a:p>
            <a:pPr marL="914400" lvl="1" indent="-457200">
              <a:buFont typeface="+mj-lt"/>
              <a:buAutoNum type="arabicParenR"/>
            </a:pPr>
            <a:r>
              <a:rPr lang="en-US" altLang="zh-CN" dirty="0">
                <a:latin typeface="Monaco" pitchFamily="2" charset="77"/>
                <a:ea typeface="Microsoft YaHei UI" panose="020B0503020204020204" pitchFamily="34" charset="-122"/>
              </a:rPr>
              <a:t>evaluate</a:t>
            </a:r>
            <a:r>
              <a:rPr lang="zh-CN" altLang="en-US" dirty="0">
                <a:latin typeface="Monaco" pitchFamily="2" charset="77"/>
                <a:ea typeface="Microsoft YaHei UI" panose="020B0503020204020204" pitchFamily="34" charset="-122"/>
              </a:rPr>
              <a:t> </a:t>
            </a:r>
            <a:r>
              <a:rPr lang="en-US" altLang="zh-CN" dirty="0">
                <a:latin typeface="Monaco" pitchFamily="2" charset="77"/>
                <a:ea typeface="Microsoft YaHei UI" panose="020B0503020204020204" pitchFamily="34" charset="-122"/>
              </a:rPr>
              <a:t>the</a:t>
            </a:r>
            <a:r>
              <a:rPr lang="zh-CN" altLang="en-US" dirty="0">
                <a:latin typeface="Monaco" pitchFamily="2" charset="77"/>
                <a:ea typeface="Microsoft YaHei UI" panose="020B0503020204020204" pitchFamily="34" charset="-122"/>
              </a:rPr>
              <a:t> </a:t>
            </a:r>
            <a:r>
              <a:rPr lang="en-US" altLang="zh-CN" dirty="0">
                <a:latin typeface="Monaco" pitchFamily="2" charset="77"/>
                <a:ea typeface="Microsoft YaHei UI" panose="020B0503020204020204" pitchFamily="34" charset="-122"/>
              </a:rPr>
              <a:t>effect</a:t>
            </a:r>
            <a:r>
              <a:rPr lang="zh-CN" altLang="en-US" dirty="0">
                <a:latin typeface="Monaco" pitchFamily="2" charset="77"/>
                <a:ea typeface="Microsoft YaHei UI" panose="020B0503020204020204" pitchFamily="34" charset="-122"/>
              </a:rPr>
              <a:t> </a:t>
            </a:r>
            <a:r>
              <a:rPr lang="en-US" altLang="zh-CN" dirty="0">
                <a:latin typeface="Monaco" pitchFamily="2" charset="77"/>
                <a:ea typeface="Microsoft YaHei UI" panose="020B0503020204020204" pitchFamily="34" charset="-122"/>
              </a:rPr>
              <a:t>of</a:t>
            </a:r>
            <a:r>
              <a:rPr lang="zh-CN" altLang="en-US" dirty="0">
                <a:latin typeface="Monaco" pitchFamily="2" charset="77"/>
                <a:ea typeface="Microsoft YaHei UI" panose="020B0503020204020204" pitchFamily="34" charset="-122"/>
              </a:rPr>
              <a:t> </a:t>
            </a:r>
            <a:r>
              <a:rPr lang="en-US" altLang="zh-CN" dirty="0">
                <a:latin typeface="Monaco" pitchFamily="2" charset="77"/>
                <a:ea typeface="Microsoft YaHei UI" panose="020B0503020204020204" pitchFamily="34" charset="-122"/>
              </a:rPr>
              <a:t>removing</a:t>
            </a:r>
            <a:r>
              <a:rPr lang="zh-CN" altLang="en-US" dirty="0">
                <a:latin typeface="Monaco" pitchFamily="2" charset="77"/>
                <a:ea typeface="Microsoft YaHei UI" panose="020B0503020204020204" pitchFamily="34" charset="-122"/>
              </a:rPr>
              <a:t> </a:t>
            </a:r>
            <a:r>
              <a:rPr lang="en-US" altLang="zh-CN" dirty="0">
                <a:latin typeface="Monaco" pitchFamily="2" charset="77"/>
                <a:ea typeface="Microsoft YaHei UI" panose="020B0503020204020204" pitchFamily="34" charset="-122"/>
              </a:rPr>
              <a:t>v;</a:t>
            </a:r>
          </a:p>
          <a:p>
            <a:pPr marL="914400" lvl="1" indent="-457200">
              <a:buFont typeface="+mj-lt"/>
              <a:buAutoNum type="arabicParenR"/>
            </a:pPr>
            <a:r>
              <a:rPr lang="en-US" altLang="zh-CN" dirty="0">
                <a:latin typeface="Monaco" pitchFamily="2" charset="77"/>
                <a:ea typeface="Microsoft YaHei UI" panose="020B0503020204020204" pitchFamily="34" charset="-122"/>
              </a:rPr>
              <a:t>If</a:t>
            </a:r>
            <a:r>
              <a:rPr lang="zh-CN" altLang="en-US" dirty="0">
                <a:latin typeface="Monaco" pitchFamily="2" charset="77"/>
                <a:ea typeface="Microsoft YaHei UI" panose="020B0503020204020204" pitchFamily="34" charset="-122"/>
              </a:rPr>
              <a:t> </a:t>
            </a:r>
            <a:r>
              <a:rPr lang="en-US" altLang="zh-CN" dirty="0">
                <a:latin typeface="Monaco" pitchFamily="2" charset="77"/>
                <a:ea typeface="Microsoft YaHei UI" panose="020B0503020204020204" pitchFamily="34" charset="-122"/>
              </a:rPr>
              <a:t>OK,</a:t>
            </a:r>
            <a:r>
              <a:rPr lang="zh-CN" altLang="en-US" dirty="0">
                <a:latin typeface="Monaco" pitchFamily="2" charset="77"/>
                <a:ea typeface="Microsoft YaHei UI" panose="020B0503020204020204" pitchFamily="34" charset="-122"/>
              </a:rPr>
              <a:t> </a:t>
            </a:r>
            <a:r>
              <a:rPr lang="en-US" altLang="zh-CN" dirty="0">
                <a:latin typeface="Monaco" pitchFamily="2" charset="77"/>
                <a:ea typeface="Microsoft YaHei UI" panose="020B0503020204020204" pitchFamily="34" charset="-122"/>
              </a:rPr>
              <a:t>remove</a:t>
            </a:r>
            <a:r>
              <a:rPr lang="zh-CN" altLang="en-US" dirty="0">
                <a:latin typeface="Monaco" pitchFamily="2" charset="77"/>
                <a:ea typeface="Microsoft YaHei UI" panose="020B0503020204020204" pitchFamily="34" charset="-122"/>
              </a:rPr>
              <a:t> </a:t>
            </a:r>
            <a:r>
              <a:rPr lang="en-US" altLang="zh-CN" dirty="0">
                <a:latin typeface="Monaco" pitchFamily="2" charset="77"/>
                <a:ea typeface="Microsoft YaHei UI" panose="020B0503020204020204" pitchFamily="34" charset="-122"/>
              </a:rPr>
              <a:t>(</a:t>
            </a:r>
            <a:r>
              <a:rPr lang="en-US" altLang="zh-CN" dirty="0" err="1">
                <a:latin typeface="Monaco" pitchFamily="2" charset="77"/>
                <a:ea typeface="Microsoft YaHei UI" panose="020B0503020204020204" pitchFamily="34" charset="-122"/>
              </a:rPr>
              <a:t>u,v</a:t>
            </a:r>
            <a:r>
              <a:rPr lang="en-US" altLang="zh-CN" dirty="0">
                <a:latin typeface="Monaco" pitchFamily="2" charset="77"/>
                <a:ea typeface="Microsoft YaHei UI" panose="020B0503020204020204" pitchFamily="34" charset="-122"/>
              </a:rPr>
              <a:t>)</a:t>
            </a:r>
            <a:r>
              <a:rPr lang="zh-CN" altLang="en-US" dirty="0">
                <a:latin typeface="Monaco" pitchFamily="2" charset="77"/>
                <a:ea typeface="Microsoft YaHei UI" panose="020B0503020204020204" pitchFamily="34" charset="-122"/>
              </a:rPr>
              <a:t> </a:t>
            </a:r>
            <a:r>
              <a:rPr lang="en-US" altLang="zh-CN" dirty="0">
                <a:latin typeface="Monaco" pitchFamily="2" charset="77"/>
                <a:ea typeface="Microsoft YaHei UI" panose="020B0503020204020204" pitchFamily="34" charset="-122"/>
              </a:rPr>
              <a:t>from</a:t>
            </a:r>
            <a:r>
              <a:rPr lang="zh-CN" altLang="en-US" dirty="0">
                <a:latin typeface="Monaco" pitchFamily="2" charset="77"/>
                <a:ea typeface="Microsoft YaHei UI" panose="020B0503020204020204" pitchFamily="34" charset="-122"/>
              </a:rPr>
              <a:t> </a:t>
            </a:r>
            <a:r>
              <a:rPr lang="en-US" altLang="zh-CN" dirty="0">
                <a:latin typeface="Monaco" pitchFamily="2" charset="77"/>
                <a:ea typeface="Microsoft YaHei UI" panose="020B0503020204020204" pitchFamily="34" charset="-122"/>
              </a:rPr>
              <a:t>G;</a:t>
            </a:r>
          </a:p>
          <a:p>
            <a:pPr marL="457200" indent="-457200">
              <a:buFont typeface="+mj-lt"/>
              <a:buAutoNum type="arabicPeriod"/>
            </a:pPr>
            <a:r>
              <a:rPr lang="en-US" altLang="zh-CN" dirty="0">
                <a:latin typeface="Monaco" pitchFamily="2" charset="77"/>
                <a:ea typeface="Microsoft YaHei UI" panose="020B0503020204020204" pitchFamily="34" charset="-122"/>
              </a:rPr>
              <a:t>return</a:t>
            </a:r>
            <a:r>
              <a:rPr lang="zh-CN" altLang="en-US" dirty="0">
                <a:latin typeface="Monaco" pitchFamily="2" charset="77"/>
                <a:ea typeface="Microsoft YaHei UI" panose="020B0503020204020204" pitchFamily="34" charset="-122"/>
              </a:rPr>
              <a:t> </a:t>
            </a:r>
            <a:r>
              <a:rPr lang="en-US" altLang="zh-CN" dirty="0">
                <a:latin typeface="Monaco" pitchFamily="2" charset="77"/>
                <a:ea typeface="Microsoft YaHei UI" panose="020B0503020204020204" pitchFamily="34" charset="-122"/>
              </a:rPr>
              <a:t>G;</a:t>
            </a:r>
            <a:endParaRPr lang="en-CN">
              <a:latin typeface="Monaco" pitchFamily="2" charset="77"/>
              <a:ea typeface="Microsoft YaHei UI" panose="020B0503020204020204" pitchFamily="34" charset="-122"/>
            </a:endParaRPr>
          </a:p>
        </p:txBody>
      </p:sp>
      <p:sp>
        <p:nvSpPr>
          <p:cNvPr id="3" name="Oval 2">
            <a:extLst>
              <a:ext uri="{FF2B5EF4-FFF2-40B4-BE49-F238E27FC236}">
                <a16:creationId xmlns:a16="http://schemas.microsoft.com/office/drawing/2014/main" id="{80A7C616-F657-9B10-03BD-01DC1305F1B2}"/>
              </a:ext>
            </a:extLst>
          </p:cNvPr>
          <p:cNvSpPr/>
          <p:nvPr/>
        </p:nvSpPr>
        <p:spPr>
          <a:xfrm>
            <a:off x="8704757" y="3444429"/>
            <a:ext cx="720000" cy="720000"/>
          </a:xfrm>
          <a:prstGeom prst="ellipse">
            <a:avLst/>
          </a:prstGeom>
          <a:noFill/>
          <a:ln w="317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latin typeface="Monaco" pitchFamily="2" charset="77"/>
              </a:rPr>
              <a:t>x</a:t>
            </a:r>
            <a:endParaRPr lang="en-CN">
              <a:solidFill>
                <a:schemeClr val="tx1"/>
              </a:solidFill>
              <a:latin typeface="Monaco" pitchFamily="2" charset="77"/>
            </a:endParaRPr>
          </a:p>
        </p:txBody>
      </p:sp>
      <p:sp>
        <p:nvSpPr>
          <p:cNvPr id="5" name="Oval 4">
            <a:extLst>
              <a:ext uri="{FF2B5EF4-FFF2-40B4-BE49-F238E27FC236}">
                <a16:creationId xmlns:a16="http://schemas.microsoft.com/office/drawing/2014/main" id="{13422883-BCDB-2BAE-1B2C-194FF200549A}"/>
              </a:ext>
            </a:extLst>
          </p:cNvPr>
          <p:cNvSpPr/>
          <p:nvPr/>
        </p:nvSpPr>
        <p:spPr>
          <a:xfrm>
            <a:off x="9512382" y="3468586"/>
            <a:ext cx="720000" cy="720000"/>
          </a:xfrm>
          <a:prstGeom prst="ellipse">
            <a:avLst/>
          </a:prstGeom>
          <a:noFill/>
          <a:ln w="317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latin typeface="Monaco" pitchFamily="2" charset="77"/>
              </a:rPr>
              <a:t>y</a:t>
            </a:r>
            <a:endParaRPr lang="en-CN">
              <a:solidFill>
                <a:schemeClr val="tx1"/>
              </a:solidFill>
              <a:latin typeface="Monaco" pitchFamily="2" charset="77"/>
            </a:endParaRPr>
          </a:p>
        </p:txBody>
      </p:sp>
      <p:sp>
        <p:nvSpPr>
          <p:cNvPr id="6" name="Oval 5">
            <a:extLst>
              <a:ext uri="{FF2B5EF4-FFF2-40B4-BE49-F238E27FC236}">
                <a16:creationId xmlns:a16="http://schemas.microsoft.com/office/drawing/2014/main" id="{05521696-0EE2-B307-9945-2D313E06C68B}"/>
              </a:ext>
            </a:extLst>
          </p:cNvPr>
          <p:cNvSpPr/>
          <p:nvPr/>
        </p:nvSpPr>
        <p:spPr>
          <a:xfrm>
            <a:off x="9504942" y="2329290"/>
            <a:ext cx="720000" cy="720000"/>
          </a:xfrm>
          <a:prstGeom prst="ellipse">
            <a:avLst/>
          </a:prstGeom>
          <a:noFill/>
          <a:ln w="317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latin typeface="Monaco" pitchFamily="2" charset="77"/>
              </a:rPr>
              <a:t>z</a:t>
            </a:r>
            <a:endParaRPr lang="en-CN">
              <a:solidFill>
                <a:schemeClr val="tx1"/>
              </a:solidFill>
              <a:latin typeface="Monaco" pitchFamily="2" charset="77"/>
            </a:endParaRPr>
          </a:p>
        </p:txBody>
      </p:sp>
      <p:cxnSp>
        <p:nvCxnSpPr>
          <p:cNvPr id="8" name="Straight Arrow Connector 7">
            <a:extLst>
              <a:ext uri="{FF2B5EF4-FFF2-40B4-BE49-F238E27FC236}">
                <a16:creationId xmlns:a16="http://schemas.microsoft.com/office/drawing/2014/main" id="{7A88BBC4-FFB3-EB02-14A2-091A49017855}"/>
              </a:ext>
            </a:extLst>
          </p:cNvPr>
          <p:cNvCxnSpPr>
            <a:stCxn id="3" idx="0"/>
            <a:endCxn id="6" idx="3"/>
          </p:cNvCxnSpPr>
          <p:nvPr/>
        </p:nvCxnSpPr>
        <p:spPr>
          <a:xfrm flipV="1">
            <a:off x="9064757" y="2943848"/>
            <a:ext cx="545627" cy="5005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2413536B-86D5-8642-E17A-C9618D03A651}"/>
              </a:ext>
            </a:extLst>
          </p:cNvPr>
          <p:cNvCxnSpPr>
            <a:cxnSpLocks/>
            <a:stCxn id="5" idx="0"/>
            <a:endCxn id="6" idx="4"/>
          </p:cNvCxnSpPr>
          <p:nvPr/>
        </p:nvCxnSpPr>
        <p:spPr>
          <a:xfrm flipH="1" flipV="1">
            <a:off x="9864942" y="3049290"/>
            <a:ext cx="7440" cy="4192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3947CE83-D568-1F79-C05D-325B42F5521D}"/>
              </a:ext>
            </a:extLst>
          </p:cNvPr>
          <p:cNvSpPr txBox="1"/>
          <p:nvPr/>
        </p:nvSpPr>
        <p:spPr>
          <a:xfrm>
            <a:off x="9303156" y="1774009"/>
            <a:ext cx="1138453" cy="369332"/>
          </a:xfrm>
          <a:prstGeom prst="rect">
            <a:avLst/>
          </a:prstGeom>
          <a:noFill/>
        </p:spPr>
        <p:txBody>
          <a:bodyPr wrap="none" rtlCol="0">
            <a:spAutoFit/>
          </a:bodyPr>
          <a:lstStyle/>
          <a:p>
            <a:r>
              <a:rPr lang="en-US" altLang="zh-CN">
                <a:latin typeface="Microsoft YaHei UI" panose="020B0503020204020204" pitchFamily="34" charset="-122"/>
                <a:ea typeface="Microsoft YaHei UI" panose="020B0503020204020204" pitchFamily="34" charset="-122"/>
              </a:rPr>
              <a:t>z=x+y+t</a:t>
            </a:r>
            <a:endParaRPr lang="en-CN">
              <a:latin typeface="Microsoft YaHei UI" panose="020B0503020204020204" pitchFamily="34" charset="-122"/>
              <a:ea typeface="Microsoft YaHei UI" panose="020B0503020204020204" pitchFamily="34" charset="-122"/>
            </a:endParaRPr>
          </a:p>
        </p:txBody>
      </p:sp>
      <p:sp>
        <p:nvSpPr>
          <p:cNvPr id="11" name="Oval 10">
            <a:extLst>
              <a:ext uri="{FF2B5EF4-FFF2-40B4-BE49-F238E27FC236}">
                <a16:creationId xmlns:a16="http://schemas.microsoft.com/office/drawing/2014/main" id="{A5373F31-A77E-9491-DF74-21C70E53D3B3}"/>
              </a:ext>
            </a:extLst>
          </p:cNvPr>
          <p:cNvSpPr/>
          <p:nvPr/>
        </p:nvSpPr>
        <p:spPr>
          <a:xfrm>
            <a:off x="10320007" y="3468586"/>
            <a:ext cx="720000" cy="720000"/>
          </a:xfrm>
          <a:prstGeom prst="ellipse">
            <a:avLst/>
          </a:prstGeom>
          <a:noFill/>
          <a:ln w="317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latin typeface="Monaco" pitchFamily="2" charset="77"/>
              </a:rPr>
              <a:t>t</a:t>
            </a:r>
            <a:endParaRPr lang="en-CN">
              <a:solidFill>
                <a:schemeClr val="tx1"/>
              </a:solidFill>
              <a:latin typeface="Monaco" pitchFamily="2" charset="77"/>
            </a:endParaRPr>
          </a:p>
        </p:txBody>
      </p:sp>
      <p:cxnSp>
        <p:nvCxnSpPr>
          <p:cNvPr id="12" name="Straight Arrow Connector 11">
            <a:extLst>
              <a:ext uri="{FF2B5EF4-FFF2-40B4-BE49-F238E27FC236}">
                <a16:creationId xmlns:a16="http://schemas.microsoft.com/office/drawing/2014/main" id="{87E32D40-AC4B-1EDA-CCF2-BD1DA188C376}"/>
              </a:ext>
            </a:extLst>
          </p:cNvPr>
          <p:cNvCxnSpPr>
            <a:cxnSpLocks/>
            <a:stCxn id="11" idx="0"/>
            <a:endCxn id="6" idx="5"/>
          </p:cNvCxnSpPr>
          <p:nvPr/>
        </p:nvCxnSpPr>
        <p:spPr>
          <a:xfrm flipH="1" flipV="1">
            <a:off x="10119500" y="2943848"/>
            <a:ext cx="560507" cy="5247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9EEDC925-BA4D-A2D0-B4A2-BD76DA037510}"/>
              </a:ext>
            </a:extLst>
          </p:cNvPr>
          <p:cNvSpPr txBox="1"/>
          <p:nvPr/>
        </p:nvSpPr>
        <p:spPr>
          <a:xfrm>
            <a:off x="8810460" y="4350378"/>
            <a:ext cx="2138727" cy="369332"/>
          </a:xfrm>
          <a:prstGeom prst="rect">
            <a:avLst/>
          </a:prstGeom>
          <a:noFill/>
        </p:spPr>
        <p:txBody>
          <a:bodyPr wrap="none" rtlCol="0">
            <a:spAutoFit/>
          </a:bodyPr>
          <a:lstStyle/>
          <a:p>
            <a:r>
              <a:rPr lang="en-US" altLang="zh-CN">
                <a:latin typeface="Microsoft YaHei UI" panose="020B0503020204020204" pitchFamily="34" charset="-122"/>
                <a:ea typeface="Microsoft YaHei UI" panose="020B0503020204020204" pitchFamily="34" charset="-122"/>
              </a:rPr>
              <a:t>x=100,</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y=1,</a:t>
            </a:r>
            <a:r>
              <a:rPr lang="zh-CN" altLang="en-US">
                <a:latin typeface="Microsoft YaHei UI" panose="020B0503020204020204" pitchFamily="34" charset="-122"/>
                <a:ea typeface="Microsoft YaHei UI" panose="020B0503020204020204" pitchFamily="34" charset="-122"/>
              </a:rPr>
              <a:t> </a:t>
            </a:r>
            <a:r>
              <a:rPr lang="en-US" altLang="zh-CN">
                <a:latin typeface="Microsoft YaHei UI" panose="020B0503020204020204" pitchFamily="34" charset="-122"/>
                <a:ea typeface="Microsoft YaHei UI" panose="020B0503020204020204" pitchFamily="34" charset="-122"/>
              </a:rPr>
              <a:t>t=0.1</a:t>
            </a:r>
          </a:p>
        </p:txBody>
      </p:sp>
      <p:sp>
        <p:nvSpPr>
          <p:cNvPr id="18" name="TextBox 17">
            <a:extLst>
              <a:ext uri="{FF2B5EF4-FFF2-40B4-BE49-F238E27FC236}">
                <a16:creationId xmlns:a16="http://schemas.microsoft.com/office/drawing/2014/main" id="{B6FE620E-1F21-01E3-1614-A0CFEEE18E11}"/>
              </a:ext>
            </a:extLst>
          </p:cNvPr>
          <p:cNvSpPr txBox="1"/>
          <p:nvPr/>
        </p:nvSpPr>
        <p:spPr>
          <a:xfrm>
            <a:off x="8704757" y="1131373"/>
            <a:ext cx="2539478" cy="430887"/>
          </a:xfrm>
          <a:prstGeom prst="rect">
            <a:avLst/>
          </a:prstGeom>
          <a:noFill/>
        </p:spPr>
        <p:txBody>
          <a:bodyPr wrap="none" rtlCol="0">
            <a:spAutoFit/>
          </a:bodyPr>
          <a:lstStyle/>
          <a:p>
            <a:r>
              <a:rPr lang="en-US" altLang="zh-CN" sz="2200">
                <a:latin typeface="Microsoft YaHei UI" panose="020B0503020204020204" pitchFamily="34" charset="-122"/>
                <a:ea typeface="Microsoft YaHei UI" panose="020B0503020204020204" pitchFamily="34" charset="-122"/>
              </a:rPr>
              <a:t>Running</a:t>
            </a:r>
            <a:r>
              <a:rPr lang="zh-CN" altLang="en-US" sz="2200">
                <a:latin typeface="Microsoft YaHei UI" panose="020B0503020204020204" pitchFamily="34" charset="-122"/>
                <a:ea typeface="Microsoft YaHei UI" panose="020B0503020204020204" pitchFamily="34" charset="-122"/>
              </a:rPr>
              <a:t> </a:t>
            </a:r>
            <a:r>
              <a:rPr lang="en-US" altLang="zh-CN" sz="2200">
                <a:latin typeface="Microsoft YaHei UI" panose="020B0503020204020204" pitchFamily="34" charset="-122"/>
                <a:ea typeface="Microsoft YaHei UI" panose="020B0503020204020204" pitchFamily="34" charset="-122"/>
              </a:rPr>
              <a:t>example</a:t>
            </a:r>
            <a:endParaRPr lang="en-CN" sz="2200">
              <a:latin typeface="Microsoft YaHei UI" panose="020B0503020204020204" pitchFamily="34" charset="-122"/>
              <a:ea typeface="Microsoft YaHei UI" panose="020B0503020204020204" pitchFamily="34" charset="-122"/>
            </a:endParaRPr>
          </a:p>
        </p:txBody>
      </p:sp>
      <p:sp>
        <p:nvSpPr>
          <p:cNvPr id="19" name="TextBox 18">
            <a:extLst>
              <a:ext uri="{FF2B5EF4-FFF2-40B4-BE49-F238E27FC236}">
                <a16:creationId xmlns:a16="http://schemas.microsoft.com/office/drawing/2014/main" id="{61860F7A-FD00-4A48-6335-D09B593AD0BC}"/>
              </a:ext>
            </a:extLst>
          </p:cNvPr>
          <p:cNvSpPr txBox="1"/>
          <p:nvPr/>
        </p:nvSpPr>
        <p:spPr>
          <a:xfrm>
            <a:off x="7987978" y="4945111"/>
            <a:ext cx="4060727" cy="1200329"/>
          </a:xfrm>
          <a:prstGeom prst="rect">
            <a:avLst/>
          </a:prstGeom>
          <a:noFill/>
        </p:spPr>
        <p:txBody>
          <a:bodyPr wrap="none" rtlCol="0">
            <a:spAutoFit/>
          </a:bodyPr>
          <a:lstStyle/>
          <a:p>
            <a:r>
              <a:rPr lang="en-US" altLang="zh-CN" dirty="0">
                <a:latin typeface="Microsoft YaHei UI" panose="020B0503020204020204" pitchFamily="34" charset="-122"/>
                <a:ea typeface="Microsoft YaHei UI" panose="020B0503020204020204" pitchFamily="34" charset="-122"/>
              </a:rPr>
              <a:t>If</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remove</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x=100,</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z=1.1,</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loss=100</a:t>
            </a:r>
          </a:p>
          <a:p>
            <a:r>
              <a:rPr lang="en-US" altLang="zh-CN" dirty="0">
                <a:latin typeface="Microsoft YaHei UI" panose="020B0503020204020204" pitchFamily="34" charset="-122"/>
                <a:ea typeface="Microsoft YaHei UI" panose="020B0503020204020204" pitchFamily="34" charset="-122"/>
              </a:rPr>
              <a:t>If</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remove</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y=1,</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z=100.1,</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loss=1</a:t>
            </a:r>
          </a:p>
          <a:p>
            <a:r>
              <a:rPr lang="en-US" altLang="zh-CN" dirty="0">
                <a:latin typeface="Microsoft YaHei UI" panose="020B0503020204020204" pitchFamily="34" charset="-122"/>
                <a:ea typeface="Microsoft YaHei UI" panose="020B0503020204020204" pitchFamily="34" charset="-122"/>
              </a:rPr>
              <a:t>If</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remove</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t=0.1,</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z=101,</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loss=0.1</a:t>
            </a:r>
          </a:p>
          <a:p>
            <a:r>
              <a:rPr lang="en-US" altLang="zh-CN" dirty="0">
                <a:latin typeface="Microsoft YaHei UI" panose="020B0503020204020204" pitchFamily="34" charset="-122"/>
                <a:ea typeface="Microsoft YaHei UI" panose="020B0503020204020204" pitchFamily="34" charset="-122"/>
              </a:rPr>
              <a:t>Keep</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loss</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&lt;</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10,</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so</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remove</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y</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and</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t</a:t>
            </a:r>
            <a:r>
              <a:rPr lang="zh-CN" altLang="en-US" dirty="0">
                <a:latin typeface="Microsoft YaHei UI" panose="020B0503020204020204" pitchFamily="34" charset="-122"/>
                <a:ea typeface="Microsoft YaHei UI" panose="020B0503020204020204" pitchFamily="34" charset="-122"/>
              </a:rPr>
              <a:t> </a:t>
            </a:r>
            <a:endParaRPr lang="en-US" altLang="zh-CN" dirty="0">
              <a:latin typeface="Microsoft YaHei UI" panose="020B0503020204020204" pitchFamily="34" charset="-122"/>
              <a:ea typeface="Microsoft YaHei UI" panose="020B0503020204020204" pitchFamily="34" charset="-122"/>
            </a:endParaRPr>
          </a:p>
        </p:txBody>
      </p:sp>
      <p:sp>
        <p:nvSpPr>
          <p:cNvPr id="21" name="TextBox 20">
            <a:extLst>
              <a:ext uri="{FF2B5EF4-FFF2-40B4-BE49-F238E27FC236}">
                <a16:creationId xmlns:a16="http://schemas.microsoft.com/office/drawing/2014/main" id="{DC19E74D-E446-F4F0-61D7-8C6B21168668}"/>
              </a:ext>
            </a:extLst>
          </p:cNvPr>
          <p:cNvSpPr txBox="1"/>
          <p:nvPr/>
        </p:nvSpPr>
        <p:spPr>
          <a:xfrm>
            <a:off x="280074" y="3283118"/>
            <a:ext cx="7533163" cy="2862322"/>
          </a:xfrm>
          <a:prstGeom prst="rect">
            <a:avLst/>
          </a:prstGeom>
          <a:noFill/>
          <a:ln>
            <a:solidFill>
              <a:schemeClr val="bg1">
                <a:lumMod val="50000"/>
              </a:schemeClr>
            </a:solidFill>
            <a:prstDash val="dash"/>
          </a:ln>
        </p:spPr>
        <p:txBody>
          <a:bodyPr wrap="square" rtlCol="0">
            <a:spAutoFit/>
          </a:bodyPr>
          <a:lstStyle/>
          <a:p>
            <a:r>
              <a:rPr lang="en-US" altLang="zh-CN" sz="2000" dirty="0">
                <a:latin typeface="Microsoft YaHei UI" panose="020B0503020204020204" pitchFamily="34" charset="-122"/>
                <a:ea typeface="Microsoft YaHei UI" panose="020B0503020204020204" pitchFamily="34" charset="-122"/>
              </a:rPr>
              <a:t>More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details:</a:t>
            </a:r>
            <a:r>
              <a:rPr lang="zh-CN" altLang="en-US" sz="2000" dirty="0">
                <a:latin typeface="Microsoft YaHei UI" panose="020B0503020204020204" pitchFamily="34" charset="-122"/>
                <a:ea typeface="Microsoft YaHei UI" panose="020B0503020204020204" pitchFamily="34" charset="-122"/>
              </a:rPr>
              <a:t> </a:t>
            </a:r>
            <a:endParaRPr lang="en-US" altLang="zh-CN" sz="2000" dirty="0">
              <a:latin typeface="Microsoft YaHei UI" panose="020B0503020204020204" pitchFamily="34" charset="-122"/>
              <a:ea typeface="Microsoft YaHei UI" panose="020B0503020204020204" pitchFamily="34" charset="-122"/>
            </a:endParaRPr>
          </a:p>
          <a:p>
            <a:endParaRPr lang="en-US" altLang="zh-CN" sz="2000" dirty="0">
              <a:latin typeface="Microsoft YaHei UI" panose="020B0503020204020204" pitchFamily="34" charset="-122"/>
              <a:ea typeface="Microsoft YaHei UI" panose="020B0503020204020204" pitchFamily="34" charset="-122"/>
            </a:endParaRPr>
          </a:p>
          <a:p>
            <a:r>
              <a:rPr lang="en-US" altLang="zh-CN" sz="2000" dirty="0">
                <a:latin typeface="Microsoft YaHei UI" panose="020B0503020204020204" pitchFamily="34" charset="-122"/>
                <a:ea typeface="Microsoft YaHei UI" panose="020B0503020204020204" pitchFamily="34" charset="-122"/>
              </a:rPr>
              <a:t>2.</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1)</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Removing</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a:t>
            </a:r>
            <a:r>
              <a:rPr lang="en-US" altLang="zh-CN" sz="2000" dirty="0" err="1">
                <a:latin typeface="Microsoft YaHei UI" panose="020B0503020204020204" pitchFamily="34" charset="-122"/>
                <a:ea typeface="Microsoft YaHei UI" panose="020B0503020204020204" pitchFamily="34" charset="-122"/>
              </a:rPr>
              <a:t>u,v</a:t>
            </a:r>
            <a:r>
              <a:rPr lang="en-US" altLang="zh-CN" sz="2000" dirty="0">
                <a:latin typeface="Microsoft YaHei UI" panose="020B0503020204020204" pitchFamily="34" charset="-122"/>
                <a:ea typeface="Microsoft YaHei UI" panose="020B0503020204020204" pitchFamily="34" charset="-122"/>
              </a:rPr>
              <a:t>):</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it</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is</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equivalent</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to</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setting</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input</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v</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to</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u</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to</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some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baseline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values,</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so</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that</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v</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won’t</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influence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u</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(which</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can</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have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inputs from</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other</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parents).</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Baseline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to</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be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specified</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in</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the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next</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slide.</a:t>
            </a:r>
          </a:p>
          <a:p>
            <a:endParaRPr lang="en-US" sz="2000" dirty="0">
              <a:latin typeface="Microsoft YaHei UI" panose="020B0503020204020204" pitchFamily="34" charset="-122"/>
              <a:ea typeface="Microsoft YaHei UI" panose="020B0503020204020204" pitchFamily="34" charset="-122"/>
            </a:endParaRPr>
          </a:p>
          <a:p>
            <a:r>
              <a:rPr lang="en-US" altLang="zh-CN" sz="2000" dirty="0">
                <a:latin typeface="Microsoft YaHei UI" panose="020B0503020204020204" pitchFamily="34" charset="-122"/>
                <a:ea typeface="Microsoft YaHei UI" panose="020B0503020204020204" pitchFamily="34" charset="-122"/>
              </a:rPr>
              <a:t>2.</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2)</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OK:</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output</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of</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G</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and</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G\(</a:t>
            </a:r>
            <a:r>
              <a:rPr lang="en-US" altLang="zh-CN" sz="2000" dirty="0" err="1">
                <a:latin typeface="Microsoft YaHei UI" panose="020B0503020204020204" pitchFamily="34" charset="-122"/>
                <a:ea typeface="Microsoft YaHei UI" panose="020B0503020204020204" pitchFamily="34" charset="-122"/>
              </a:rPr>
              <a:t>u,v</a:t>
            </a:r>
            <a:r>
              <a:rPr lang="en-US" altLang="zh-CN" sz="2000" dirty="0">
                <a:latin typeface="Microsoft YaHei UI" panose="020B0503020204020204" pitchFamily="34" charset="-122"/>
                <a:ea typeface="Microsoft YaHei UI" panose="020B0503020204020204" pitchFamily="34" charset="-122"/>
              </a:rPr>
              <a:t>)</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are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similar</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based</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on</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some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metric</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(KL</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divergence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or</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prediction</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loss</a:t>
            </a:r>
            <a:r>
              <a:rPr lang="en-US" altLang="zh-CN" sz="2000" baseline="30000" dirty="0">
                <a:latin typeface="Microsoft YaHei UI" panose="020B0503020204020204" pitchFamily="34" charset="-122"/>
                <a:ea typeface="Microsoft YaHei UI" panose="020B0503020204020204" pitchFamily="34" charset="-122"/>
              </a:rPr>
              <a:t>[2]</a:t>
            </a:r>
            <a:r>
              <a:rPr lang="en-US" altLang="zh-CN" sz="2000" dirty="0">
                <a:latin typeface="Microsoft YaHei UI" panose="020B0503020204020204" pitchFamily="34" charset="-122"/>
                <a:ea typeface="Microsoft YaHei UI" panose="020B0503020204020204" pitchFamily="34" charset="-122"/>
              </a:rPr>
              <a:t>).</a:t>
            </a:r>
            <a:endParaRPr lang="en-CN" sz="200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41383730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99575-D253-0E28-D045-DBA47F14C00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17707D0-BA48-D00D-9464-7F8E212AD387}"/>
              </a:ext>
            </a:extLst>
          </p:cNvPr>
          <p:cNvPicPr>
            <a:picLocks noChangeAspect="1"/>
          </p:cNvPicPr>
          <p:nvPr/>
        </p:nvPicPr>
        <p:blipFill>
          <a:blip r:embed="rId2"/>
          <a:stretch>
            <a:fillRect/>
          </a:stretch>
        </p:blipFill>
        <p:spPr>
          <a:xfrm>
            <a:off x="4408714" y="3456650"/>
            <a:ext cx="7609752" cy="2918356"/>
          </a:xfrm>
          <a:prstGeom prst="rect">
            <a:avLst/>
          </a:prstGeom>
        </p:spPr>
      </p:pic>
      <p:sp>
        <p:nvSpPr>
          <p:cNvPr id="7" name="Title 1">
            <a:extLst>
              <a:ext uri="{FF2B5EF4-FFF2-40B4-BE49-F238E27FC236}">
                <a16:creationId xmlns:a16="http://schemas.microsoft.com/office/drawing/2014/main" id="{F2583BFB-BDD6-2D47-B9E0-AA5679A304CA}"/>
              </a:ext>
            </a:extLst>
          </p:cNvPr>
          <p:cNvSpPr txBox="1">
            <a:spLocks/>
          </p:cNvSpPr>
          <p:nvPr/>
        </p:nvSpPr>
        <p:spPr>
          <a:xfrm>
            <a:off x="280074" y="205995"/>
            <a:ext cx="8729293" cy="7506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Circuit</a:t>
            </a:r>
            <a:r>
              <a:rPr lang="zh-CN" altLang="en-US">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discovery:</a:t>
            </a:r>
            <a:r>
              <a:rPr lang="zh-CN" altLang="en-US">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tools</a:t>
            </a:r>
            <a:endParaRPr lang="en-US">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4" name="TextBox 3">
            <a:extLst>
              <a:ext uri="{FF2B5EF4-FFF2-40B4-BE49-F238E27FC236}">
                <a16:creationId xmlns:a16="http://schemas.microsoft.com/office/drawing/2014/main" id="{AEDA44C2-0FD1-F6E9-F1E2-C26DDC6F11C5}"/>
              </a:ext>
            </a:extLst>
          </p:cNvPr>
          <p:cNvSpPr txBox="1"/>
          <p:nvPr/>
        </p:nvSpPr>
        <p:spPr>
          <a:xfrm>
            <a:off x="280074" y="6375006"/>
            <a:ext cx="11473694" cy="461665"/>
          </a:xfrm>
          <a:prstGeom prst="rect">
            <a:avLst/>
          </a:prstGeom>
          <a:noFill/>
        </p:spPr>
        <p:txBody>
          <a:bodyPr wrap="square" rtlCol="0">
            <a:spAutoFit/>
          </a:bodyPr>
          <a:lstStyle/>
          <a:p>
            <a:r>
              <a:rPr lang="en-US" altLang="zh-CN" sz="1200" dirty="0">
                <a:latin typeface="Microsoft YaHei UI" panose="020B0503020204020204" pitchFamily="34" charset="-122"/>
                <a:ea typeface="Microsoft YaHei UI" panose="020B0503020204020204" pitchFamily="34" charset="-122"/>
              </a:rPr>
              <a:t>[1]</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Hanna,</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etc.</a:t>
            </a:r>
            <a:r>
              <a:rPr lang="zh-CN" altLang="en-US" sz="1200" dirty="0">
                <a:latin typeface="Microsoft YaHei UI" panose="020B0503020204020204" pitchFamily="34" charset="-122"/>
                <a:ea typeface="Microsoft YaHei UI" panose="020B0503020204020204" pitchFamily="34" charset="-122"/>
              </a:rPr>
              <a:t> </a:t>
            </a:r>
            <a:r>
              <a:rPr lang="en-US" sz="1200" dirty="0">
                <a:latin typeface="Microsoft YaHei UI" panose="020B0503020204020204" pitchFamily="34" charset="-122"/>
                <a:ea typeface="Microsoft YaHei UI" panose="020B0503020204020204" pitchFamily="34" charset="-122"/>
              </a:rPr>
              <a:t>How does GPT-2 compute greater-than?: Interpreting</a:t>
            </a:r>
            <a:r>
              <a:rPr lang="zh-CN" altLang="en-US" sz="1200" dirty="0">
                <a:latin typeface="Microsoft YaHei UI" panose="020B0503020204020204" pitchFamily="34" charset="-122"/>
                <a:ea typeface="Microsoft YaHei UI" panose="020B0503020204020204" pitchFamily="34" charset="-122"/>
              </a:rPr>
              <a:t> </a:t>
            </a:r>
            <a:r>
              <a:rPr lang="en-US" sz="1200" dirty="0">
                <a:latin typeface="Microsoft YaHei UI" panose="020B0503020204020204" pitchFamily="34" charset="-122"/>
                <a:ea typeface="Microsoft YaHei UI" panose="020B0503020204020204" pitchFamily="34" charset="-122"/>
              </a:rPr>
              <a:t>mathematical abilities in a pre-trained language model</a:t>
            </a:r>
            <a:r>
              <a:rPr lang="en-US" altLang="zh-CN" sz="1200" dirty="0">
                <a:latin typeface="Microsoft YaHei UI" panose="020B0503020204020204" pitchFamily="34" charset="-122"/>
                <a:ea typeface="Microsoft YaHei UI" panose="020B0503020204020204" pitchFamily="34" charset="-122"/>
              </a:rPr>
              <a:t>.</a:t>
            </a:r>
            <a:r>
              <a:rPr lang="zh-CN" altLang="en-US" sz="1200" dirty="0">
                <a:latin typeface="Microsoft YaHei UI" panose="020B0503020204020204" pitchFamily="34" charset="-122"/>
                <a:ea typeface="Microsoft YaHei UI" panose="020B0503020204020204" pitchFamily="34" charset="-122"/>
              </a:rPr>
              <a:t> </a:t>
            </a:r>
            <a:r>
              <a:rPr lang="en-US" altLang="zh-CN" sz="1200" dirty="0" err="1">
                <a:latin typeface="Microsoft YaHei UI" panose="020B0503020204020204" pitchFamily="34" charset="-122"/>
                <a:ea typeface="Microsoft YaHei UI" panose="020B0503020204020204" pitchFamily="34" charset="-122"/>
              </a:rPr>
              <a:t>NeurIPS</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2023.</a:t>
            </a:r>
          </a:p>
          <a:p>
            <a:r>
              <a:rPr lang="en-US" altLang="zh-CN" sz="1200" dirty="0">
                <a:latin typeface="Microsoft YaHei UI" panose="020B0503020204020204" pitchFamily="34" charset="-122"/>
                <a:ea typeface="Microsoft YaHei UI" panose="020B0503020204020204" pitchFamily="34" charset="-122"/>
              </a:rPr>
              <a:t>[2]</a:t>
            </a:r>
            <a:r>
              <a:rPr lang="zh-CN" altLang="en-US" sz="1200" dirty="0">
                <a:latin typeface="Microsoft YaHei UI" panose="020B0503020204020204" pitchFamily="34" charset="-122"/>
                <a:ea typeface="Microsoft YaHei UI" panose="020B0503020204020204" pitchFamily="34" charset="-122"/>
              </a:rPr>
              <a:t> </a:t>
            </a:r>
            <a:r>
              <a:rPr lang="en-US" sz="1200" dirty="0" err="1">
                <a:latin typeface="Microsoft YaHei UI" panose="020B0503020204020204" pitchFamily="34" charset="-122"/>
                <a:ea typeface="Microsoft YaHei UI" panose="020B0503020204020204" pitchFamily="34" charset="-122"/>
              </a:rPr>
              <a:t>Vi</a:t>
            </a:r>
            <a:r>
              <a:rPr lang="en-US" altLang="zh-CN" sz="1200" dirty="0" err="1">
                <a:latin typeface="Microsoft YaHei UI" panose="020B0503020204020204" pitchFamily="34" charset="-122"/>
                <a:ea typeface="Microsoft YaHei UI" panose="020B0503020204020204" pitchFamily="34" charset="-122"/>
              </a:rPr>
              <a:t>g</a:t>
            </a:r>
            <a:r>
              <a:rPr lang="en-US" altLang="zh-CN" sz="1200" dirty="0">
                <a:latin typeface="Microsoft YaHei UI" panose="020B0503020204020204" pitchFamily="34" charset="-122"/>
                <a:ea typeface="Microsoft YaHei UI" panose="020B0503020204020204" pitchFamily="34" charset="-122"/>
              </a:rPr>
              <a:t>,</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etc.</a:t>
            </a:r>
            <a:r>
              <a:rPr lang="zh-CN" altLang="en-US" sz="1200" dirty="0">
                <a:latin typeface="Microsoft YaHei UI" panose="020B0503020204020204" pitchFamily="34" charset="-122"/>
                <a:ea typeface="Microsoft YaHei UI" panose="020B0503020204020204" pitchFamily="34" charset="-122"/>
              </a:rPr>
              <a:t> </a:t>
            </a:r>
            <a:r>
              <a:rPr lang="en-US" sz="1200" dirty="0">
                <a:latin typeface="Microsoft YaHei UI" panose="020B0503020204020204" pitchFamily="34" charset="-122"/>
                <a:ea typeface="Microsoft YaHei UI" panose="020B0503020204020204" pitchFamily="34" charset="-122"/>
              </a:rPr>
              <a:t>Investigating gender bias in language models using causal mediation analysis.</a:t>
            </a:r>
            <a:r>
              <a:rPr lang="zh-CN" altLang="en-US" sz="1200" dirty="0">
                <a:latin typeface="Microsoft YaHei UI" panose="020B0503020204020204" pitchFamily="34" charset="-122"/>
                <a:ea typeface="Microsoft YaHei UI" panose="020B0503020204020204" pitchFamily="34" charset="-122"/>
              </a:rPr>
              <a:t> </a:t>
            </a:r>
            <a:r>
              <a:rPr lang="en-US" altLang="zh-CN" sz="1200" dirty="0" err="1">
                <a:latin typeface="Microsoft YaHei UI" panose="020B0503020204020204" pitchFamily="34" charset="-122"/>
                <a:ea typeface="Microsoft YaHei UI" panose="020B0503020204020204" pitchFamily="34" charset="-122"/>
              </a:rPr>
              <a:t>NeurIPS</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2020.</a:t>
            </a:r>
            <a:endParaRPr lang="en-US" sz="1200" dirty="0">
              <a:latin typeface="Microsoft YaHei UI" panose="020B0503020204020204" pitchFamily="34" charset="-122"/>
              <a:ea typeface="Microsoft YaHei UI" panose="020B0503020204020204" pitchFamily="34" charset="-122"/>
            </a:endParaRPr>
          </a:p>
        </p:txBody>
      </p:sp>
      <p:sp>
        <p:nvSpPr>
          <p:cNvPr id="2" name="TextBox 1">
            <a:extLst>
              <a:ext uri="{FF2B5EF4-FFF2-40B4-BE49-F238E27FC236}">
                <a16:creationId xmlns:a16="http://schemas.microsoft.com/office/drawing/2014/main" id="{0DB93BE1-4A2A-1E08-DCBA-377CF7878808}"/>
              </a:ext>
            </a:extLst>
          </p:cNvPr>
          <p:cNvSpPr txBox="1"/>
          <p:nvPr/>
        </p:nvSpPr>
        <p:spPr>
          <a:xfrm>
            <a:off x="280074" y="956648"/>
            <a:ext cx="11911926" cy="3262432"/>
          </a:xfrm>
          <a:prstGeom prst="rect">
            <a:avLst/>
          </a:prstGeom>
          <a:noFill/>
        </p:spPr>
        <p:txBody>
          <a:bodyPr wrap="square" rtlCol="0">
            <a:spAutoFit/>
          </a:bodyPr>
          <a:lstStyle/>
          <a:p>
            <a:pPr marL="285750" indent="-285750">
              <a:buFont typeface="Arial" panose="020B0604020202020204" pitchFamily="34" charset="0"/>
              <a:buChar char="•"/>
            </a:pPr>
            <a:r>
              <a:rPr lang="en-US" altLang="zh-CN" sz="2200" dirty="0">
                <a:latin typeface="Microsoft YaHei UI" panose="020B0503020204020204" pitchFamily="34" charset="-122"/>
                <a:ea typeface="Microsoft YaHei UI" panose="020B0503020204020204" pitchFamily="34" charset="-122"/>
              </a:rPr>
              <a:t>Knock-out</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(or</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ablation)</a:t>
            </a:r>
          </a:p>
          <a:p>
            <a:pPr marL="742950" lvl="1" indent="-285750">
              <a:buFont typeface="Courier New" panose="02070309020205020404" pitchFamily="49" charset="0"/>
              <a:buChar char="o"/>
            </a:pPr>
            <a:r>
              <a:rPr lang="en-US" altLang="zh-CN" sz="2000" dirty="0">
                <a:latin typeface="Microsoft YaHei UI" panose="020B0503020204020204" pitchFamily="34" charset="-122"/>
                <a:ea typeface="Microsoft YaHei UI" panose="020B0503020204020204" pitchFamily="34" charset="-122"/>
              </a:rPr>
              <a:t>set</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the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input</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to</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v</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from</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u</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to</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zero</a:t>
            </a:r>
          </a:p>
          <a:p>
            <a:pPr marL="742950" lvl="1" indent="-285750">
              <a:buFont typeface="Courier New" panose="02070309020205020404" pitchFamily="49" charset="0"/>
              <a:buChar char="o"/>
            </a:pPr>
            <a:r>
              <a:rPr lang="en-US" altLang="zh-CN" sz="2000" dirty="0">
                <a:latin typeface="Microsoft YaHei UI" panose="020B0503020204020204" pitchFamily="34" charset="-122"/>
                <a:ea typeface="Microsoft YaHei UI" panose="020B0503020204020204" pitchFamily="34" charset="-122"/>
              </a:rPr>
              <a:t>cons:</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cause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out-of-distribution</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samples,</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and</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the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change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in</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logits</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can</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be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overestimated.</a:t>
            </a:r>
            <a:endParaRPr lang="en-US" altLang="zh-CN" dirty="0">
              <a:latin typeface="Microsoft YaHei UI" panose="020B0503020204020204" pitchFamily="34" charset="-122"/>
              <a:ea typeface="Microsoft YaHei UI" panose="020B0503020204020204" pitchFamily="34" charset="-122"/>
            </a:endParaRPr>
          </a:p>
          <a:p>
            <a:pPr marL="285750" indent="-285750">
              <a:buFont typeface="Arial" panose="020B0604020202020204" pitchFamily="34" charset="0"/>
              <a:buChar char="•"/>
            </a:pPr>
            <a:r>
              <a:rPr lang="en-US" altLang="zh-CN" sz="2200" dirty="0">
                <a:latin typeface="Microsoft YaHei UI" panose="020B0503020204020204" pitchFamily="34" charset="-122"/>
                <a:ea typeface="Microsoft YaHei UI" panose="020B0503020204020204" pitchFamily="34" charset="-122"/>
              </a:rPr>
              <a:t>Patching</a:t>
            </a:r>
            <a:r>
              <a:rPr lang="en-US" altLang="zh-CN" sz="2200" baseline="30000" dirty="0">
                <a:latin typeface="Microsoft YaHei UI" panose="020B0503020204020204" pitchFamily="34" charset="-122"/>
                <a:ea typeface="Microsoft YaHei UI" panose="020B0503020204020204" pitchFamily="34" charset="-122"/>
              </a:rPr>
              <a:t>[2]</a:t>
            </a:r>
          </a:p>
          <a:p>
            <a:pPr marL="742950" lvl="1" indent="-285750">
              <a:buFont typeface="Courier New" panose="02070309020205020404" pitchFamily="49" charset="0"/>
              <a:buChar char="o"/>
            </a:pPr>
            <a:r>
              <a:rPr lang="en-US" altLang="zh-CN" sz="2000" dirty="0">
                <a:latin typeface="Microsoft YaHei UI" panose="020B0503020204020204" pitchFamily="34" charset="-122"/>
                <a:ea typeface="Microsoft YaHei UI" panose="020B0503020204020204" pitchFamily="34" charset="-122"/>
              </a:rPr>
              <a:t>set</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the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input</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to</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v</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from</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u</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to</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value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given</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by</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perturbed</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data.</a:t>
            </a:r>
          </a:p>
          <a:p>
            <a:pPr marL="742950" lvl="1" indent="-285750">
              <a:buFont typeface="Courier New" panose="02070309020205020404" pitchFamily="49" charset="0"/>
              <a:buChar char="o"/>
            </a:pPr>
            <a:r>
              <a:rPr lang="en-US" altLang="zh-CN" sz="2000" dirty="0">
                <a:latin typeface="Microsoft YaHei UI" panose="020B0503020204020204" pitchFamily="34" charset="-122"/>
                <a:ea typeface="Microsoft YaHei UI" panose="020B0503020204020204" pitchFamily="34" charset="-122"/>
              </a:rPr>
              <a:t>cons:</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need</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perturbed</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data</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and</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another</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forward</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pass</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of</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the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transformer.</a:t>
            </a:r>
            <a:endParaRPr lang="en-US" sz="2200" dirty="0">
              <a:latin typeface="Microsoft YaHei UI" panose="020B0503020204020204" pitchFamily="34" charset="-122"/>
              <a:ea typeface="Microsoft YaHei UI" panose="020B0503020204020204" pitchFamily="34" charset="-122"/>
            </a:endParaRPr>
          </a:p>
          <a:p>
            <a:pPr marL="285750" indent="-285750">
              <a:buFont typeface="Courier New" panose="02070309020205020404" pitchFamily="49" charset="0"/>
              <a:buChar char="o"/>
            </a:pPr>
            <a:r>
              <a:rPr lang="en-US" sz="2200" dirty="0">
                <a:latin typeface="Microsoft YaHei UI" panose="020B0503020204020204" pitchFamily="34" charset="-122"/>
                <a:ea typeface="Microsoft YaHei UI" panose="020B0503020204020204" pitchFamily="34" charset="-122"/>
              </a:rPr>
              <a:t>E</a:t>
            </a:r>
            <a:r>
              <a:rPr lang="en-US" altLang="zh-CN" sz="2200" dirty="0">
                <a:latin typeface="Microsoft YaHei UI" panose="020B0503020204020204" pitchFamily="34" charset="-122"/>
                <a:ea typeface="Microsoft YaHei UI" panose="020B0503020204020204" pitchFamily="34" charset="-122"/>
              </a:rPr>
              <a:t>xample</a:t>
            </a:r>
          </a:p>
          <a:p>
            <a:pPr marL="742950" lvl="1" indent="-285750">
              <a:buFont typeface="Courier New" panose="02070309020205020404" pitchFamily="49" charset="0"/>
              <a:buChar char="o"/>
            </a:pPr>
            <a:r>
              <a:rPr lang="en-US" altLang="zh-CN" sz="2000" dirty="0">
                <a:latin typeface="Microsoft YaHei UI" panose="020B0503020204020204" pitchFamily="34" charset="-122"/>
                <a:ea typeface="Microsoft YaHei UI" panose="020B0503020204020204" pitchFamily="34" charset="-122"/>
              </a:rPr>
              <a:t>Perturbed</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data:</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change</a:t>
            </a:r>
            <a:r>
              <a:rPr lang="zh-CN" altLang="en-US" sz="2000" dirty="0">
                <a:latin typeface="Microsoft YaHei UI" panose="020B0503020204020204" pitchFamily="34" charset="-122"/>
                <a:ea typeface="Microsoft YaHei UI" panose="020B0503020204020204" pitchFamily="34" charset="-122"/>
              </a:rPr>
              <a:t> </a:t>
            </a:r>
            <a:r>
              <a:rPr lang="en-US" altLang="zh-CN" sz="2000" i="1" dirty="0">
                <a:latin typeface="Microsoft YaHei UI" panose="020B0503020204020204" pitchFamily="34" charset="-122"/>
                <a:ea typeface="Microsoft YaHei UI" panose="020B0503020204020204" pitchFamily="34" charset="-122"/>
              </a:rPr>
              <a:t>1732</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to</a:t>
            </a:r>
            <a:r>
              <a:rPr lang="zh-CN" altLang="en-US" sz="2000" dirty="0">
                <a:latin typeface="Microsoft YaHei UI" panose="020B0503020204020204" pitchFamily="34" charset="-122"/>
                <a:ea typeface="Microsoft YaHei UI" panose="020B0503020204020204" pitchFamily="34" charset="-122"/>
              </a:rPr>
              <a:t> </a:t>
            </a:r>
            <a:r>
              <a:rPr lang="en-US" altLang="zh-CN" sz="2000" i="1" dirty="0">
                <a:latin typeface="Microsoft YaHei UI" panose="020B0503020204020204" pitchFamily="34" charset="-122"/>
                <a:ea typeface="Microsoft YaHei UI" panose="020B0503020204020204" pitchFamily="34" charset="-122"/>
              </a:rPr>
              <a:t>1701</a:t>
            </a:r>
            <a:r>
              <a:rPr lang="en-US" altLang="zh-CN" sz="2000" dirty="0">
                <a:latin typeface="Microsoft YaHei UI" panose="020B0503020204020204" pitchFamily="34" charset="-122"/>
                <a:ea typeface="Microsoft YaHei UI" panose="020B0503020204020204" pitchFamily="34" charset="-122"/>
              </a:rPr>
              <a:t>,</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do</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another</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forward</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pass</a:t>
            </a:r>
          </a:p>
          <a:p>
            <a:pPr marL="742950" lvl="1" indent="-285750">
              <a:buFont typeface="Courier New" panose="02070309020205020404" pitchFamily="49" charset="0"/>
              <a:buChar char="o"/>
            </a:pPr>
            <a:r>
              <a:rPr lang="en-US" altLang="zh-CN" sz="2000" dirty="0">
                <a:latin typeface="Microsoft YaHei UI" panose="020B0503020204020204" pitchFamily="34" charset="-122"/>
                <a:ea typeface="Microsoft YaHei UI" panose="020B0503020204020204" pitchFamily="34" charset="-122"/>
              </a:rPr>
              <a:t>(MLP10,</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Logits)</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is</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patched.</a:t>
            </a:r>
            <a:endParaRPr lang="en-US" sz="2000" dirty="0">
              <a:latin typeface="Microsoft YaHei UI" panose="020B0503020204020204" pitchFamily="34" charset="-122"/>
              <a:ea typeface="Microsoft YaHei UI" panose="020B0503020204020204" pitchFamily="34" charset="-122"/>
            </a:endParaRPr>
          </a:p>
          <a:p>
            <a:pPr marL="742950" lvl="1" indent="-285750">
              <a:buFont typeface="Arial" panose="020B0604020202020204" pitchFamily="34" charset="0"/>
              <a:buChar char="•"/>
            </a:pPr>
            <a:endParaRPr lang="en-US" altLang="zh-CN"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35615533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32AED-3FB1-80E1-0642-1D5BB7501327}"/>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E07D12FE-EEAD-1AC6-5478-3E4B3C4F3D42}"/>
              </a:ext>
            </a:extLst>
          </p:cNvPr>
          <p:cNvSpPr txBox="1">
            <a:spLocks/>
          </p:cNvSpPr>
          <p:nvPr/>
        </p:nvSpPr>
        <p:spPr>
          <a:xfrm>
            <a:off x="280074" y="205995"/>
            <a:ext cx="8729293" cy="7506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Circuit</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discovery:</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tools</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4" name="TextBox 3">
            <a:extLst>
              <a:ext uri="{FF2B5EF4-FFF2-40B4-BE49-F238E27FC236}">
                <a16:creationId xmlns:a16="http://schemas.microsoft.com/office/drawing/2014/main" id="{571ECC21-5D9B-AC49-34D9-A08BC65EFBB6}"/>
              </a:ext>
            </a:extLst>
          </p:cNvPr>
          <p:cNvSpPr txBox="1"/>
          <p:nvPr/>
        </p:nvSpPr>
        <p:spPr>
          <a:xfrm>
            <a:off x="280074" y="6124634"/>
            <a:ext cx="5696183" cy="646331"/>
          </a:xfrm>
          <a:prstGeom prst="rect">
            <a:avLst/>
          </a:prstGeom>
          <a:noFill/>
        </p:spPr>
        <p:txBody>
          <a:bodyPr wrap="square" rtlCol="0">
            <a:spAutoFit/>
          </a:bodyPr>
          <a:lstStyle/>
          <a:p>
            <a:r>
              <a:rPr lang="en-US" altLang="zh-CN" sz="1200" dirty="0">
                <a:latin typeface="Microsoft YaHei UI" panose="020B0503020204020204" pitchFamily="34" charset="-122"/>
                <a:ea typeface="Microsoft YaHei UI" panose="020B0503020204020204" pitchFamily="34" charset="-122"/>
              </a:rPr>
              <a:t>[1]</a:t>
            </a:r>
            <a:r>
              <a:rPr lang="zh-CN" altLang="en-US" sz="1200" dirty="0">
                <a:latin typeface="Microsoft YaHei UI" panose="020B0503020204020204" pitchFamily="34" charset="-122"/>
                <a:ea typeface="Microsoft YaHei UI" panose="020B0503020204020204" pitchFamily="34" charset="-122"/>
              </a:rPr>
              <a:t> </a:t>
            </a:r>
            <a:r>
              <a:rPr lang="en-US" sz="1200" dirty="0" err="1">
                <a:latin typeface="Microsoft YaHei UI" panose="020B0503020204020204" pitchFamily="34" charset="-122"/>
                <a:ea typeface="Microsoft YaHei UI" panose="020B0503020204020204" pitchFamily="34" charset="-122"/>
              </a:rPr>
              <a:t>Nostalgebrist</a:t>
            </a:r>
            <a:r>
              <a:rPr lang="en-US" sz="1200" dirty="0">
                <a:latin typeface="Microsoft YaHei UI" panose="020B0503020204020204" pitchFamily="34" charset="-122"/>
                <a:ea typeface="Microsoft YaHei UI" panose="020B0503020204020204" pitchFamily="34" charset="-122"/>
              </a:rPr>
              <a:t>. interpreting GPT: the logit lens, 2020</a:t>
            </a:r>
          </a:p>
          <a:p>
            <a:r>
              <a:rPr lang="en-US" altLang="zh-CN" sz="1200" dirty="0">
                <a:latin typeface="Microsoft YaHei UI" panose="020B0503020204020204" pitchFamily="34" charset="-122"/>
                <a:ea typeface="Microsoft YaHei UI" panose="020B0503020204020204" pitchFamily="34" charset="-122"/>
              </a:rPr>
              <a:t>[2]</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Yao,</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etc.</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Knowledge Circuits in Pretrained Transformers.</a:t>
            </a:r>
            <a:r>
              <a:rPr lang="zh-CN" altLang="en-US" sz="1200" dirty="0">
                <a:latin typeface="Microsoft YaHei UI" panose="020B0503020204020204" pitchFamily="34" charset="-122"/>
                <a:ea typeface="Microsoft YaHei UI" panose="020B0503020204020204" pitchFamily="34" charset="-122"/>
              </a:rPr>
              <a:t> </a:t>
            </a:r>
            <a:r>
              <a:rPr lang="en-US" altLang="zh-CN" sz="1200" dirty="0" err="1">
                <a:latin typeface="Microsoft YaHei UI" panose="020B0503020204020204" pitchFamily="34" charset="-122"/>
                <a:ea typeface="Microsoft YaHei UI" panose="020B0503020204020204" pitchFamily="34" charset="-122"/>
              </a:rPr>
              <a:t>NeurIPS</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2024.</a:t>
            </a:r>
          </a:p>
          <a:p>
            <a:r>
              <a:rPr lang="en-US" altLang="zh-CN" sz="1200" dirty="0">
                <a:latin typeface="Microsoft YaHei UI" panose="020B0503020204020204" pitchFamily="34" charset="-122"/>
                <a:ea typeface="Microsoft YaHei UI" panose="020B0503020204020204" pitchFamily="34" charset="-122"/>
              </a:rPr>
              <a:t>[3]</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Universal</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Transformer.</a:t>
            </a:r>
            <a:r>
              <a:rPr lang="zh-CN" altLang="en-US" sz="1200" dirty="0">
                <a:latin typeface="Microsoft YaHei UI" panose="020B0503020204020204" pitchFamily="34" charset="-122"/>
                <a:ea typeface="Microsoft YaHei UI" panose="020B0503020204020204" pitchFamily="34" charset="-122"/>
              </a:rPr>
              <a:t> </a:t>
            </a:r>
            <a:endParaRPr lang="en-US" altLang="zh-CN" sz="1200" dirty="0">
              <a:latin typeface="Microsoft YaHei UI" panose="020B0503020204020204" pitchFamily="34" charset="-122"/>
              <a:ea typeface="Microsoft YaHei UI" panose="020B0503020204020204" pitchFamily="34" charset="-122"/>
            </a:endParaRPr>
          </a:p>
        </p:txBody>
      </p:sp>
      <p:sp>
        <p:nvSpPr>
          <p:cNvPr id="2" name="TextBox 1">
            <a:extLst>
              <a:ext uri="{FF2B5EF4-FFF2-40B4-BE49-F238E27FC236}">
                <a16:creationId xmlns:a16="http://schemas.microsoft.com/office/drawing/2014/main" id="{4D23823D-EC9A-D80D-8A2F-258EE0F6AC9C}"/>
              </a:ext>
            </a:extLst>
          </p:cNvPr>
          <p:cNvSpPr txBox="1"/>
          <p:nvPr/>
        </p:nvSpPr>
        <p:spPr>
          <a:xfrm>
            <a:off x="312731" y="1151454"/>
            <a:ext cx="5815926" cy="4278094"/>
          </a:xfrm>
          <a:prstGeom prst="rect">
            <a:avLst/>
          </a:prstGeom>
          <a:noFill/>
        </p:spPr>
        <p:txBody>
          <a:bodyPr wrap="square" rtlCol="0">
            <a:spAutoFit/>
          </a:bodyPr>
          <a:lstStyle/>
          <a:p>
            <a:pPr marL="285750" indent="-285750">
              <a:buFont typeface="Arial" panose="020B0604020202020204" pitchFamily="34" charset="0"/>
              <a:buChar char="•"/>
            </a:pPr>
            <a:r>
              <a:rPr lang="en-US" altLang="zh-CN" sz="2200" dirty="0">
                <a:latin typeface="Microsoft YaHei UI" panose="020B0503020204020204" pitchFamily="34" charset="-122"/>
                <a:ea typeface="Microsoft YaHei UI" panose="020B0503020204020204" pitchFamily="34" charset="-122"/>
              </a:rPr>
              <a:t>Want</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to</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understand</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what</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each</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internal</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nodes</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(Attn</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or</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MLP)</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are</a:t>
            </a:r>
            <a:r>
              <a:rPr lang="zh-CN" altLang="en-US" sz="2200" dirty="0">
                <a:latin typeface="Microsoft YaHei UI" panose="020B0503020204020204" pitchFamily="34" charset="-122"/>
                <a:ea typeface="Microsoft YaHei UI" panose="020B0503020204020204" pitchFamily="34" charset="-122"/>
              </a:rPr>
              <a:t> </a:t>
            </a:r>
            <a:r>
              <a:rPr lang="en-US" altLang="zh-CN" sz="2200" dirty="0" err="1">
                <a:latin typeface="Microsoft YaHei UI" panose="020B0503020204020204" pitchFamily="34" charset="-122"/>
                <a:ea typeface="Microsoft YaHei UI" panose="020B0503020204020204" pitchFamily="34" charset="-122"/>
              </a:rPr>
              <a:t>outputing</a:t>
            </a:r>
            <a:r>
              <a:rPr lang="en-US" altLang="zh-CN" sz="2200" dirty="0">
                <a:latin typeface="Microsoft YaHei UI" panose="020B0503020204020204" pitchFamily="34" charset="-122"/>
                <a:ea typeface="Microsoft YaHei UI" panose="020B0503020204020204" pitchFamily="34" charset="-122"/>
              </a:rPr>
              <a:t>.</a:t>
            </a:r>
          </a:p>
          <a:p>
            <a:pPr marL="800100" lvl="1" indent="-342900">
              <a:buFont typeface="Courier New" panose="02070309020205020404" pitchFamily="49" charset="0"/>
              <a:buChar char="o"/>
            </a:pPr>
            <a:r>
              <a:rPr lang="en-US" altLang="zh-CN" sz="2000" dirty="0">
                <a:latin typeface="Microsoft YaHei UI" panose="020B0503020204020204" pitchFamily="34" charset="-122"/>
                <a:ea typeface="Microsoft YaHei UI" panose="020B0503020204020204" pitchFamily="34" charset="-122"/>
              </a:rPr>
              <a:t>Attention</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maps</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focus</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on</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where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to</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gather</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information.</a:t>
            </a:r>
          </a:p>
          <a:p>
            <a:pPr marL="285750" indent="-285750">
              <a:buFont typeface="Arial" panose="020B0604020202020204" pitchFamily="34" charset="0"/>
              <a:buChar char="•"/>
            </a:pPr>
            <a:endParaRPr lang="en-US" altLang="zh-CN" sz="2200" dirty="0">
              <a:latin typeface="Microsoft YaHei UI" panose="020B0503020204020204" pitchFamily="34" charset="-122"/>
              <a:ea typeface="Microsoft YaHei UI" panose="020B0503020204020204" pitchFamily="34" charset="-122"/>
            </a:endParaRPr>
          </a:p>
          <a:p>
            <a:pPr marL="285750" indent="-285750">
              <a:buFont typeface="Arial" panose="020B0604020202020204" pitchFamily="34" charset="0"/>
              <a:buChar char="•"/>
            </a:pPr>
            <a:r>
              <a:rPr lang="en-US" altLang="zh-CN" sz="2200" dirty="0">
                <a:latin typeface="Microsoft YaHei UI" panose="020B0503020204020204" pitchFamily="34" charset="-122"/>
                <a:ea typeface="Microsoft YaHei UI" panose="020B0503020204020204" pitchFamily="34" charset="-122"/>
              </a:rPr>
              <a:t>The</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un-embedding</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matrix</a:t>
            </a:r>
            <a:r>
              <a:rPr lang="zh-CN" altLang="en-US" sz="2200" dirty="0">
                <a:latin typeface="Microsoft YaHei UI" panose="020B0503020204020204" pitchFamily="34" charset="-122"/>
                <a:ea typeface="Microsoft YaHei UI" panose="020B0503020204020204" pitchFamily="34" charset="-122"/>
              </a:rPr>
              <a:t> </a:t>
            </a:r>
            <a:r>
              <a:rPr lang="en-US" altLang="zh-CN" sz="2400" dirty="0">
                <a:latin typeface="Microsoft YaHei UI" panose="020B0503020204020204" pitchFamily="34" charset="-122"/>
                <a:ea typeface="Microsoft YaHei UI" panose="020B0503020204020204" pitchFamily="34" charset="-122"/>
              </a:rPr>
              <a:t>W</a:t>
            </a:r>
            <a:r>
              <a:rPr lang="en-US" altLang="zh-CN" sz="2400" baseline="-25000" dirty="0">
                <a:latin typeface="Microsoft YaHei UI" panose="020B0503020204020204" pitchFamily="34" charset="-122"/>
                <a:ea typeface="Microsoft YaHei UI" panose="020B0503020204020204" pitchFamily="34" charset="-122"/>
              </a:rPr>
              <a:t>U </a:t>
            </a:r>
            <a:r>
              <a:rPr lang="zh-CN" altLang="en-US" sz="2400" baseline="-250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of</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transformer</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at</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the</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output</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layers</a:t>
            </a:r>
            <a:endParaRPr lang="en-US" altLang="zh-CN" sz="2000" dirty="0">
              <a:latin typeface="Microsoft YaHei UI" panose="020B0503020204020204" pitchFamily="34" charset="-122"/>
              <a:ea typeface="Microsoft YaHei UI" panose="020B0503020204020204" pitchFamily="34" charset="-122"/>
            </a:endParaRPr>
          </a:p>
          <a:p>
            <a:pPr marL="742950" lvl="1" indent="-285750">
              <a:buFont typeface="Arial" panose="020B0604020202020204" pitchFamily="34" charset="0"/>
              <a:buChar char="•"/>
            </a:pPr>
            <a:r>
              <a:rPr lang="en-US" altLang="zh-CN" sz="2000" dirty="0">
                <a:latin typeface="Microsoft YaHei UI" panose="020B0503020204020204" pitchFamily="34" charset="-122"/>
                <a:ea typeface="Microsoft YaHei UI" panose="020B0503020204020204" pitchFamily="34" charset="-122"/>
              </a:rPr>
              <a:t>Turns</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a</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latent</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vector</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(dim=d)</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to</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logits</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of</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all</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tokens</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in</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vocab.</a:t>
            </a:r>
          </a:p>
          <a:p>
            <a:pPr marL="742950" lvl="1" indent="-285750">
              <a:buFont typeface="Arial" panose="020B0604020202020204" pitchFamily="34" charset="0"/>
              <a:buChar char="•"/>
            </a:pPr>
            <a:r>
              <a:rPr lang="en-US" altLang="zh-CN" sz="2000" b="1" dirty="0">
                <a:solidFill>
                  <a:schemeClr val="accent2">
                    <a:lumMod val="40000"/>
                    <a:lumOff val="60000"/>
                  </a:schemeClr>
                </a:solidFill>
                <a:latin typeface="Microsoft YaHei UI" panose="020B0503020204020204" pitchFamily="34" charset="-122"/>
                <a:ea typeface="Microsoft YaHei UI" panose="020B0503020204020204" pitchFamily="34" charset="-122"/>
              </a:rPr>
              <a:t>Can</a:t>
            </a:r>
            <a:r>
              <a:rPr lang="zh-CN" altLang="en-US" sz="2000" b="1" dirty="0">
                <a:solidFill>
                  <a:schemeClr val="accent2">
                    <a:lumMod val="40000"/>
                    <a:lumOff val="60000"/>
                  </a:schemeClr>
                </a:solidFill>
                <a:latin typeface="Microsoft YaHei UI" panose="020B0503020204020204" pitchFamily="34" charset="-122"/>
                <a:ea typeface="Microsoft YaHei UI" panose="020B0503020204020204" pitchFamily="34" charset="-122"/>
              </a:rPr>
              <a:t> </a:t>
            </a:r>
            <a:r>
              <a:rPr lang="en-US" altLang="zh-CN" sz="2000" b="1" dirty="0">
                <a:solidFill>
                  <a:schemeClr val="accent2">
                    <a:lumMod val="40000"/>
                    <a:lumOff val="60000"/>
                  </a:schemeClr>
                </a:solidFill>
                <a:latin typeface="Microsoft YaHei UI" panose="020B0503020204020204" pitchFamily="34" charset="-122"/>
                <a:ea typeface="Microsoft YaHei UI" panose="020B0503020204020204" pitchFamily="34" charset="-122"/>
              </a:rPr>
              <a:t>be</a:t>
            </a:r>
            <a:r>
              <a:rPr lang="zh-CN" altLang="en-US" sz="2000" b="1" dirty="0">
                <a:solidFill>
                  <a:schemeClr val="accent2">
                    <a:lumMod val="40000"/>
                    <a:lumOff val="60000"/>
                  </a:schemeClr>
                </a:solidFill>
                <a:latin typeface="Microsoft YaHei UI" panose="020B0503020204020204" pitchFamily="34" charset="-122"/>
                <a:ea typeface="Microsoft YaHei UI" panose="020B0503020204020204" pitchFamily="34" charset="-122"/>
              </a:rPr>
              <a:t> </a:t>
            </a:r>
            <a:r>
              <a:rPr lang="en-US" altLang="zh-CN" sz="2000" b="1" dirty="0">
                <a:solidFill>
                  <a:schemeClr val="accent2">
                    <a:lumMod val="40000"/>
                    <a:lumOff val="60000"/>
                  </a:schemeClr>
                </a:solidFill>
                <a:latin typeface="Microsoft YaHei UI" panose="020B0503020204020204" pitchFamily="34" charset="-122"/>
                <a:ea typeface="Microsoft YaHei UI" panose="020B0503020204020204" pitchFamily="34" charset="-122"/>
              </a:rPr>
              <a:t>used</a:t>
            </a:r>
            <a:r>
              <a:rPr lang="zh-CN" altLang="en-US" sz="2000" b="1" dirty="0">
                <a:solidFill>
                  <a:schemeClr val="accent2">
                    <a:lumMod val="40000"/>
                    <a:lumOff val="60000"/>
                  </a:schemeClr>
                </a:solidFill>
                <a:latin typeface="Microsoft YaHei UI" panose="020B0503020204020204" pitchFamily="34" charset="-122"/>
                <a:ea typeface="Microsoft YaHei UI" panose="020B0503020204020204" pitchFamily="34" charset="-122"/>
              </a:rPr>
              <a:t> </a:t>
            </a:r>
            <a:r>
              <a:rPr lang="en-US" altLang="zh-CN" sz="2000" b="1" dirty="0">
                <a:solidFill>
                  <a:schemeClr val="accent2">
                    <a:lumMod val="40000"/>
                    <a:lumOff val="60000"/>
                  </a:schemeClr>
                </a:solidFill>
                <a:latin typeface="Microsoft YaHei UI" panose="020B0503020204020204" pitchFamily="34" charset="-122"/>
                <a:ea typeface="Microsoft YaHei UI" panose="020B0503020204020204" pitchFamily="34" charset="-122"/>
              </a:rPr>
              <a:t>in</a:t>
            </a:r>
            <a:r>
              <a:rPr lang="zh-CN" altLang="en-US" sz="2000" b="1" dirty="0">
                <a:solidFill>
                  <a:schemeClr val="accent2">
                    <a:lumMod val="40000"/>
                    <a:lumOff val="60000"/>
                  </a:schemeClr>
                </a:solidFill>
                <a:latin typeface="Microsoft YaHei UI" panose="020B0503020204020204" pitchFamily="34" charset="-122"/>
                <a:ea typeface="Microsoft YaHei UI" panose="020B0503020204020204" pitchFamily="34" charset="-122"/>
              </a:rPr>
              <a:t> </a:t>
            </a:r>
            <a:r>
              <a:rPr lang="en-US" altLang="zh-CN" sz="2000" b="1" dirty="0">
                <a:solidFill>
                  <a:schemeClr val="accent2">
                    <a:lumMod val="40000"/>
                    <a:lumOff val="60000"/>
                  </a:schemeClr>
                </a:solidFill>
                <a:latin typeface="Microsoft YaHei UI" panose="020B0503020204020204" pitchFamily="34" charset="-122"/>
                <a:ea typeface="Microsoft YaHei UI" panose="020B0503020204020204" pitchFamily="34" charset="-122"/>
              </a:rPr>
              <a:t>internal</a:t>
            </a:r>
            <a:r>
              <a:rPr lang="zh-CN" altLang="en-US" sz="2000" b="1" dirty="0">
                <a:solidFill>
                  <a:schemeClr val="accent2">
                    <a:lumMod val="40000"/>
                    <a:lumOff val="60000"/>
                  </a:schemeClr>
                </a:solidFill>
                <a:latin typeface="Microsoft YaHei UI" panose="020B0503020204020204" pitchFamily="34" charset="-122"/>
                <a:ea typeface="Microsoft YaHei UI" panose="020B0503020204020204" pitchFamily="34" charset="-122"/>
              </a:rPr>
              <a:t> </a:t>
            </a:r>
            <a:r>
              <a:rPr lang="en-US" altLang="zh-CN" sz="2000" b="1" dirty="0">
                <a:solidFill>
                  <a:schemeClr val="accent2">
                    <a:lumMod val="40000"/>
                    <a:lumOff val="60000"/>
                  </a:schemeClr>
                </a:solidFill>
                <a:latin typeface="Microsoft YaHei UI" panose="020B0503020204020204" pitchFamily="34" charset="-122"/>
                <a:ea typeface="Microsoft YaHei UI" panose="020B0503020204020204" pitchFamily="34" charset="-122"/>
              </a:rPr>
              <a:t>layers</a:t>
            </a:r>
            <a:r>
              <a:rPr lang="zh-CN" altLang="en-US" sz="2000" b="1" dirty="0">
                <a:solidFill>
                  <a:schemeClr val="accent2">
                    <a:lumMod val="40000"/>
                    <a:lumOff val="60000"/>
                  </a:schemeClr>
                </a:solidFill>
                <a:latin typeface="Microsoft YaHei UI" panose="020B0503020204020204" pitchFamily="34" charset="-122"/>
                <a:ea typeface="Microsoft YaHei UI" panose="020B0503020204020204" pitchFamily="34" charset="-122"/>
              </a:rPr>
              <a:t> </a:t>
            </a:r>
            <a:r>
              <a:rPr lang="en-US" altLang="zh-CN" sz="2000" b="1" dirty="0">
                <a:solidFill>
                  <a:schemeClr val="accent2">
                    <a:lumMod val="40000"/>
                    <a:lumOff val="60000"/>
                  </a:schemeClr>
                </a:solidFill>
                <a:latin typeface="Microsoft YaHei UI" panose="020B0503020204020204" pitchFamily="34" charset="-122"/>
                <a:ea typeface="Microsoft YaHei UI" panose="020B0503020204020204" pitchFamily="34" charset="-122"/>
              </a:rPr>
              <a:t>too!</a:t>
            </a:r>
            <a:r>
              <a:rPr lang="zh-CN" altLang="en-US" sz="2000" b="1" dirty="0">
                <a:solidFill>
                  <a:schemeClr val="accent2">
                    <a:lumMod val="40000"/>
                    <a:lumOff val="60000"/>
                  </a:schemeClr>
                </a:solidFill>
                <a:latin typeface="Microsoft YaHei UI" panose="020B0503020204020204" pitchFamily="34" charset="-122"/>
                <a:ea typeface="Microsoft YaHei UI" panose="020B0503020204020204" pitchFamily="34" charset="-122"/>
              </a:rPr>
              <a:t> </a:t>
            </a:r>
            <a:r>
              <a:rPr lang="en-US" altLang="zh-CN" sz="2000" b="1" dirty="0">
                <a:solidFill>
                  <a:schemeClr val="accent2">
                    <a:lumMod val="40000"/>
                    <a:lumOff val="60000"/>
                  </a:schemeClr>
                </a:solidFill>
                <a:latin typeface="Microsoft YaHei UI" panose="020B0503020204020204" pitchFamily="34" charset="-122"/>
                <a:ea typeface="Microsoft YaHei UI" panose="020B0503020204020204" pitchFamily="34" charset="-122"/>
              </a:rPr>
              <a:t>But</a:t>
            </a:r>
            <a:r>
              <a:rPr lang="zh-CN" altLang="en-US" sz="2000" b="1" dirty="0">
                <a:solidFill>
                  <a:schemeClr val="accent2">
                    <a:lumMod val="40000"/>
                    <a:lumOff val="60000"/>
                  </a:schemeClr>
                </a:solidFill>
                <a:latin typeface="Microsoft YaHei UI" panose="020B0503020204020204" pitchFamily="34" charset="-122"/>
                <a:ea typeface="Microsoft YaHei UI" panose="020B0503020204020204" pitchFamily="34" charset="-122"/>
              </a:rPr>
              <a:t> </a:t>
            </a:r>
            <a:r>
              <a:rPr lang="en-US" altLang="zh-CN" sz="2000" b="1" dirty="0">
                <a:solidFill>
                  <a:schemeClr val="accent2">
                    <a:lumMod val="40000"/>
                    <a:lumOff val="60000"/>
                  </a:schemeClr>
                </a:solidFill>
                <a:latin typeface="Microsoft YaHei UI" panose="020B0503020204020204" pitchFamily="34" charset="-122"/>
                <a:ea typeface="Microsoft YaHei UI" panose="020B0503020204020204" pitchFamily="34" charset="-122"/>
              </a:rPr>
              <a:t>why?</a:t>
            </a:r>
          </a:p>
          <a:p>
            <a:pPr marL="742950" lvl="1" indent="-285750">
              <a:buFont typeface="Arial" panose="020B0604020202020204" pitchFamily="34" charset="0"/>
              <a:buChar char="•"/>
            </a:pPr>
            <a:r>
              <a:rPr lang="en-US" altLang="zh-CN" sz="2000" dirty="0">
                <a:latin typeface="Microsoft YaHei UI" panose="020B0503020204020204" pitchFamily="34" charset="-122"/>
                <a:ea typeface="Microsoft YaHei UI" panose="020B0503020204020204" pitchFamily="34" charset="-122"/>
              </a:rPr>
              <a:t>Observation:</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some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tokens</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are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predicted</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earlier</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than</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in</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the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last</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layer</a:t>
            </a:r>
            <a:r>
              <a:rPr lang="en-US" altLang="zh-CN" sz="2000" baseline="30000" dirty="0">
                <a:latin typeface="Microsoft YaHei UI" panose="020B0503020204020204" pitchFamily="34" charset="-122"/>
                <a:ea typeface="Microsoft YaHei UI" panose="020B0503020204020204" pitchFamily="34" charset="-122"/>
              </a:rPr>
              <a:t>[1][2]</a:t>
            </a:r>
            <a:r>
              <a:rPr lang="en-US" altLang="zh-CN" sz="2000" dirty="0">
                <a:latin typeface="Microsoft YaHei UI" panose="020B0503020204020204" pitchFamily="34" charset="-122"/>
                <a:ea typeface="Microsoft YaHei UI" panose="020B0503020204020204" pitchFamily="34" charset="-122"/>
              </a:rPr>
              <a:t>.</a:t>
            </a:r>
          </a:p>
        </p:txBody>
      </p:sp>
      <p:pic>
        <p:nvPicPr>
          <p:cNvPr id="6146" name="Picture 2">
            <a:extLst>
              <a:ext uri="{FF2B5EF4-FFF2-40B4-BE49-F238E27FC236}">
                <a16:creationId xmlns:a16="http://schemas.microsoft.com/office/drawing/2014/main" id="{E8614F2D-77FA-21B1-1147-821BFF7573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0489" y="0"/>
            <a:ext cx="43608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7929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3DFD0-201E-2A7D-A3C4-B3F250A180DB}"/>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CEE40EA4-0315-AF47-39A0-F111E8E58A71}"/>
              </a:ext>
            </a:extLst>
          </p:cNvPr>
          <p:cNvSpPr txBox="1">
            <a:spLocks/>
          </p:cNvSpPr>
          <p:nvPr/>
        </p:nvSpPr>
        <p:spPr>
          <a:xfrm>
            <a:off x="280074" y="205995"/>
            <a:ext cx="8729293" cy="7506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Circuit</a:t>
            </a:r>
            <a:r>
              <a:rPr lang="zh-CN" altLang="en-US">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discovery:</a:t>
            </a:r>
            <a:r>
              <a:rPr lang="zh-CN" altLang="en-US">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semantics</a:t>
            </a:r>
            <a:endParaRPr lang="en-US">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4" name="TextBox 3">
            <a:extLst>
              <a:ext uri="{FF2B5EF4-FFF2-40B4-BE49-F238E27FC236}">
                <a16:creationId xmlns:a16="http://schemas.microsoft.com/office/drawing/2014/main" id="{A9798F25-608B-80B3-1BAF-AD27C32BE99E}"/>
              </a:ext>
            </a:extLst>
          </p:cNvPr>
          <p:cNvSpPr txBox="1"/>
          <p:nvPr/>
        </p:nvSpPr>
        <p:spPr>
          <a:xfrm>
            <a:off x="304648" y="6375006"/>
            <a:ext cx="11038541" cy="276999"/>
          </a:xfrm>
          <a:prstGeom prst="rect">
            <a:avLst/>
          </a:prstGeom>
          <a:noFill/>
        </p:spPr>
        <p:txBody>
          <a:bodyPr wrap="square" rtlCol="0">
            <a:spAutoFit/>
          </a:bodyPr>
          <a:lstStyle/>
          <a:p>
            <a:r>
              <a:rPr lang="en-US" altLang="zh-CN" sz="1200">
                <a:latin typeface="Microsoft YaHei UI" panose="020B0503020204020204" pitchFamily="34" charset="-122"/>
                <a:ea typeface="Microsoft YaHei UI" panose="020B0503020204020204" pitchFamily="34" charset="-122"/>
              </a:rPr>
              <a:t>[1]</a:t>
            </a:r>
            <a:r>
              <a:rPr lang="zh-CN" altLang="en-US" sz="1200">
                <a:latin typeface="Microsoft YaHei UI" panose="020B0503020204020204" pitchFamily="34" charset="-122"/>
                <a:ea typeface="Microsoft YaHei UI" panose="020B0503020204020204" pitchFamily="34" charset="-122"/>
              </a:rPr>
              <a:t> </a:t>
            </a:r>
            <a:r>
              <a:rPr lang="en-US" altLang="zh-CN" sz="1200">
                <a:latin typeface="Microsoft YaHei UI" panose="020B0503020204020204" pitchFamily="34" charset="-122"/>
                <a:ea typeface="Microsoft YaHei UI" panose="020B0503020204020204" pitchFamily="34" charset="-122"/>
              </a:rPr>
              <a:t>Hanna,</a:t>
            </a:r>
            <a:r>
              <a:rPr lang="zh-CN" altLang="en-US" sz="1200">
                <a:latin typeface="Microsoft YaHei UI" panose="020B0503020204020204" pitchFamily="34" charset="-122"/>
                <a:ea typeface="Microsoft YaHei UI" panose="020B0503020204020204" pitchFamily="34" charset="-122"/>
              </a:rPr>
              <a:t> </a:t>
            </a:r>
            <a:r>
              <a:rPr lang="en-US" altLang="zh-CN" sz="1200">
                <a:latin typeface="Microsoft YaHei UI" panose="020B0503020204020204" pitchFamily="34" charset="-122"/>
                <a:ea typeface="Microsoft YaHei UI" panose="020B0503020204020204" pitchFamily="34" charset="-122"/>
              </a:rPr>
              <a:t>etc.</a:t>
            </a:r>
            <a:r>
              <a:rPr lang="zh-CN" altLang="en-US" sz="1200">
                <a:latin typeface="Microsoft YaHei UI" panose="020B0503020204020204" pitchFamily="34" charset="-122"/>
                <a:ea typeface="Microsoft YaHei UI" panose="020B0503020204020204" pitchFamily="34" charset="-122"/>
              </a:rPr>
              <a:t> </a:t>
            </a:r>
            <a:r>
              <a:rPr lang="en-US" sz="1200">
                <a:latin typeface="Microsoft YaHei UI" panose="020B0503020204020204" pitchFamily="34" charset="-122"/>
                <a:ea typeface="Microsoft YaHei UI" panose="020B0503020204020204" pitchFamily="34" charset="-122"/>
              </a:rPr>
              <a:t>How does GPT-2 compute greater-than?: Interpreting</a:t>
            </a:r>
            <a:r>
              <a:rPr lang="zh-CN" altLang="en-US" sz="1200">
                <a:latin typeface="Microsoft YaHei UI" panose="020B0503020204020204" pitchFamily="34" charset="-122"/>
                <a:ea typeface="Microsoft YaHei UI" panose="020B0503020204020204" pitchFamily="34" charset="-122"/>
              </a:rPr>
              <a:t> </a:t>
            </a:r>
            <a:r>
              <a:rPr lang="en-US" sz="1200">
                <a:latin typeface="Microsoft YaHei UI" panose="020B0503020204020204" pitchFamily="34" charset="-122"/>
                <a:ea typeface="Microsoft YaHei UI" panose="020B0503020204020204" pitchFamily="34" charset="-122"/>
              </a:rPr>
              <a:t>mathematical abilities in a pretrained language model</a:t>
            </a:r>
            <a:r>
              <a:rPr lang="en-US" altLang="zh-CN" sz="1200">
                <a:latin typeface="Microsoft YaHei UI" panose="020B0503020204020204" pitchFamily="34" charset="-122"/>
                <a:ea typeface="Microsoft YaHei UI" panose="020B0503020204020204" pitchFamily="34" charset="-122"/>
              </a:rPr>
              <a:t>.</a:t>
            </a:r>
            <a:r>
              <a:rPr lang="zh-CN" altLang="en-US" sz="1200">
                <a:latin typeface="Microsoft YaHei UI" panose="020B0503020204020204" pitchFamily="34" charset="-122"/>
                <a:ea typeface="Microsoft YaHei UI" panose="020B0503020204020204" pitchFamily="34" charset="-122"/>
              </a:rPr>
              <a:t> </a:t>
            </a:r>
            <a:r>
              <a:rPr lang="en-US" altLang="zh-CN" sz="1200">
                <a:latin typeface="Microsoft YaHei UI" panose="020B0503020204020204" pitchFamily="34" charset="-122"/>
                <a:ea typeface="Microsoft YaHei UI" panose="020B0503020204020204" pitchFamily="34" charset="-122"/>
              </a:rPr>
              <a:t>NeurIPS</a:t>
            </a:r>
            <a:r>
              <a:rPr lang="zh-CN" altLang="en-US" sz="1200">
                <a:latin typeface="Microsoft YaHei UI" panose="020B0503020204020204" pitchFamily="34" charset="-122"/>
                <a:ea typeface="Microsoft YaHei UI" panose="020B0503020204020204" pitchFamily="34" charset="-122"/>
              </a:rPr>
              <a:t> </a:t>
            </a:r>
            <a:r>
              <a:rPr lang="en-US" altLang="zh-CN" sz="1200">
                <a:latin typeface="Microsoft YaHei UI" panose="020B0503020204020204" pitchFamily="34" charset="-122"/>
                <a:ea typeface="Microsoft YaHei UI" panose="020B0503020204020204" pitchFamily="34" charset="-122"/>
              </a:rPr>
              <a:t>2023.</a:t>
            </a:r>
            <a:endParaRPr lang="en-US" sz="1200">
              <a:latin typeface="Microsoft YaHei UI" panose="020B0503020204020204" pitchFamily="34" charset="-122"/>
              <a:ea typeface="Microsoft YaHei UI" panose="020B0503020204020204" pitchFamily="34" charset="-122"/>
            </a:endParaRPr>
          </a:p>
        </p:txBody>
      </p:sp>
      <p:sp>
        <p:nvSpPr>
          <p:cNvPr id="18" name="TextBox 17">
            <a:extLst>
              <a:ext uri="{FF2B5EF4-FFF2-40B4-BE49-F238E27FC236}">
                <a16:creationId xmlns:a16="http://schemas.microsoft.com/office/drawing/2014/main" id="{1F8846DF-F284-E508-68A8-A9FD216A8A02}"/>
              </a:ext>
            </a:extLst>
          </p:cNvPr>
          <p:cNvSpPr txBox="1"/>
          <p:nvPr/>
        </p:nvSpPr>
        <p:spPr>
          <a:xfrm>
            <a:off x="998164" y="3665827"/>
            <a:ext cx="5007846" cy="646331"/>
          </a:xfrm>
          <a:prstGeom prst="rect">
            <a:avLst/>
          </a:prstGeom>
          <a:noFill/>
        </p:spPr>
        <p:txBody>
          <a:bodyPr wrap="none" rtlCol="0">
            <a:spAutoFit/>
          </a:bodyPr>
          <a:lstStyle/>
          <a:p>
            <a:r>
              <a:rPr lang="en-US" altLang="zh-CN" dirty="0">
                <a:latin typeface="Microsoft YaHei UI" panose="020B0503020204020204" pitchFamily="34" charset="-122"/>
                <a:ea typeface="Microsoft YaHei UI" panose="020B0503020204020204" pitchFamily="34" charset="-122"/>
              </a:rPr>
              <a:t>Attention</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maps</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of</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A7H11</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and</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A8H10</a:t>
            </a:r>
          </a:p>
          <a:p>
            <a:r>
              <a:rPr lang="en-US" altLang="zh-CN" dirty="0">
                <a:latin typeface="Microsoft YaHei UI" panose="020B0503020204020204" pitchFamily="34" charset="-122"/>
                <a:ea typeface="Microsoft YaHei UI" panose="020B0503020204020204" pitchFamily="34" charset="-122"/>
              </a:rPr>
              <a:t>on</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the</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Greater-than</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task:</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XX2</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attends</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to</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YY</a:t>
            </a:r>
            <a:endParaRPr lang="en-CN">
              <a:latin typeface="Microsoft YaHei UI" panose="020B0503020204020204" pitchFamily="34" charset="-122"/>
              <a:ea typeface="Microsoft YaHei UI" panose="020B0503020204020204" pitchFamily="34" charset="-122"/>
            </a:endParaRPr>
          </a:p>
        </p:txBody>
      </p:sp>
      <p:pic>
        <p:nvPicPr>
          <p:cNvPr id="15" name="Picture 14" descr="A comparison of a graph&#10;&#10;AI-generated content may be incorrect.">
            <a:extLst>
              <a:ext uri="{FF2B5EF4-FFF2-40B4-BE49-F238E27FC236}">
                <a16:creationId xmlns:a16="http://schemas.microsoft.com/office/drawing/2014/main" id="{E6C32B89-B3C1-229C-C35A-5496EF337CC9}"/>
              </a:ext>
            </a:extLst>
          </p:cNvPr>
          <p:cNvPicPr>
            <a:picLocks noChangeAspect="1"/>
          </p:cNvPicPr>
          <p:nvPr/>
        </p:nvPicPr>
        <p:blipFill>
          <a:blip r:embed="rId2"/>
          <a:stretch>
            <a:fillRect/>
          </a:stretch>
        </p:blipFill>
        <p:spPr>
          <a:xfrm>
            <a:off x="106527" y="1131779"/>
            <a:ext cx="6249307" cy="2534048"/>
          </a:xfrm>
          <a:prstGeom prst="rect">
            <a:avLst/>
          </a:prstGeom>
        </p:spPr>
      </p:pic>
      <p:pic>
        <p:nvPicPr>
          <p:cNvPr id="20" name="Picture 19" descr="A screenshot of a graph&#10;&#10;AI-generated content may be incorrect.">
            <a:extLst>
              <a:ext uri="{FF2B5EF4-FFF2-40B4-BE49-F238E27FC236}">
                <a16:creationId xmlns:a16="http://schemas.microsoft.com/office/drawing/2014/main" id="{19005FCE-274F-6E2A-B7C3-45CC003117E6}"/>
              </a:ext>
            </a:extLst>
          </p:cNvPr>
          <p:cNvPicPr>
            <a:picLocks noChangeAspect="1"/>
          </p:cNvPicPr>
          <p:nvPr/>
        </p:nvPicPr>
        <p:blipFill>
          <a:blip r:embed="rId3"/>
          <a:stretch>
            <a:fillRect/>
          </a:stretch>
        </p:blipFill>
        <p:spPr>
          <a:xfrm>
            <a:off x="6355834" y="1142771"/>
            <a:ext cx="5868108" cy="2336933"/>
          </a:xfrm>
          <a:prstGeom prst="rect">
            <a:avLst/>
          </a:prstGeom>
        </p:spPr>
      </p:pic>
      <p:sp>
        <p:nvSpPr>
          <p:cNvPr id="22" name="TextBox 21">
            <a:extLst>
              <a:ext uri="{FF2B5EF4-FFF2-40B4-BE49-F238E27FC236}">
                <a16:creationId xmlns:a16="http://schemas.microsoft.com/office/drawing/2014/main" id="{4D6E0E53-05CB-EFD3-C492-F8E37DEE709D}"/>
              </a:ext>
            </a:extLst>
          </p:cNvPr>
          <p:cNvSpPr txBox="1"/>
          <p:nvPr/>
        </p:nvSpPr>
        <p:spPr>
          <a:xfrm>
            <a:off x="6444558" y="3665827"/>
            <a:ext cx="5690660" cy="646331"/>
          </a:xfrm>
          <a:prstGeom prst="rect">
            <a:avLst/>
          </a:prstGeom>
          <a:noFill/>
        </p:spPr>
        <p:txBody>
          <a:bodyPr wrap="none" rtlCol="0">
            <a:spAutoFit/>
          </a:bodyPr>
          <a:lstStyle/>
          <a:p>
            <a:r>
              <a:rPr lang="en-US" altLang="zh-CN" dirty="0">
                <a:latin typeface="Microsoft YaHei UI" panose="020B0503020204020204" pitchFamily="34" charset="-122"/>
                <a:ea typeface="Microsoft YaHei UI" panose="020B0503020204020204" pitchFamily="34" charset="-122"/>
              </a:rPr>
              <a:t>Logit</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lens:</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translate</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the</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output</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of</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attention</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heads</a:t>
            </a:r>
            <a:br>
              <a:rPr lang="en-US" altLang="zh-CN" dirty="0">
                <a:latin typeface="Microsoft YaHei UI" panose="020B0503020204020204" pitchFamily="34" charset="-122"/>
                <a:ea typeface="Microsoft YaHei UI" panose="020B0503020204020204" pitchFamily="34" charset="-122"/>
              </a:rPr>
            </a:br>
            <a:r>
              <a:rPr lang="en-US" altLang="zh-CN" dirty="0">
                <a:latin typeface="Microsoft YaHei UI" panose="020B0503020204020204" pitchFamily="34" charset="-122"/>
                <a:ea typeface="Microsoft YaHei UI" panose="020B0503020204020204" pitchFamily="34" charset="-122"/>
              </a:rPr>
              <a:t>to</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vocab</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space</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(A7H10</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and</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A8H11).</a:t>
            </a:r>
            <a:endParaRPr lang="en-CN">
              <a:latin typeface="Microsoft YaHei UI" panose="020B0503020204020204" pitchFamily="34" charset="-122"/>
              <a:ea typeface="Microsoft YaHei UI" panose="020B0503020204020204" pitchFamily="34" charset="-122"/>
            </a:endParaRPr>
          </a:p>
        </p:txBody>
      </p:sp>
      <p:pic>
        <p:nvPicPr>
          <p:cNvPr id="24" name="Picture 23" descr="A close-up of a graph&#10;&#10;AI-generated content may be incorrect.">
            <a:extLst>
              <a:ext uri="{FF2B5EF4-FFF2-40B4-BE49-F238E27FC236}">
                <a16:creationId xmlns:a16="http://schemas.microsoft.com/office/drawing/2014/main" id="{97E42080-E518-109A-F1C3-A4519624FAF5}"/>
              </a:ext>
            </a:extLst>
          </p:cNvPr>
          <p:cNvPicPr>
            <a:picLocks noChangeAspect="1"/>
          </p:cNvPicPr>
          <p:nvPr/>
        </p:nvPicPr>
        <p:blipFill>
          <a:blip r:embed="rId4"/>
          <a:stretch>
            <a:fillRect/>
          </a:stretch>
        </p:blipFill>
        <p:spPr>
          <a:xfrm>
            <a:off x="435831" y="4508279"/>
            <a:ext cx="8417777" cy="1752158"/>
          </a:xfrm>
          <a:prstGeom prst="rect">
            <a:avLst/>
          </a:prstGeom>
        </p:spPr>
      </p:pic>
      <p:sp>
        <p:nvSpPr>
          <p:cNvPr id="25" name="TextBox 24">
            <a:extLst>
              <a:ext uri="{FF2B5EF4-FFF2-40B4-BE49-F238E27FC236}">
                <a16:creationId xmlns:a16="http://schemas.microsoft.com/office/drawing/2014/main" id="{A3484A77-452D-5B57-EA85-113D3D382054}"/>
              </a:ext>
            </a:extLst>
          </p:cNvPr>
          <p:cNvSpPr txBox="1"/>
          <p:nvPr/>
        </p:nvSpPr>
        <p:spPr>
          <a:xfrm>
            <a:off x="8853608" y="4327919"/>
            <a:ext cx="3313552" cy="2031325"/>
          </a:xfrm>
          <a:prstGeom prst="rect">
            <a:avLst/>
          </a:prstGeom>
          <a:noFill/>
        </p:spPr>
        <p:txBody>
          <a:bodyPr wrap="square" rtlCol="0">
            <a:spAutoFit/>
          </a:bodyPr>
          <a:lstStyle/>
          <a:p>
            <a:r>
              <a:rPr lang="en-US" altLang="zh-CN" dirty="0">
                <a:latin typeface="Microsoft YaHei UI" panose="020B0503020204020204" pitchFamily="34" charset="-122"/>
                <a:ea typeface="Microsoft YaHei UI" panose="020B0503020204020204" pitchFamily="34" charset="-122"/>
              </a:rPr>
              <a:t>(MLP11,</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MLP10,</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MLP9,</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MLP8).</a:t>
            </a:r>
            <a:endParaRPr lang="en-CN">
              <a:latin typeface="Microsoft YaHei UI" panose="020B0503020204020204" pitchFamily="34" charset="-122"/>
              <a:ea typeface="Microsoft YaHei UI" panose="020B0503020204020204" pitchFamily="34" charset="-122"/>
            </a:endParaRPr>
          </a:p>
          <a:p>
            <a:r>
              <a:rPr lang="en-US" altLang="zh-CN" dirty="0">
                <a:latin typeface="Microsoft YaHei UI" panose="020B0503020204020204" pitchFamily="34" charset="-122"/>
                <a:ea typeface="Microsoft YaHei UI" panose="020B0503020204020204" pitchFamily="34" charset="-122"/>
              </a:rPr>
              <a:t>perform</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the</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greater-than</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prediction</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indicated</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by</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the</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upper</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triangle</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pattern.</a:t>
            </a:r>
            <a:br>
              <a:rPr lang="en-US" altLang="zh-CN" dirty="0">
                <a:latin typeface="Microsoft YaHei UI" panose="020B0503020204020204" pitchFamily="34" charset="-122"/>
                <a:ea typeface="Microsoft YaHei UI" panose="020B0503020204020204" pitchFamily="34" charset="-122"/>
              </a:rPr>
            </a:br>
            <a:r>
              <a:rPr lang="en-US" altLang="zh-CN" dirty="0">
                <a:latin typeface="Microsoft YaHei UI" panose="020B0503020204020204" pitchFamily="34" charset="-122"/>
                <a:ea typeface="Microsoft YaHei UI" panose="020B0503020204020204" pitchFamily="34" charset="-122"/>
              </a:rPr>
              <a:t>(rows:</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YY</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values;</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columns:</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predicted</a:t>
            </a:r>
            <a:r>
              <a:rPr lang="zh-CN" altLang="en-US" dirty="0">
                <a:latin typeface="Microsoft YaHei UI" panose="020B0503020204020204" pitchFamily="34" charset="-122"/>
                <a:ea typeface="Microsoft YaHei UI" panose="020B0503020204020204" pitchFamily="34" charset="-122"/>
              </a:rPr>
              <a:t> </a:t>
            </a:r>
            <a:r>
              <a:rPr lang="en-US" altLang="zh-CN" dirty="0">
                <a:latin typeface="Microsoft YaHei UI" panose="020B0503020204020204" pitchFamily="34" charset="-122"/>
                <a:ea typeface="Microsoft YaHei UI" panose="020B0503020204020204" pitchFamily="34" charset="-122"/>
              </a:rPr>
              <a:t>values).</a:t>
            </a:r>
            <a:endParaRPr lang="en-CN">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14918561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A8F86-3A2A-AE8B-B7C6-C0194CB98E1C}"/>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E94E3F88-C03C-CDFF-C0BD-ABA70A22CCD3}"/>
              </a:ext>
            </a:extLst>
          </p:cNvPr>
          <p:cNvSpPr txBox="1">
            <a:spLocks/>
          </p:cNvSpPr>
          <p:nvPr/>
        </p:nvSpPr>
        <p:spPr>
          <a:xfrm>
            <a:off x="280074" y="205995"/>
            <a:ext cx="8729293" cy="7506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Circuit:</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more</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functional</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circuits</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4" name="TextBox 3">
            <a:extLst>
              <a:ext uri="{FF2B5EF4-FFF2-40B4-BE49-F238E27FC236}">
                <a16:creationId xmlns:a16="http://schemas.microsoft.com/office/drawing/2014/main" id="{CC1AF4C2-8119-7F2C-6358-FDE4F4777ADC}"/>
              </a:ext>
            </a:extLst>
          </p:cNvPr>
          <p:cNvSpPr txBox="1"/>
          <p:nvPr/>
        </p:nvSpPr>
        <p:spPr>
          <a:xfrm>
            <a:off x="304649" y="6375006"/>
            <a:ext cx="9788475" cy="276999"/>
          </a:xfrm>
          <a:prstGeom prst="rect">
            <a:avLst/>
          </a:prstGeom>
          <a:noFill/>
        </p:spPr>
        <p:txBody>
          <a:bodyPr wrap="square" rtlCol="0">
            <a:spAutoFit/>
          </a:bodyPr>
          <a:lstStyle/>
          <a:p>
            <a:r>
              <a:rPr lang="en-US" altLang="zh-CN" sz="1200">
                <a:latin typeface="Microsoft YaHei UI" panose="020B0503020204020204" pitchFamily="34" charset="-122"/>
                <a:ea typeface="Microsoft YaHei UI" panose="020B0503020204020204" pitchFamily="34" charset="-122"/>
              </a:rPr>
              <a:t>Wang,</a:t>
            </a:r>
            <a:r>
              <a:rPr lang="zh-CN" altLang="en-US" sz="1200">
                <a:latin typeface="Microsoft YaHei UI" panose="020B0503020204020204" pitchFamily="34" charset="-122"/>
                <a:ea typeface="Microsoft YaHei UI" panose="020B0503020204020204" pitchFamily="34" charset="-122"/>
              </a:rPr>
              <a:t> </a:t>
            </a:r>
            <a:r>
              <a:rPr lang="en-US" altLang="zh-CN" sz="1200">
                <a:latin typeface="Microsoft YaHei UI" panose="020B0503020204020204" pitchFamily="34" charset="-122"/>
                <a:ea typeface="Microsoft YaHei UI" panose="020B0503020204020204" pitchFamily="34" charset="-122"/>
              </a:rPr>
              <a:t>etc.</a:t>
            </a:r>
            <a:r>
              <a:rPr lang="zh-CN" altLang="en-US" sz="1200">
                <a:latin typeface="Microsoft YaHei UI" panose="020B0503020204020204" pitchFamily="34" charset="-122"/>
                <a:ea typeface="Microsoft YaHei UI" panose="020B0503020204020204" pitchFamily="34" charset="-122"/>
              </a:rPr>
              <a:t> </a:t>
            </a:r>
            <a:r>
              <a:rPr lang="en-US" sz="1200">
                <a:latin typeface="Microsoft YaHei UI" panose="020B0503020204020204" pitchFamily="34" charset="-122"/>
                <a:ea typeface="Microsoft YaHei UI" panose="020B0503020204020204" pitchFamily="34" charset="-122"/>
              </a:rPr>
              <a:t>Interpretability in the wild: a circuit for indirect object identification in GPT-2 small</a:t>
            </a:r>
            <a:r>
              <a:rPr lang="en-US" altLang="zh-CN" sz="1200">
                <a:latin typeface="Microsoft YaHei UI" panose="020B0503020204020204" pitchFamily="34" charset="-122"/>
                <a:ea typeface="Microsoft YaHei UI" panose="020B0503020204020204" pitchFamily="34" charset="-122"/>
              </a:rPr>
              <a:t>.</a:t>
            </a:r>
            <a:r>
              <a:rPr lang="zh-CN" altLang="en-US" sz="1200">
                <a:latin typeface="Microsoft YaHei UI" panose="020B0503020204020204" pitchFamily="34" charset="-122"/>
                <a:ea typeface="Microsoft YaHei UI" panose="020B0503020204020204" pitchFamily="34" charset="-122"/>
              </a:rPr>
              <a:t> </a:t>
            </a:r>
            <a:r>
              <a:rPr lang="en-US" altLang="zh-CN" sz="1200">
                <a:latin typeface="Microsoft YaHei UI" panose="020B0503020204020204" pitchFamily="34" charset="-122"/>
                <a:ea typeface="Microsoft YaHei UI" panose="020B0503020204020204" pitchFamily="34" charset="-122"/>
              </a:rPr>
              <a:t>ICLR</a:t>
            </a:r>
            <a:r>
              <a:rPr lang="zh-CN" altLang="en-US" sz="1200">
                <a:latin typeface="Microsoft YaHei UI" panose="020B0503020204020204" pitchFamily="34" charset="-122"/>
                <a:ea typeface="Microsoft YaHei UI" panose="020B0503020204020204" pitchFamily="34" charset="-122"/>
              </a:rPr>
              <a:t> </a:t>
            </a:r>
            <a:r>
              <a:rPr lang="en-US" altLang="zh-CN" sz="1200">
                <a:latin typeface="Microsoft YaHei UI" panose="020B0503020204020204" pitchFamily="34" charset="-122"/>
                <a:ea typeface="Microsoft YaHei UI" panose="020B0503020204020204" pitchFamily="34" charset="-122"/>
              </a:rPr>
              <a:t>2023.</a:t>
            </a:r>
          </a:p>
        </p:txBody>
      </p:sp>
      <p:pic>
        <p:nvPicPr>
          <p:cNvPr id="3" name="Picture 2" descr="A diagram of a process flow&#10;&#10;AI-generated content may be incorrect.">
            <a:extLst>
              <a:ext uri="{FF2B5EF4-FFF2-40B4-BE49-F238E27FC236}">
                <a16:creationId xmlns:a16="http://schemas.microsoft.com/office/drawing/2014/main" id="{91CAA1DD-BD47-A017-D370-77908CED3535}"/>
              </a:ext>
            </a:extLst>
          </p:cNvPr>
          <p:cNvPicPr>
            <a:picLocks noChangeAspect="1"/>
          </p:cNvPicPr>
          <p:nvPr/>
        </p:nvPicPr>
        <p:blipFill>
          <a:blip r:embed="rId2"/>
          <a:stretch>
            <a:fillRect/>
          </a:stretch>
        </p:blipFill>
        <p:spPr>
          <a:xfrm>
            <a:off x="304649" y="956648"/>
            <a:ext cx="6814608" cy="2937501"/>
          </a:xfrm>
          <a:prstGeom prst="rect">
            <a:avLst/>
          </a:prstGeom>
        </p:spPr>
      </p:pic>
      <p:sp>
        <p:nvSpPr>
          <p:cNvPr id="6" name="TextBox 5">
            <a:extLst>
              <a:ext uri="{FF2B5EF4-FFF2-40B4-BE49-F238E27FC236}">
                <a16:creationId xmlns:a16="http://schemas.microsoft.com/office/drawing/2014/main" id="{ECCB1E3F-9042-E0C4-A691-351038A34173}"/>
              </a:ext>
            </a:extLst>
          </p:cNvPr>
          <p:cNvSpPr txBox="1"/>
          <p:nvPr/>
        </p:nvSpPr>
        <p:spPr>
          <a:xfrm>
            <a:off x="7315200" y="1099458"/>
            <a:ext cx="4876800" cy="2800767"/>
          </a:xfrm>
          <a:prstGeom prst="rect">
            <a:avLst/>
          </a:prstGeom>
          <a:noFill/>
        </p:spPr>
        <p:txBody>
          <a:bodyPr wrap="square" rtlCol="0">
            <a:spAutoFit/>
          </a:bodyPr>
          <a:lstStyle/>
          <a:p>
            <a:pPr marL="285750" indent="-285750">
              <a:buFont typeface="Arial" panose="020B0604020202020204" pitchFamily="34" charset="0"/>
              <a:buChar char="•"/>
            </a:pPr>
            <a:r>
              <a:rPr lang="en-US" altLang="zh-CN" sz="2200" dirty="0">
                <a:latin typeface="Microsoft YaHei UI" panose="020B0503020204020204" pitchFamily="34" charset="-122"/>
                <a:ea typeface="Microsoft YaHei UI" panose="020B0503020204020204" pitchFamily="34" charset="-122"/>
              </a:rPr>
              <a:t>Name</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Mover</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Heads:</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copy</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name</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to</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another</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location.</a:t>
            </a:r>
          </a:p>
          <a:p>
            <a:pPr marL="285750" indent="-285750">
              <a:buFont typeface="Arial" panose="020B0604020202020204" pitchFamily="34" charset="0"/>
              <a:buChar char="•"/>
            </a:pPr>
            <a:r>
              <a:rPr lang="en-US" altLang="zh-CN" sz="2200" dirty="0">
                <a:latin typeface="Microsoft YaHei UI" panose="020B0503020204020204" pitchFamily="34" charset="-122"/>
                <a:ea typeface="Microsoft YaHei UI" panose="020B0503020204020204" pitchFamily="34" charset="-122"/>
              </a:rPr>
              <a:t>Negative</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Name</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Mover</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Heads:</a:t>
            </a:r>
            <a:r>
              <a:rPr lang="zh-CN" altLang="en-US" sz="2200" dirty="0">
                <a:latin typeface="Microsoft YaHei UI" panose="020B0503020204020204" pitchFamily="34" charset="-122"/>
                <a:ea typeface="Microsoft YaHei UI" panose="020B0503020204020204" pitchFamily="34" charset="-122"/>
              </a:rPr>
              <a:t> </a:t>
            </a:r>
            <a:endParaRPr lang="en-US" altLang="zh-CN" sz="2200" dirty="0">
              <a:latin typeface="Microsoft YaHei UI" panose="020B0503020204020204" pitchFamily="34" charset="-122"/>
              <a:ea typeface="Microsoft YaHei UI" panose="020B0503020204020204" pitchFamily="34" charset="-122"/>
            </a:endParaRPr>
          </a:p>
          <a:p>
            <a:pPr marL="285750" indent="-285750">
              <a:buFont typeface="Arial" panose="020B0604020202020204" pitchFamily="34" charset="0"/>
              <a:buChar char="•"/>
            </a:pPr>
            <a:r>
              <a:rPr lang="en-US" altLang="zh-CN" sz="2200" dirty="0">
                <a:latin typeface="Microsoft YaHei UI" panose="020B0503020204020204" pitchFamily="34" charset="-122"/>
                <a:ea typeface="Microsoft YaHei UI" panose="020B0503020204020204" pitchFamily="34" charset="-122"/>
              </a:rPr>
              <a:t>Backup</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Name</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Mover</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Heads</a:t>
            </a:r>
            <a:br>
              <a:rPr lang="en-US" altLang="zh-CN" sz="2200" dirty="0">
                <a:latin typeface="Microsoft YaHei UI" panose="020B0503020204020204" pitchFamily="34" charset="-122"/>
                <a:ea typeface="Microsoft YaHei UI" panose="020B0503020204020204" pitchFamily="34" charset="-122"/>
              </a:rPr>
            </a:br>
            <a:r>
              <a:rPr lang="en-US" altLang="zh-CN" sz="2200" dirty="0">
                <a:latin typeface="Microsoft YaHei UI" panose="020B0503020204020204" pitchFamily="34" charset="-122"/>
                <a:ea typeface="Microsoft YaHei UI" panose="020B0503020204020204" pitchFamily="34" charset="-122"/>
              </a:rPr>
              <a:t>S-Inhibition</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Heads</a:t>
            </a:r>
          </a:p>
          <a:p>
            <a:pPr marL="285750" indent="-285750">
              <a:buFont typeface="Arial" panose="020B0604020202020204" pitchFamily="34" charset="0"/>
              <a:buChar char="•"/>
            </a:pPr>
            <a:r>
              <a:rPr lang="en-US" altLang="zh-CN" sz="2200" dirty="0">
                <a:latin typeface="Microsoft YaHei UI" panose="020B0503020204020204" pitchFamily="34" charset="-122"/>
                <a:ea typeface="Microsoft YaHei UI" panose="020B0503020204020204" pitchFamily="34" charset="-122"/>
              </a:rPr>
              <a:t>Duplicate</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Heads</a:t>
            </a:r>
            <a:br>
              <a:rPr lang="en-US" altLang="zh-CN" sz="2200" dirty="0">
                <a:latin typeface="Microsoft YaHei UI" panose="020B0503020204020204" pitchFamily="34" charset="-122"/>
                <a:ea typeface="Microsoft YaHei UI" panose="020B0503020204020204" pitchFamily="34" charset="-122"/>
              </a:rPr>
            </a:br>
            <a:r>
              <a:rPr lang="en-US" altLang="zh-CN" sz="2200" dirty="0">
                <a:latin typeface="Microsoft YaHei UI" panose="020B0503020204020204" pitchFamily="34" charset="-122"/>
                <a:ea typeface="Microsoft YaHei UI" panose="020B0503020204020204" pitchFamily="34" charset="-122"/>
              </a:rPr>
              <a:t>Previous</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Token</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Heads</a:t>
            </a:r>
          </a:p>
          <a:p>
            <a:pPr marL="285750" indent="-285750">
              <a:buFont typeface="Arial" panose="020B0604020202020204" pitchFamily="34" charset="0"/>
              <a:buChar char="•"/>
            </a:pPr>
            <a:r>
              <a:rPr lang="en-US" altLang="zh-CN" sz="2200" dirty="0">
                <a:latin typeface="Microsoft YaHei UI" panose="020B0503020204020204" pitchFamily="34" charset="-122"/>
                <a:ea typeface="Microsoft YaHei UI" panose="020B0503020204020204" pitchFamily="34" charset="-122"/>
              </a:rPr>
              <a:t>Induction</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Heads</a:t>
            </a:r>
          </a:p>
        </p:txBody>
      </p:sp>
      <p:sp>
        <p:nvSpPr>
          <p:cNvPr id="8" name="TextBox 7">
            <a:extLst>
              <a:ext uri="{FF2B5EF4-FFF2-40B4-BE49-F238E27FC236}">
                <a16:creationId xmlns:a16="http://schemas.microsoft.com/office/drawing/2014/main" id="{92F70473-461D-C46A-7ED3-5C2158740085}"/>
              </a:ext>
            </a:extLst>
          </p:cNvPr>
          <p:cNvSpPr txBox="1"/>
          <p:nvPr/>
        </p:nvSpPr>
        <p:spPr>
          <a:xfrm>
            <a:off x="740780" y="4294208"/>
            <a:ext cx="6618415" cy="369332"/>
          </a:xfrm>
          <a:prstGeom prst="rect">
            <a:avLst/>
          </a:prstGeom>
          <a:noFill/>
        </p:spPr>
        <p:txBody>
          <a:bodyPr wrap="none" rtlCol="0">
            <a:spAutoFit/>
          </a:bodyPr>
          <a:lstStyle/>
          <a:p>
            <a:r>
              <a:rPr lang="en-US" altLang="zh-CN" dirty="0"/>
              <a:t>A</a:t>
            </a:r>
            <a:r>
              <a:rPr lang="zh-CN" altLang="en-US" dirty="0"/>
              <a:t> </a:t>
            </a:r>
            <a:r>
              <a:rPr lang="en-US" altLang="zh-CN" dirty="0"/>
              <a:t>hypothesized</a:t>
            </a:r>
            <a:r>
              <a:rPr lang="zh-CN" altLang="en-US" dirty="0"/>
              <a:t> </a:t>
            </a:r>
            <a:r>
              <a:rPr lang="en-US" altLang="zh-CN" dirty="0"/>
              <a:t>algorithm</a:t>
            </a:r>
            <a:r>
              <a:rPr lang="zh-CN" altLang="en-US" dirty="0"/>
              <a:t> </a:t>
            </a:r>
            <a:r>
              <a:rPr lang="en-US" altLang="zh-CN" dirty="0"/>
              <a:t>implemented</a:t>
            </a:r>
            <a:r>
              <a:rPr lang="zh-CN" altLang="en-US" dirty="0"/>
              <a:t> </a:t>
            </a:r>
            <a:r>
              <a:rPr lang="en-US" altLang="zh-CN" dirty="0"/>
              <a:t>by</a:t>
            </a:r>
            <a:r>
              <a:rPr lang="zh-CN" altLang="en-US" dirty="0"/>
              <a:t> </a:t>
            </a:r>
            <a:r>
              <a:rPr lang="en-US" altLang="zh-CN" dirty="0"/>
              <a:t>the</a:t>
            </a:r>
            <a:r>
              <a:rPr lang="zh-CN" altLang="en-US" dirty="0"/>
              <a:t> </a:t>
            </a:r>
            <a:r>
              <a:rPr lang="en-US" altLang="zh-CN" dirty="0"/>
              <a:t>extracted circuit</a:t>
            </a:r>
            <a:r>
              <a:rPr lang="en-US" altLang="zh-CN" baseline="30000" dirty="0"/>
              <a:t>[1]</a:t>
            </a:r>
            <a:r>
              <a:rPr lang="en-US" altLang="zh-CN" dirty="0"/>
              <a:t>:</a:t>
            </a:r>
          </a:p>
        </p:txBody>
      </p:sp>
    </p:spTree>
    <p:extLst>
      <p:ext uri="{BB962C8B-B14F-4D97-AF65-F5344CB8AC3E}">
        <p14:creationId xmlns:p14="http://schemas.microsoft.com/office/powerpoint/2010/main" val="31863048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F4801-19E6-A330-5AA8-38BCF660AE72}"/>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C41EE096-EB04-59CF-996F-C2E6268ABF9E}"/>
              </a:ext>
            </a:extLst>
          </p:cNvPr>
          <p:cNvSpPr txBox="1">
            <a:spLocks/>
          </p:cNvSpPr>
          <p:nvPr/>
        </p:nvSpPr>
        <p:spPr>
          <a:xfrm>
            <a:off x="280074" y="205995"/>
            <a:ext cx="11803896" cy="7506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Circuit:</a:t>
            </a:r>
            <a:r>
              <a:rPr lang="zh-CN" altLang="en-US">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(negative)</a:t>
            </a:r>
            <a:r>
              <a:rPr lang="zh-CN" altLang="en-US">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name</a:t>
            </a:r>
            <a:r>
              <a:rPr lang="zh-CN" altLang="en-US">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mover</a:t>
            </a:r>
            <a:r>
              <a:rPr lang="zh-CN" altLang="en-US">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head</a:t>
            </a:r>
            <a:endParaRPr lang="en-US">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4" name="TextBox 3">
            <a:extLst>
              <a:ext uri="{FF2B5EF4-FFF2-40B4-BE49-F238E27FC236}">
                <a16:creationId xmlns:a16="http://schemas.microsoft.com/office/drawing/2014/main" id="{DEC26BF7-77A4-96E4-D3E5-7E19E970D9DE}"/>
              </a:ext>
            </a:extLst>
          </p:cNvPr>
          <p:cNvSpPr txBox="1"/>
          <p:nvPr/>
        </p:nvSpPr>
        <p:spPr>
          <a:xfrm>
            <a:off x="304649" y="6375006"/>
            <a:ext cx="9603280" cy="276999"/>
          </a:xfrm>
          <a:prstGeom prst="rect">
            <a:avLst/>
          </a:prstGeom>
          <a:noFill/>
        </p:spPr>
        <p:txBody>
          <a:bodyPr wrap="square" rtlCol="0">
            <a:spAutoFit/>
          </a:bodyPr>
          <a:lstStyle/>
          <a:p>
            <a:r>
              <a:rPr lang="en-US" altLang="zh-CN" sz="1200" dirty="0">
                <a:latin typeface="Microsoft YaHei UI" panose="020B0503020204020204" pitchFamily="34" charset="-122"/>
                <a:ea typeface="Microsoft YaHei UI" panose="020B0503020204020204" pitchFamily="34" charset="-122"/>
              </a:rPr>
              <a:t>Wang,</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etc.</a:t>
            </a:r>
            <a:r>
              <a:rPr lang="zh-CN" altLang="en-US" sz="1200" dirty="0">
                <a:latin typeface="Microsoft YaHei UI" panose="020B0503020204020204" pitchFamily="34" charset="-122"/>
                <a:ea typeface="Microsoft YaHei UI" panose="020B0503020204020204" pitchFamily="34" charset="-122"/>
              </a:rPr>
              <a:t> </a:t>
            </a:r>
            <a:r>
              <a:rPr lang="en-US" sz="1200" dirty="0">
                <a:latin typeface="Microsoft YaHei UI" panose="020B0503020204020204" pitchFamily="34" charset="-122"/>
                <a:ea typeface="Microsoft YaHei UI" panose="020B0503020204020204" pitchFamily="34" charset="-122"/>
              </a:rPr>
              <a:t>Interpretability in the wild: a circuit for indirect object identification in GPT-2 small</a:t>
            </a:r>
            <a:r>
              <a:rPr lang="en-US" altLang="zh-CN" sz="1200" dirty="0">
                <a:latin typeface="Microsoft YaHei UI" panose="020B0503020204020204" pitchFamily="34" charset="-122"/>
                <a:ea typeface="Microsoft YaHei UI" panose="020B0503020204020204" pitchFamily="34" charset="-122"/>
              </a:rPr>
              <a:t>.</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ICLR</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2023.</a:t>
            </a:r>
          </a:p>
        </p:txBody>
      </p:sp>
      <p:pic>
        <p:nvPicPr>
          <p:cNvPr id="2" name="Picture 1">
            <a:extLst>
              <a:ext uri="{FF2B5EF4-FFF2-40B4-BE49-F238E27FC236}">
                <a16:creationId xmlns:a16="http://schemas.microsoft.com/office/drawing/2014/main" id="{53E3143E-2061-ADEB-15B6-C7254B265D48}"/>
              </a:ext>
            </a:extLst>
          </p:cNvPr>
          <p:cNvPicPr>
            <a:picLocks noChangeAspect="1"/>
          </p:cNvPicPr>
          <p:nvPr/>
        </p:nvPicPr>
        <p:blipFill>
          <a:blip r:embed="rId2"/>
          <a:stretch>
            <a:fillRect/>
          </a:stretch>
        </p:blipFill>
        <p:spPr>
          <a:xfrm>
            <a:off x="0" y="2662671"/>
            <a:ext cx="7772400" cy="3770686"/>
          </a:xfrm>
          <a:prstGeom prst="rect">
            <a:avLst/>
          </a:prstGeom>
        </p:spPr>
      </p:pic>
      <p:sp>
        <p:nvSpPr>
          <p:cNvPr id="3" name="TextBox 2">
            <a:extLst>
              <a:ext uri="{FF2B5EF4-FFF2-40B4-BE49-F238E27FC236}">
                <a16:creationId xmlns:a16="http://schemas.microsoft.com/office/drawing/2014/main" id="{4F1B7404-FF5B-1DCB-5661-7B2BF65DE7A4}"/>
              </a:ext>
            </a:extLst>
          </p:cNvPr>
          <p:cNvSpPr txBox="1"/>
          <p:nvPr/>
        </p:nvSpPr>
        <p:spPr>
          <a:xfrm>
            <a:off x="280074" y="999373"/>
            <a:ext cx="2488557" cy="1600438"/>
          </a:xfrm>
          <a:prstGeom prst="rect">
            <a:avLst/>
          </a:prstGeom>
          <a:noFill/>
        </p:spPr>
        <p:txBody>
          <a:bodyPr wrap="square" rtlCol="0">
            <a:spAutoFit/>
          </a:bodyPr>
          <a:lstStyle/>
          <a:p>
            <a:pPr marL="285750" indent="-285750">
              <a:buFont typeface="Arial" panose="020B0604020202020204" pitchFamily="34" charset="0"/>
              <a:buChar char="•"/>
            </a:pPr>
            <a:r>
              <a:rPr lang="en-US" altLang="zh-CN" sz="1400" dirty="0">
                <a:latin typeface="Microsoft YaHei UI" panose="020B0503020204020204" pitchFamily="34" charset="-122"/>
                <a:ea typeface="Microsoft YaHei UI" panose="020B0503020204020204" pitchFamily="34" charset="-122"/>
              </a:rPr>
              <a:t>Using</a:t>
            </a:r>
            <a:r>
              <a:rPr lang="zh-CN" altLang="en-US" sz="1400" dirty="0">
                <a:latin typeface="Microsoft YaHei UI" panose="020B0503020204020204" pitchFamily="34" charset="-122"/>
                <a:ea typeface="Microsoft YaHei UI" panose="020B0503020204020204" pitchFamily="34" charset="-122"/>
              </a:rPr>
              <a:t> </a:t>
            </a:r>
            <a:r>
              <a:rPr lang="en-US" altLang="zh-CN" sz="1400" dirty="0">
                <a:latin typeface="Microsoft YaHei UI" panose="020B0503020204020204" pitchFamily="34" charset="-122"/>
                <a:ea typeface="Microsoft YaHei UI" panose="020B0503020204020204" pitchFamily="34" charset="-122"/>
              </a:rPr>
              <a:t>the</a:t>
            </a:r>
            <a:r>
              <a:rPr lang="zh-CN" altLang="en-US" sz="1400" dirty="0">
                <a:latin typeface="Microsoft YaHei UI" panose="020B0503020204020204" pitchFamily="34" charset="-122"/>
                <a:ea typeface="Microsoft YaHei UI" panose="020B0503020204020204" pitchFamily="34" charset="-122"/>
              </a:rPr>
              <a:t> </a:t>
            </a:r>
            <a:r>
              <a:rPr lang="en-US" altLang="zh-CN" sz="1400" dirty="0">
                <a:latin typeface="Microsoft YaHei UI" panose="020B0503020204020204" pitchFamily="34" charset="-122"/>
                <a:ea typeface="Microsoft YaHei UI" panose="020B0503020204020204" pitchFamily="34" charset="-122"/>
              </a:rPr>
              <a:t>idea</a:t>
            </a:r>
            <a:r>
              <a:rPr lang="zh-CN" altLang="en-US" sz="1400" dirty="0">
                <a:latin typeface="Microsoft YaHei UI" panose="020B0503020204020204" pitchFamily="34" charset="-122"/>
                <a:ea typeface="Microsoft YaHei UI" panose="020B0503020204020204" pitchFamily="34" charset="-122"/>
              </a:rPr>
              <a:t> </a:t>
            </a:r>
            <a:r>
              <a:rPr lang="en-US" altLang="zh-CN" sz="1400" dirty="0">
                <a:latin typeface="Microsoft YaHei UI" panose="020B0503020204020204" pitchFamily="34" charset="-122"/>
                <a:ea typeface="Microsoft YaHei UI" panose="020B0503020204020204" pitchFamily="34" charset="-122"/>
              </a:rPr>
              <a:t>of</a:t>
            </a:r>
            <a:r>
              <a:rPr lang="zh-CN" altLang="en-US" sz="1400" dirty="0">
                <a:latin typeface="Microsoft YaHei UI" panose="020B0503020204020204" pitchFamily="34" charset="-122"/>
                <a:ea typeface="Microsoft YaHei UI" panose="020B0503020204020204" pitchFamily="34" charset="-122"/>
              </a:rPr>
              <a:t> </a:t>
            </a:r>
            <a:r>
              <a:rPr lang="en-US" altLang="zh-CN" sz="1400" b="1" dirty="0">
                <a:latin typeface="Microsoft YaHei UI" panose="020B0503020204020204" pitchFamily="34" charset="-122"/>
                <a:ea typeface="Microsoft YaHei UI" panose="020B0503020204020204" pitchFamily="34" charset="-122"/>
              </a:rPr>
              <a:t>Logit</a:t>
            </a:r>
            <a:r>
              <a:rPr lang="zh-CN" altLang="en-US" sz="1400" b="1" dirty="0">
                <a:latin typeface="Microsoft YaHei UI" panose="020B0503020204020204" pitchFamily="34" charset="-122"/>
                <a:ea typeface="Microsoft YaHei UI" panose="020B0503020204020204" pitchFamily="34" charset="-122"/>
              </a:rPr>
              <a:t> </a:t>
            </a:r>
            <a:r>
              <a:rPr lang="en-US" altLang="zh-CN" sz="1400" b="1" dirty="0">
                <a:latin typeface="Microsoft YaHei UI" panose="020B0503020204020204" pitchFamily="34" charset="-122"/>
                <a:ea typeface="Microsoft YaHei UI" panose="020B0503020204020204" pitchFamily="34" charset="-122"/>
              </a:rPr>
              <a:t>Lens</a:t>
            </a:r>
            <a:r>
              <a:rPr lang="en-US" altLang="zh-CN" sz="1400" dirty="0">
                <a:latin typeface="Microsoft YaHei UI" panose="020B0503020204020204" pitchFamily="34" charset="-122"/>
                <a:ea typeface="Microsoft YaHei UI" panose="020B0503020204020204" pitchFamily="34" charset="-122"/>
              </a:rPr>
              <a:t>,</a:t>
            </a:r>
            <a:r>
              <a:rPr lang="zh-CN" altLang="en-US" sz="1400" dirty="0">
                <a:latin typeface="Microsoft YaHei UI" panose="020B0503020204020204" pitchFamily="34" charset="-122"/>
                <a:ea typeface="Microsoft YaHei UI" panose="020B0503020204020204" pitchFamily="34" charset="-122"/>
              </a:rPr>
              <a:t> </a:t>
            </a:r>
            <a:r>
              <a:rPr lang="en-US" altLang="zh-CN" sz="1400" dirty="0">
                <a:latin typeface="Microsoft YaHei UI" panose="020B0503020204020204" pitchFamily="34" charset="-122"/>
                <a:ea typeface="Microsoft YaHei UI" panose="020B0503020204020204" pitchFamily="34" charset="-122"/>
              </a:rPr>
              <a:t>unembed</a:t>
            </a:r>
            <a:r>
              <a:rPr lang="zh-CN" altLang="en-US" sz="1400" dirty="0">
                <a:latin typeface="Microsoft YaHei UI" panose="020B0503020204020204" pitchFamily="34" charset="-122"/>
                <a:ea typeface="Microsoft YaHei UI" panose="020B0503020204020204" pitchFamily="34" charset="-122"/>
              </a:rPr>
              <a:t> </a:t>
            </a:r>
            <a:r>
              <a:rPr lang="en-US" altLang="zh-CN" sz="1400" dirty="0">
                <a:latin typeface="Microsoft YaHei UI" panose="020B0503020204020204" pitchFamily="34" charset="-122"/>
                <a:ea typeface="Microsoft YaHei UI" panose="020B0503020204020204" pitchFamily="34" charset="-122"/>
              </a:rPr>
              <a:t>each</a:t>
            </a:r>
            <a:r>
              <a:rPr lang="zh-CN" altLang="en-US" sz="1400" dirty="0">
                <a:latin typeface="Microsoft YaHei UI" panose="020B0503020204020204" pitchFamily="34" charset="-122"/>
                <a:ea typeface="Microsoft YaHei UI" panose="020B0503020204020204" pitchFamily="34" charset="-122"/>
              </a:rPr>
              <a:t> </a:t>
            </a:r>
            <a:r>
              <a:rPr lang="en-US" altLang="zh-CN" sz="1400" dirty="0">
                <a:latin typeface="Microsoft YaHei UI" panose="020B0503020204020204" pitchFamily="34" charset="-122"/>
                <a:ea typeface="Microsoft YaHei UI" panose="020B0503020204020204" pitchFamily="34" charset="-122"/>
              </a:rPr>
              <a:t>head</a:t>
            </a:r>
            <a:r>
              <a:rPr lang="zh-CN" altLang="en-US" sz="1400" dirty="0">
                <a:latin typeface="Microsoft YaHei UI" panose="020B0503020204020204" pitchFamily="34" charset="-122"/>
                <a:ea typeface="Microsoft YaHei UI" panose="020B0503020204020204" pitchFamily="34" charset="-122"/>
              </a:rPr>
              <a:t> </a:t>
            </a:r>
            <a:r>
              <a:rPr lang="en-US" altLang="zh-CN" sz="1400" dirty="0">
                <a:latin typeface="Microsoft YaHei UI" panose="020B0503020204020204" pitchFamily="34" charset="-122"/>
                <a:ea typeface="Microsoft YaHei UI" panose="020B0503020204020204" pitchFamily="34" charset="-122"/>
              </a:rPr>
              <a:t>to</a:t>
            </a:r>
            <a:r>
              <a:rPr lang="zh-CN" altLang="en-US" sz="1400" dirty="0">
                <a:latin typeface="Microsoft YaHei UI" panose="020B0503020204020204" pitchFamily="34" charset="-122"/>
                <a:ea typeface="Microsoft YaHei UI" panose="020B0503020204020204" pitchFamily="34" charset="-122"/>
              </a:rPr>
              <a:t> </a:t>
            </a:r>
            <a:r>
              <a:rPr lang="en-US" altLang="zh-CN" sz="1400" dirty="0">
                <a:latin typeface="Microsoft YaHei UI" panose="020B0503020204020204" pitchFamily="34" charset="-122"/>
                <a:ea typeface="Microsoft YaHei UI" panose="020B0503020204020204" pitchFamily="34" charset="-122"/>
              </a:rPr>
              <a:t>W</a:t>
            </a:r>
            <a:r>
              <a:rPr lang="en-US" altLang="zh-CN" sz="1400" baseline="-25000" dirty="0">
                <a:latin typeface="Microsoft YaHei UI" panose="020B0503020204020204" pitchFamily="34" charset="-122"/>
                <a:ea typeface="Microsoft YaHei UI" panose="020B0503020204020204" pitchFamily="34" charset="-122"/>
              </a:rPr>
              <a:t>U</a:t>
            </a:r>
            <a:r>
              <a:rPr lang="en-US" altLang="zh-CN" sz="1400" dirty="0">
                <a:latin typeface="Microsoft YaHei UI" panose="020B0503020204020204" pitchFamily="34" charset="-122"/>
                <a:ea typeface="Microsoft YaHei UI" panose="020B0503020204020204" pitchFamily="34" charset="-122"/>
              </a:rPr>
              <a:t>[IO]-W</a:t>
            </a:r>
            <a:r>
              <a:rPr lang="en-US" altLang="zh-CN" sz="1400" baseline="-25000" dirty="0">
                <a:latin typeface="Microsoft YaHei UI" panose="020B0503020204020204" pitchFamily="34" charset="-122"/>
                <a:ea typeface="Microsoft YaHei UI" panose="020B0503020204020204" pitchFamily="34" charset="-122"/>
              </a:rPr>
              <a:t>U</a:t>
            </a:r>
            <a:r>
              <a:rPr lang="en-US" altLang="zh-CN" sz="1400" dirty="0">
                <a:latin typeface="Microsoft YaHei UI" panose="020B0503020204020204" pitchFamily="34" charset="-122"/>
                <a:ea typeface="Microsoft YaHei UI" panose="020B0503020204020204" pitchFamily="34" charset="-122"/>
              </a:rPr>
              <a:t>[S],</a:t>
            </a:r>
            <a:r>
              <a:rPr lang="zh-CN" altLang="en-US" sz="1400" dirty="0">
                <a:latin typeface="Microsoft YaHei UI" panose="020B0503020204020204" pitchFamily="34" charset="-122"/>
                <a:ea typeface="Microsoft YaHei UI" panose="020B0503020204020204" pitchFamily="34" charset="-122"/>
              </a:rPr>
              <a:t> </a:t>
            </a:r>
            <a:r>
              <a:rPr lang="en-US" altLang="zh-CN" sz="1400" dirty="0">
                <a:latin typeface="Microsoft YaHei UI" panose="020B0503020204020204" pitchFamily="34" charset="-122"/>
                <a:ea typeface="Microsoft YaHei UI" panose="020B0503020204020204" pitchFamily="34" charset="-122"/>
              </a:rPr>
              <a:t>W</a:t>
            </a:r>
            <a:r>
              <a:rPr lang="en-US" altLang="zh-CN" sz="1400" baseline="-25000" dirty="0">
                <a:latin typeface="Microsoft YaHei UI" panose="020B0503020204020204" pitchFamily="34" charset="-122"/>
                <a:ea typeface="Microsoft YaHei UI" panose="020B0503020204020204" pitchFamily="34" charset="-122"/>
              </a:rPr>
              <a:t>U</a:t>
            </a:r>
            <a:r>
              <a:rPr lang="zh-CN" altLang="en-US" sz="1400" dirty="0">
                <a:latin typeface="Microsoft YaHei UI" panose="020B0503020204020204" pitchFamily="34" charset="-122"/>
                <a:ea typeface="Microsoft YaHei UI" panose="020B0503020204020204" pitchFamily="34" charset="-122"/>
              </a:rPr>
              <a:t> </a:t>
            </a:r>
            <a:r>
              <a:rPr lang="en-US" altLang="zh-CN" sz="1400" dirty="0">
                <a:latin typeface="Microsoft YaHei UI" panose="020B0503020204020204" pitchFamily="34" charset="-122"/>
                <a:ea typeface="Microsoft YaHei UI" panose="020B0503020204020204" pitchFamily="34" charset="-122"/>
              </a:rPr>
              <a:t>unembedding</a:t>
            </a:r>
            <a:r>
              <a:rPr lang="zh-CN" altLang="en-US" sz="1400" dirty="0">
                <a:latin typeface="Microsoft YaHei UI" panose="020B0503020204020204" pitchFamily="34" charset="-122"/>
                <a:ea typeface="Microsoft YaHei UI" panose="020B0503020204020204" pitchFamily="34" charset="-122"/>
              </a:rPr>
              <a:t> </a:t>
            </a:r>
            <a:r>
              <a:rPr lang="en-US" altLang="zh-CN" sz="1400" dirty="0">
                <a:latin typeface="Microsoft YaHei UI" panose="020B0503020204020204" pitchFamily="34" charset="-122"/>
                <a:ea typeface="Microsoft YaHei UI" panose="020B0503020204020204" pitchFamily="34" charset="-122"/>
              </a:rPr>
              <a:t>matrix</a:t>
            </a:r>
            <a:r>
              <a:rPr lang="zh-CN" altLang="en-US" sz="1400" dirty="0">
                <a:latin typeface="Microsoft YaHei UI" panose="020B0503020204020204" pitchFamily="34" charset="-122"/>
                <a:ea typeface="Microsoft YaHei UI" panose="020B0503020204020204" pitchFamily="34" charset="-122"/>
              </a:rPr>
              <a:t> </a:t>
            </a:r>
            <a:r>
              <a:rPr lang="en-US" altLang="zh-CN" sz="1400" dirty="0">
                <a:latin typeface="Microsoft YaHei UI" panose="020B0503020204020204" pitchFamily="34" charset="-122"/>
                <a:ea typeface="Microsoft YaHei UI" panose="020B0503020204020204" pitchFamily="34" charset="-122"/>
              </a:rPr>
              <a:t>mapping</a:t>
            </a:r>
            <a:r>
              <a:rPr lang="zh-CN" altLang="en-US" sz="1400" dirty="0">
                <a:latin typeface="Microsoft YaHei UI" panose="020B0503020204020204" pitchFamily="34" charset="-122"/>
                <a:ea typeface="Microsoft YaHei UI" panose="020B0503020204020204" pitchFamily="34" charset="-122"/>
              </a:rPr>
              <a:t> </a:t>
            </a:r>
            <a:r>
              <a:rPr lang="en-US" altLang="zh-CN" sz="1400" dirty="0">
                <a:latin typeface="Microsoft YaHei UI" panose="020B0503020204020204" pitchFamily="34" charset="-122"/>
                <a:ea typeface="Microsoft YaHei UI" panose="020B0503020204020204" pitchFamily="34" charset="-122"/>
              </a:rPr>
              <a:t>from</a:t>
            </a:r>
            <a:r>
              <a:rPr lang="zh-CN" altLang="en-US" sz="1400" dirty="0">
                <a:latin typeface="Microsoft YaHei UI" panose="020B0503020204020204" pitchFamily="34" charset="-122"/>
                <a:ea typeface="Microsoft YaHei UI" panose="020B0503020204020204" pitchFamily="34" charset="-122"/>
              </a:rPr>
              <a:t> </a:t>
            </a:r>
            <a:r>
              <a:rPr lang="en-US" altLang="zh-CN" sz="1400" dirty="0">
                <a:latin typeface="Microsoft YaHei UI" panose="020B0503020204020204" pitchFamily="34" charset="-122"/>
                <a:ea typeface="Microsoft YaHei UI" panose="020B0503020204020204" pitchFamily="34" charset="-122"/>
              </a:rPr>
              <a:t>latent</a:t>
            </a:r>
            <a:r>
              <a:rPr lang="zh-CN" altLang="en-US" sz="1400" dirty="0">
                <a:latin typeface="Microsoft YaHei UI" panose="020B0503020204020204" pitchFamily="34" charset="-122"/>
                <a:ea typeface="Microsoft YaHei UI" panose="020B0503020204020204" pitchFamily="34" charset="-122"/>
              </a:rPr>
              <a:t> </a:t>
            </a:r>
            <a:r>
              <a:rPr lang="en-US" altLang="zh-CN" sz="1400" dirty="0">
                <a:latin typeface="Microsoft YaHei UI" panose="020B0503020204020204" pitchFamily="34" charset="-122"/>
                <a:ea typeface="Microsoft YaHei UI" panose="020B0503020204020204" pitchFamily="34" charset="-122"/>
              </a:rPr>
              <a:t>vectors</a:t>
            </a:r>
            <a:r>
              <a:rPr lang="zh-CN" altLang="en-US" sz="1400" dirty="0">
                <a:latin typeface="Microsoft YaHei UI" panose="020B0503020204020204" pitchFamily="34" charset="-122"/>
                <a:ea typeface="Microsoft YaHei UI" panose="020B0503020204020204" pitchFamily="34" charset="-122"/>
              </a:rPr>
              <a:t> </a:t>
            </a:r>
            <a:r>
              <a:rPr lang="en-US" altLang="zh-CN" sz="1400" dirty="0">
                <a:latin typeface="Microsoft YaHei UI" panose="020B0503020204020204" pitchFamily="34" charset="-122"/>
                <a:ea typeface="Microsoft YaHei UI" panose="020B0503020204020204" pitchFamily="34" charset="-122"/>
              </a:rPr>
              <a:t>to</a:t>
            </a:r>
            <a:r>
              <a:rPr lang="zh-CN" altLang="en-US" sz="1400" dirty="0">
                <a:latin typeface="Microsoft YaHei UI" panose="020B0503020204020204" pitchFamily="34" charset="-122"/>
                <a:ea typeface="Microsoft YaHei UI" panose="020B0503020204020204" pitchFamily="34" charset="-122"/>
              </a:rPr>
              <a:t> </a:t>
            </a:r>
            <a:r>
              <a:rPr lang="en-US" altLang="zh-CN" sz="1400" dirty="0">
                <a:latin typeface="Microsoft YaHei UI" panose="020B0503020204020204" pitchFamily="34" charset="-122"/>
                <a:ea typeface="Microsoft YaHei UI" panose="020B0503020204020204" pitchFamily="34" charset="-122"/>
              </a:rPr>
              <a:t>token</a:t>
            </a:r>
            <a:r>
              <a:rPr lang="zh-CN" altLang="en-US" sz="1400" dirty="0">
                <a:latin typeface="Microsoft YaHei UI" panose="020B0503020204020204" pitchFamily="34" charset="-122"/>
                <a:ea typeface="Microsoft YaHei UI" panose="020B0503020204020204" pitchFamily="34" charset="-122"/>
              </a:rPr>
              <a:t> </a:t>
            </a:r>
            <a:r>
              <a:rPr lang="en-US" altLang="zh-CN" sz="1400" dirty="0">
                <a:latin typeface="Microsoft YaHei UI" panose="020B0503020204020204" pitchFamily="34" charset="-122"/>
                <a:ea typeface="Microsoft YaHei UI" panose="020B0503020204020204" pitchFamily="34" charset="-122"/>
              </a:rPr>
              <a:t>logits.</a:t>
            </a:r>
            <a:endParaRPr lang="en-CN" sz="1400">
              <a:latin typeface="Microsoft YaHei UI" panose="020B0503020204020204" pitchFamily="34" charset="-122"/>
              <a:ea typeface="Microsoft YaHei UI" panose="020B0503020204020204" pitchFamily="34" charset="-122"/>
            </a:endParaRPr>
          </a:p>
        </p:txBody>
      </p:sp>
      <p:grpSp>
        <p:nvGrpSpPr>
          <p:cNvPr id="5" name="Group 4">
            <a:extLst>
              <a:ext uri="{FF2B5EF4-FFF2-40B4-BE49-F238E27FC236}">
                <a16:creationId xmlns:a16="http://schemas.microsoft.com/office/drawing/2014/main" id="{FE637C0A-7E09-8073-85E1-29F225B73BFE}"/>
              </a:ext>
            </a:extLst>
          </p:cNvPr>
          <p:cNvGrpSpPr/>
          <p:nvPr/>
        </p:nvGrpSpPr>
        <p:grpSpPr>
          <a:xfrm>
            <a:off x="7749250" y="2669512"/>
            <a:ext cx="4450121" cy="3579774"/>
            <a:chOff x="7286847" y="943416"/>
            <a:chExt cx="4450121" cy="3579774"/>
          </a:xfrm>
        </p:grpSpPr>
        <p:pic>
          <p:nvPicPr>
            <p:cNvPr id="6" name="Picture 5" descr="A diagram of a number of people&#10;&#10;AI-generated content may be incorrect.">
              <a:extLst>
                <a:ext uri="{FF2B5EF4-FFF2-40B4-BE49-F238E27FC236}">
                  <a16:creationId xmlns:a16="http://schemas.microsoft.com/office/drawing/2014/main" id="{C2A47AB0-C56C-C5EF-7084-C127CD27EE2E}"/>
                </a:ext>
              </a:extLst>
            </p:cNvPr>
            <p:cNvPicPr>
              <a:picLocks noChangeAspect="1"/>
            </p:cNvPicPr>
            <p:nvPr/>
          </p:nvPicPr>
          <p:blipFill>
            <a:blip r:embed="rId3"/>
            <a:stretch>
              <a:fillRect/>
            </a:stretch>
          </p:blipFill>
          <p:spPr>
            <a:xfrm>
              <a:off x="7286847" y="943416"/>
              <a:ext cx="4450121" cy="3579774"/>
            </a:xfrm>
            <a:prstGeom prst="rect">
              <a:avLst/>
            </a:prstGeom>
          </p:spPr>
        </p:pic>
        <p:sp>
          <p:nvSpPr>
            <p:cNvPr id="8" name="Rectangle 7">
              <a:extLst>
                <a:ext uri="{FF2B5EF4-FFF2-40B4-BE49-F238E27FC236}">
                  <a16:creationId xmlns:a16="http://schemas.microsoft.com/office/drawing/2014/main" id="{3695CF68-B2EC-AB90-4AC5-6994B74240C2}"/>
                </a:ext>
              </a:extLst>
            </p:cNvPr>
            <p:cNvSpPr/>
            <p:nvPr/>
          </p:nvSpPr>
          <p:spPr>
            <a:xfrm>
              <a:off x="10936535" y="1858163"/>
              <a:ext cx="745964" cy="4789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latin typeface="Microsoft YaHei UI" panose="020B0503020204020204" pitchFamily="34" charset="-122"/>
                <a:ea typeface="Microsoft YaHei UI" panose="020B0503020204020204" pitchFamily="34" charset="-122"/>
              </a:endParaRPr>
            </a:p>
          </p:txBody>
        </p:sp>
      </p:grpSp>
      <p:sp>
        <p:nvSpPr>
          <p:cNvPr id="9" name="TextBox 8">
            <a:extLst>
              <a:ext uri="{FF2B5EF4-FFF2-40B4-BE49-F238E27FC236}">
                <a16:creationId xmlns:a16="http://schemas.microsoft.com/office/drawing/2014/main" id="{50D676C6-5C0B-556C-E385-340207A89059}"/>
              </a:ext>
            </a:extLst>
          </p:cNvPr>
          <p:cNvSpPr txBox="1"/>
          <p:nvPr/>
        </p:nvSpPr>
        <p:spPr>
          <a:xfrm>
            <a:off x="2768631" y="1168651"/>
            <a:ext cx="2601228" cy="954107"/>
          </a:xfrm>
          <a:prstGeom prst="rect">
            <a:avLst/>
          </a:prstGeom>
          <a:noFill/>
        </p:spPr>
        <p:txBody>
          <a:bodyPr wrap="square" rtlCol="0">
            <a:spAutoFit/>
          </a:bodyPr>
          <a:lstStyle/>
          <a:p>
            <a:pPr marL="285750" indent="-285750">
              <a:buFont typeface="Arial" panose="020B0604020202020204" pitchFamily="34" charset="0"/>
              <a:buChar char="•"/>
            </a:pPr>
            <a:r>
              <a:rPr lang="en-US" altLang="zh-CN" sz="1400" b="1" dirty="0">
                <a:latin typeface="Microsoft YaHei UI" panose="020B0503020204020204" pitchFamily="34" charset="-122"/>
                <a:ea typeface="Microsoft YaHei UI" panose="020B0503020204020204" pitchFamily="34" charset="-122"/>
              </a:rPr>
              <a:t>M</a:t>
            </a:r>
            <a:r>
              <a:rPr lang="en-CN" altLang="zh-CN" sz="1400" b="1">
                <a:latin typeface="Microsoft YaHei UI" panose="020B0503020204020204" pitchFamily="34" charset="-122"/>
                <a:ea typeface="Microsoft YaHei UI" panose="020B0503020204020204" pitchFamily="34" charset="-122"/>
              </a:rPr>
              <a:t>over</a:t>
            </a:r>
            <a:r>
              <a:rPr lang="en-US" altLang="zh-CN" sz="1400" dirty="0">
                <a:latin typeface="Microsoft YaHei UI" panose="020B0503020204020204" pitchFamily="34" charset="-122"/>
                <a:ea typeface="Microsoft YaHei UI" panose="020B0503020204020204" pitchFamily="34" charset="-122"/>
              </a:rPr>
              <a:t>:</a:t>
            </a:r>
            <a:r>
              <a:rPr lang="zh-CN" altLang="en-US" sz="1400" dirty="0">
                <a:latin typeface="Microsoft YaHei UI" panose="020B0503020204020204" pitchFamily="34" charset="-122"/>
                <a:ea typeface="Microsoft YaHei UI" panose="020B0503020204020204" pitchFamily="34" charset="-122"/>
              </a:rPr>
              <a:t> </a:t>
            </a:r>
            <a:r>
              <a:rPr lang="en-US" altLang="zh-CN" sz="1400" dirty="0">
                <a:latin typeface="Microsoft YaHei UI" panose="020B0503020204020204" pitchFamily="34" charset="-122"/>
                <a:ea typeface="Microsoft YaHei UI" panose="020B0503020204020204" pitchFamily="34" charset="-122"/>
              </a:rPr>
              <a:t>first</a:t>
            </a:r>
            <a:r>
              <a:rPr lang="zh-CN" altLang="en-US" sz="1400" dirty="0">
                <a:latin typeface="Microsoft YaHei UI" panose="020B0503020204020204" pitchFamily="34" charset="-122"/>
                <a:ea typeface="Microsoft YaHei UI" panose="020B0503020204020204" pitchFamily="34" charset="-122"/>
              </a:rPr>
              <a:t> </a:t>
            </a:r>
            <a:r>
              <a:rPr lang="en-US" altLang="zh-CN" sz="1400" dirty="0">
                <a:latin typeface="Microsoft YaHei UI" panose="020B0503020204020204" pitchFamily="34" charset="-122"/>
                <a:ea typeface="Microsoft YaHei UI" panose="020B0503020204020204" pitchFamily="34" charset="-122"/>
              </a:rPr>
              <a:t>attends</a:t>
            </a:r>
            <a:r>
              <a:rPr lang="zh-CN" altLang="en-US" sz="1400" dirty="0">
                <a:latin typeface="Microsoft YaHei UI" panose="020B0503020204020204" pitchFamily="34" charset="-122"/>
                <a:ea typeface="Microsoft YaHei UI" panose="020B0503020204020204" pitchFamily="34" charset="-122"/>
              </a:rPr>
              <a:t> </a:t>
            </a:r>
            <a:r>
              <a:rPr lang="en-US" altLang="zh-CN" sz="1400" dirty="0">
                <a:latin typeface="Microsoft YaHei UI" panose="020B0503020204020204" pitchFamily="34" charset="-122"/>
                <a:ea typeface="Microsoft YaHei UI" panose="020B0503020204020204" pitchFamily="34" charset="-122"/>
              </a:rPr>
              <a:t>to</a:t>
            </a:r>
            <a:r>
              <a:rPr lang="zh-CN" altLang="en-US" sz="1400" dirty="0">
                <a:latin typeface="Microsoft YaHei UI" panose="020B0503020204020204" pitchFamily="34" charset="-122"/>
                <a:ea typeface="Microsoft YaHei UI" panose="020B0503020204020204" pitchFamily="34" charset="-122"/>
              </a:rPr>
              <a:t> </a:t>
            </a:r>
            <a:r>
              <a:rPr lang="en-US" altLang="zh-CN" sz="1400" dirty="0">
                <a:latin typeface="Microsoft YaHei UI" panose="020B0503020204020204" pitchFamily="34" charset="-122"/>
                <a:ea typeface="Microsoft YaHei UI" panose="020B0503020204020204" pitchFamily="34" charset="-122"/>
              </a:rPr>
              <a:t>the</a:t>
            </a:r>
            <a:r>
              <a:rPr lang="zh-CN" altLang="en-US" sz="1400" dirty="0">
                <a:latin typeface="Microsoft YaHei UI" panose="020B0503020204020204" pitchFamily="34" charset="-122"/>
                <a:ea typeface="Microsoft YaHei UI" panose="020B0503020204020204" pitchFamily="34" charset="-122"/>
              </a:rPr>
              <a:t> </a:t>
            </a:r>
            <a:r>
              <a:rPr lang="en-US" altLang="zh-CN" sz="1400" dirty="0">
                <a:latin typeface="Microsoft YaHei UI" panose="020B0503020204020204" pitchFamily="34" charset="-122"/>
                <a:ea typeface="Microsoft YaHei UI" panose="020B0503020204020204" pitchFamily="34" charset="-122"/>
              </a:rPr>
              <a:t>name</a:t>
            </a:r>
            <a:r>
              <a:rPr lang="zh-CN" altLang="en-US" sz="1400" dirty="0">
                <a:latin typeface="Microsoft YaHei UI" panose="020B0503020204020204" pitchFamily="34" charset="-122"/>
                <a:ea typeface="Microsoft YaHei UI" panose="020B0503020204020204" pitchFamily="34" charset="-122"/>
              </a:rPr>
              <a:t> </a:t>
            </a:r>
            <a:r>
              <a:rPr lang="en-US" altLang="zh-CN" sz="1400" dirty="0">
                <a:latin typeface="Microsoft YaHei UI" panose="020B0503020204020204" pitchFamily="34" charset="-122"/>
                <a:ea typeface="Microsoft YaHei UI" panose="020B0503020204020204" pitchFamily="34" charset="-122"/>
              </a:rPr>
              <a:t>(IO</a:t>
            </a:r>
            <a:r>
              <a:rPr lang="zh-CN" altLang="en-US" sz="1400" dirty="0">
                <a:latin typeface="Microsoft YaHei UI" panose="020B0503020204020204" pitchFamily="34" charset="-122"/>
                <a:ea typeface="Microsoft YaHei UI" panose="020B0503020204020204" pitchFamily="34" charset="-122"/>
              </a:rPr>
              <a:t> </a:t>
            </a:r>
            <a:r>
              <a:rPr lang="en-US" altLang="zh-CN" sz="1400" dirty="0">
                <a:latin typeface="Microsoft YaHei UI" panose="020B0503020204020204" pitchFamily="34" charset="-122"/>
                <a:ea typeface="Microsoft YaHei UI" panose="020B0503020204020204" pitchFamily="34" charset="-122"/>
              </a:rPr>
              <a:t>or</a:t>
            </a:r>
            <a:r>
              <a:rPr lang="zh-CN" altLang="en-US" sz="1400" dirty="0">
                <a:latin typeface="Microsoft YaHei UI" panose="020B0503020204020204" pitchFamily="34" charset="-122"/>
                <a:ea typeface="Microsoft YaHei UI" panose="020B0503020204020204" pitchFamily="34" charset="-122"/>
              </a:rPr>
              <a:t> </a:t>
            </a:r>
            <a:r>
              <a:rPr lang="en-US" altLang="zh-CN" sz="1400" dirty="0">
                <a:latin typeface="Microsoft YaHei UI" panose="020B0503020204020204" pitchFamily="34" charset="-122"/>
                <a:ea typeface="Microsoft YaHei UI" panose="020B0503020204020204" pitchFamily="34" charset="-122"/>
              </a:rPr>
              <a:t>S),</a:t>
            </a:r>
            <a:r>
              <a:rPr lang="zh-CN" altLang="en-US" sz="1400" dirty="0">
                <a:latin typeface="Microsoft YaHei UI" panose="020B0503020204020204" pitchFamily="34" charset="-122"/>
                <a:ea typeface="Microsoft YaHei UI" panose="020B0503020204020204" pitchFamily="34" charset="-122"/>
              </a:rPr>
              <a:t> </a:t>
            </a:r>
            <a:r>
              <a:rPr lang="en-US" altLang="zh-CN" sz="1400" dirty="0">
                <a:latin typeface="Microsoft YaHei UI" panose="020B0503020204020204" pitchFamily="34" charset="-122"/>
                <a:ea typeface="Microsoft YaHei UI" panose="020B0503020204020204" pitchFamily="34" charset="-122"/>
              </a:rPr>
              <a:t>then</a:t>
            </a:r>
            <a:r>
              <a:rPr lang="zh-CN" altLang="en-US" sz="1400" dirty="0">
                <a:latin typeface="Microsoft YaHei UI" panose="020B0503020204020204" pitchFamily="34" charset="-122"/>
                <a:ea typeface="Microsoft YaHei UI" panose="020B0503020204020204" pitchFamily="34" charset="-122"/>
              </a:rPr>
              <a:t> </a:t>
            </a:r>
            <a:r>
              <a:rPr lang="en-US" altLang="zh-CN" sz="1400" dirty="0">
                <a:latin typeface="Microsoft YaHei UI" panose="020B0503020204020204" pitchFamily="34" charset="-122"/>
                <a:ea typeface="Microsoft YaHei UI" panose="020B0503020204020204" pitchFamily="34" charset="-122"/>
              </a:rPr>
              <a:t>computes</a:t>
            </a:r>
            <a:r>
              <a:rPr lang="zh-CN" altLang="en-US" sz="1400" dirty="0">
                <a:latin typeface="Microsoft YaHei UI" panose="020B0503020204020204" pitchFamily="34" charset="-122"/>
                <a:ea typeface="Microsoft YaHei UI" panose="020B0503020204020204" pitchFamily="34" charset="-122"/>
              </a:rPr>
              <a:t> </a:t>
            </a:r>
            <a:r>
              <a:rPr lang="en-US" altLang="zh-CN" sz="1400" dirty="0">
                <a:latin typeface="Microsoft YaHei UI" panose="020B0503020204020204" pitchFamily="34" charset="-122"/>
                <a:ea typeface="Microsoft YaHei UI" panose="020B0503020204020204" pitchFamily="34" charset="-122"/>
              </a:rPr>
              <a:t>a</a:t>
            </a:r>
            <a:r>
              <a:rPr lang="zh-CN" altLang="en-US" sz="1400" dirty="0">
                <a:latin typeface="Microsoft YaHei UI" panose="020B0503020204020204" pitchFamily="34" charset="-122"/>
                <a:ea typeface="Microsoft YaHei UI" panose="020B0503020204020204" pitchFamily="34" charset="-122"/>
              </a:rPr>
              <a:t> </a:t>
            </a:r>
            <a:r>
              <a:rPr lang="en-US" altLang="zh-CN" sz="1400" dirty="0">
                <a:latin typeface="Microsoft YaHei UI" panose="020B0503020204020204" pitchFamily="34" charset="-122"/>
                <a:ea typeface="Microsoft YaHei UI" panose="020B0503020204020204" pitchFamily="34" charset="-122"/>
              </a:rPr>
              <a:t>vector</a:t>
            </a:r>
            <a:r>
              <a:rPr lang="zh-CN" altLang="en-US" sz="1400" dirty="0">
                <a:latin typeface="Microsoft YaHei UI" panose="020B0503020204020204" pitchFamily="34" charset="-122"/>
                <a:ea typeface="Microsoft YaHei UI" panose="020B0503020204020204" pitchFamily="34" charset="-122"/>
              </a:rPr>
              <a:t> </a:t>
            </a:r>
            <a:r>
              <a:rPr lang="en-US" altLang="zh-CN" sz="1400" dirty="0">
                <a:latin typeface="Microsoft YaHei UI" panose="020B0503020204020204" pitchFamily="34" charset="-122"/>
                <a:ea typeface="Microsoft YaHei UI" panose="020B0503020204020204" pitchFamily="34" charset="-122"/>
              </a:rPr>
              <a:t>aligned</a:t>
            </a:r>
            <a:r>
              <a:rPr lang="zh-CN" altLang="en-US" sz="1400" dirty="0">
                <a:latin typeface="Microsoft YaHei UI" panose="020B0503020204020204" pitchFamily="34" charset="-122"/>
                <a:ea typeface="Microsoft YaHei UI" panose="020B0503020204020204" pitchFamily="34" charset="-122"/>
              </a:rPr>
              <a:t> </a:t>
            </a:r>
            <a:r>
              <a:rPr lang="en-US" altLang="zh-CN" sz="1400" dirty="0">
                <a:latin typeface="Microsoft YaHei UI" panose="020B0503020204020204" pitchFamily="34" charset="-122"/>
                <a:ea typeface="Microsoft YaHei UI" panose="020B0503020204020204" pitchFamily="34" charset="-122"/>
              </a:rPr>
              <a:t>with</a:t>
            </a:r>
            <a:r>
              <a:rPr lang="zh-CN" altLang="en-US" sz="1400" dirty="0">
                <a:latin typeface="Microsoft YaHei UI" panose="020B0503020204020204" pitchFamily="34" charset="-122"/>
                <a:ea typeface="Microsoft YaHei UI" panose="020B0503020204020204" pitchFamily="34" charset="-122"/>
              </a:rPr>
              <a:t> </a:t>
            </a:r>
            <a:r>
              <a:rPr lang="en-US" altLang="zh-CN" sz="1400" dirty="0">
                <a:latin typeface="Microsoft YaHei UI" panose="020B0503020204020204" pitchFamily="34" charset="-122"/>
                <a:ea typeface="Microsoft YaHei UI" panose="020B0503020204020204" pitchFamily="34" charset="-122"/>
              </a:rPr>
              <a:t>W[IO]-W[S].</a:t>
            </a:r>
            <a:endParaRPr lang="en-CN" sz="1400">
              <a:latin typeface="Microsoft YaHei UI" panose="020B0503020204020204" pitchFamily="34" charset="-122"/>
              <a:ea typeface="Microsoft YaHei UI" panose="020B0503020204020204" pitchFamily="34" charset="-122"/>
            </a:endParaRPr>
          </a:p>
        </p:txBody>
      </p:sp>
      <p:sp>
        <p:nvSpPr>
          <p:cNvPr id="10" name="TextBox 9">
            <a:extLst>
              <a:ext uri="{FF2B5EF4-FFF2-40B4-BE49-F238E27FC236}">
                <a16:creationId xmlns:a16="http://schemas.microsoft.com/office/drawing/2014/main" id="{5748C7A2-5E9D-E479-A899-8EFB8D28FC7C}"/>
              </a:ext>
            </a:extLst>
          </p:cNvPr>
          <p:cNvSpPr txBox="1"/>
          <p:nvPr/>
        </p:nvSpPr>
        <p:spPr>
          <a:xfrm>
            <a:off x="5283843" y="1168650"/>
            <a:ext cx="2488557" cy="954107"/>
          </a:xfrm>
          <a:prstGeom prst="rect">
            <a:avLst/>
          </a:prstGeom>
          <a:noFill/>
        </p:spPr>
        <p:txBody>
          <a:bodyPr wrap="square" rtlCol="0">
            <a:spAutoFit/>
          </a:bodyPr>
          <a:lstStyle/>
          <a:p>
            <a:pPr marL="285750" indent="-285750">
              <a:buFont typeface="Arial" panose="020B0604020202020204" pitchFamily="34" charset="0"/>
              <a:buChar char="•"/>
            </a:pPr>
            <a:r>
              <a:rPr lang="en-US" altLang="zh-CN" sz="1400" b="1" dirty="0">
                <a:latin typeface="Microsoft YaHei UI" panose="020B0503020204020204" pitchFamily="34" charset="-122"/>
                <a:ea typeface="Microsoft YaHei UI" panose="020B0503020204020204" pitchFamily="34" charset="-122"/>
              </a:rPr>
              <a:t>C</a:t>
            </a:r>
            <a:r>
              <a:rPr lang="en-CN" altLang="zh-CN" sz="1400" b="1">
                <a:latin typeface="Microsoft YaHei UI" panose="020B0503020204020204" pitchFamily="34" charset="-122"/>
                <a:ea typeface="Microsoft YaHei UI" panose="020B0503020204020204" pitchFamily="34" charset="-122"/>
              </a:rPr>
              <a:t>opy</a:t>
            </a:r>
            <a:r>
              <a:rPr lang="zh-CN" altLang="en-US" sz="1400" b="1" dirty="0">
                <a:latin typeface="Microsoft YaHei UI" panose="020B0503020204020204" pitchFamily="34" charset="-122"/>
                <a:ea typeface="Microsoft YaHei UI" panose="020B0503020204020204" pitchFamily="34" charset="-122"/>
              </a:rPr>
              <a:t> </a:t>
            </a:r>
            <a:r>
              <a:rPr lang="en-US" altLang="zh-CN" sz="1400" b="1" dirty="0">
                <a:latin typeface="Microsoft YaHei UI" panose="020B0503020204020204" pitchFamily="34" charset="-122"/>
                <a:ea typeface="Microsoft YaHei UI" panose="020B0503020204020204" pitchFamily="34" charset="-122"/>
              </a:rPr>
              <a:t>score</a:t>
            </a:r>
            <a:r>
              <a:rPr lang="en-US" altLang="zh-CN" sz="1400" dirty="0">
                <a:latin typeface="Microsoft YaHei UI" panose="020B0503020204020204" pitchFamily="34" charset="-122"/>
                <a:ea typeface="Microsoft YaHei UI" panose="020B0503020204020204" pitchFamily="34" charset="-122"/>
              </a:rPr>
              <a:t>:</a:t>
            </a:r>
            <a:r>
              <a:rPr lang="zh-CN" altLang="en-US" sz="1400" dirty="0">
                <a:latin typeface="Microsoft YaHei UI" panose="020B0503020204020204" pitchFamily="34" charset="-122"/>
                <a:ea typeface="Microsoft YaHei UI" panose="020B0503020204020204" pitchFamily="34" charset="-122"/>
              </a:rPr>
              <a:t> </a:t>
            </a:r>
            <a:r>
              <a:rPr lang="en-US" altLang="zh-CN" sz="1400" dirty="0">
                <a:latin typeface="Microsoft YaHei UI" panose="020B0503020204020204" pitchFamily="34" charset="-122"/>
                <a:ea typeface="Microsoft YaHei UI" panose="020B0503020204020204" pitchFamily="34" charset="-122"/>
              </a:rPr>
              <a:t>among</a:t>
            </a:r>
            <a:r>
              <a:rPr lang="zh-CN" altLang="en-US" sz="1400" dirty="0">
                <a:latin typeface="Microsoft YaHei UI" panose="020B0503020204020204" pitchFamily="34" charset="-122"/>
                <a:ea typeface="Microsoft YaHei UI" panose="020B0503020204020204" pitchFamily="34" charset="-122"/>
              </a:rPr>
              <a:t> </a:t>
            </a:r>
            <a:r>
              <a:rPr lang="en-US" altLang="zh-CN" sz="1400" dirty="0">
                <a:latin typeface="Microsoft YaHei UI" panose="020B0503020204020204" pitchFamily="34" charset="-122"/>
                <a:ea typeface="Microsoft YaHei UI" panose="020B0503020204020204" pitchFamily="34" charset="-122"/>
              </a:rPr>
              <a:t>all</a:t>
            </a:r>
            <a:r>
              <a:rPr lang="zh-CN" altLang="en-US" sz="1400" dirty="0">
                <a:latin typeface="Microsoft YaHei UI" panose="020B0503020204020204" pitchFamily="34" charset="-122"/>
                <a:ea typeface="Microsoft YaHei UI" panose="020B0503020204020204" pitchFamily="34" charset="-122"/>
              </a:rPr>
              <a:t> </a:t>
            </a:r>
            <a:r>
              <a:rPr lang="en-US" altLang="zh-CN" sz="1400" dirty="0">
                <a:latin typeface="Microsoft YaHei UI" panose="020B0503020204020204" pitchFamily="34" charset="-122"/>
                <a:ea typeface="Microsoft YaHei UI" panose="020B0503020204020204" pitchFamily="34" charset="-122"/>
              </a:rPr>
              <a:t>sample</a:t>
            </a:r>
            <a:r>
              <a:rPr lang="zh-CN" altLang="en-US" sz="1400" dirty="0">
                <a:latin typeface="Microsoft YaHei UI" panose="020B0503020204020204" pitchFamily="34" charset="-122"/>
                <a:ea typeface="Microsoft YaHei UI" panose="020B0503020204020204" pitchFamily="34" charset="-122"/>
              </a:rPr>
              <a:t> </a:t>
            </a:r>
            <a:r>
              <a:rPr lang="en-US" altLang="zh-CN" sz="1400" dirty="0">
                <a:latin typeface="Microsoft YaHei UI" panose="020B0503020204020204" pitchFamily="34" charset="-122"/>
                <a:ea typeface="Microsoft YaHei UI" panose="020B0503020204020204" pitchFamily="34" charset="-122"/>
              </a:rPr>
              <a:t>input,</a:t>
            </a:r>
            <a:r>
              <a:rPr lang="zh-CN" altLang="en-US" sz="1400" dirty="0">
                <a:latin typeface="Microsoft YaHei UI" panose="020B0503020204020204" pitchFamily="34" charset="-122"/>
                <a:ea typeface="Microsoft YaHei UI" panose="020B0503020204020204" pitchFamily="34" charset="-122"/>
              </a:rPr>
              <a:t> </a:t>
            </a:r>
            <a:r>
              <a:rPr lang="en-US" altLang="zh-CN" sz="1400" dirty="0">
                <a:latin typeface="Microsoft YaHei UI" panose="020B0503020204020204" pitchFamily="34" charset="-122"/>
                <a:ea typeface="Microsoft YaHei UI" panose="020B0503020204020204" pitchFamily="34" charset="-122"/>
              </a:rPr>
              <a:t>how</a:t>
            </a:r>
            <a:r>
              <a:rPr lang="zh-CN" altLang="en-US" sz="1400" dirty="0">
                <a:latin typeface="Microsoft YaHei UI" panose="020B0503020204020204" pitchFamily="34" charset="-122"/>
                <a:ea typeface="Microsoft YaHei UI" panose="020B0503020204020204" pitchFamily="34" charset="-122"/>
              </a:rPr>
              <a:t> </a:t>
            </a:r>
            <a:r>
              <a:rPr lang="en-US" altLang="zh-CN" sz="1400" dirty="0">
                <a:latin typeface="Microsoft YaHei UI" panose="020B0503020204020204" pitchFamily="34" charset="-122"/>
                <a:ea typeface="Microsoft YaHei UI" panose="020B0503020204020204" pitchFamily="34" charset="-122"/>
              </a:rPr>
              <a:t>often</a:t>
            </a:r>
            <a:r>
              <a:rPr lang="zh-CN" altLang="en-US" sz="1400" dirty="0">
                <a:latin typeface="Microsoft YaHei UI" panose="020B0503020204020204" pitchFamily="34" charset="-122"/>
                <a:ea typeface="Microsoft YaHei UI" panose="020B0503020204020204" pitchFamily="34" charset="-122"/>
              </a:rPr>
              <a:t> </a:t>
            </a:r>
            <a:r>
              <a:rPr lang="en-US" altLang="zh-CN" sz="1400" dirty="0">
                <a:latin typeface="Microsoft YaHei UI" panose="020B0503020204020204" pitchFamily="34" charset="-122"/>
                <a:ea typeface="Microsoft YaHei UI" panose="020B0503020204020204" pitchFamily="34" charset="-122"/>
              </a:rPr>
              <a:t>the</a:t>
            </a:r>
            <a:r>
              <a:rPr lang="zh-CN" altLang="en-US" sz="1400" dirty="0">
                <a:latin typeface="Microsoft YaHei UI" panose="020B0503020204020204" pitchFamily="34" charset="-122"/>
                <a:ea typeface="Microsoft YaHei UI" panose="020B0503020204020204" pitchFamily="34" charset="-122"/>
              </a:rPr>
              <a:t> </a:t>
            </a:r>
            <a:r>
              <a:rPr lang="en-US" altLang="zh-CN" sz="1400" dirty="0">
                <a:latin typeface="Microsoft YaHei UI" panose="020B0503020204020204" pitchFamily="34" charset="-122"/>
                <a:ea typeface="Microsoft YaHei UI" panose="020B0503020204020204" pitchFamily="34" charset="-122"/>
              </a:rPr>
              <a:t>head</a:t>
            </a:r>
            <a:r>
              <a:rPr lang="zh-CN" altLang="en-US" sz="1400" dirty="0">
                <a:latin typeface="Microsoft YaHei UI" panose="020B0503020204020204" pitchFamily="34" charset="-122"/>
                <a:ea typeface="Microsoft YaHei UI" panose="020B0503020204020204" pitchFamily="34" charset="-122"/>
              </a:rPr>
              <a:t> </a:t>
            </a:r>
            <a:r>
              <a:rPr lang="en-US" altLang="zh-CN" sz="1400" dirty="0">
                <a:latin typeface="Microsoft YaHei UI" panose="020B0503020204020204" pitchFamily="34" charset="-122"/>
                <a:ea typeface="Microsoft YaHei UI" panose="020B0503020204020204" pitchFamily="34" charset="-122"/>
              </a:rPr>
              <a:t>attend</a:t>
            </a:r>
            <a:r>
              <a:rPr lang="zh-CN" altLang="en-US" sz="1400" dirty="0">
                <a:latin typeface="Microsoft YaHei UI" panose="020B0503020204020204" pitchFamily="34" charset="-122"/>
                <a:ea typeface="Microsoft YaHei UI" panose="020B0503020204020204" pitchFamily="34" charset="-122"/>
              </a:rPr>
              <a:t> </a:t>
            </a:r>
            <a:r>
              <a:rPr lang="en-US" altLang="zh-CN" sz="1400" dirty="0">
                <a:latin typeface="Microsoft YaHei UI" panose="020B0503020204020204" pitchFamily="34" charset="-122"/>
                <a:ea typeface="Microsoft YaHei UI" panose="020B0503020204020204" pitchFamily="34" charset="-122"/>
              </a:rPr>
              <a:t>to</a:t>
            </a:r>
            <a:r>
              <a:rPr lang="zh-CN" altLang="en-US" sz="1400" dirty="0">
                <a:latin typeface="Microsoft YaHei UI" panose="020B0503020204020204" pitchFamily="34" charset="-122"/>
                <a:ea typeface="Microsoft YaHei UI" panose="020B0503020204020204" pitchFamily="34" charset="-122"/>
              </a:rPr>
              <a:t> </a:t>
            </a:r>
            <a:r>
              <a:rPr lang="en-US" altLang="zh-CN" sz="1400" dirty="0">
                <a:latin typeface="Microsoft YaHei UI" panose="020B0503020204020204" pitchFamily="34" charset="-122"/>
                <a:ea typeface="Microsoft YaHei UI" panose="020B0503020204020204" pitchFamily="34" charset="-122"/>
              </a:rPr>
              <a:t>the</a:t>
            </a:r>
            <a:r>
              <a:rPr lang="zh-CN" altLang="en-US" sz="1400" dirty="0">
                <a:latin typeface="Microsoft YaHei UI" panose="020B0503020204020204" pitchFamily="34" charset="-122"/>
                <a:ea typeface="Microsoft YaHei UI" panose="020B0503020204020204" pitchFamily="34" charset="-122"/>
              </a:rPr>
              <a:t> </a:t>
            </a:r>
            <a:r>
              <a:rPr lang="en-US" altLang="zh-CN" sz="1400" dirty="0">
                <a:latin typeface="Microsoft YaHei UI" panose="020B0503020204020204" pitchFamily="34" charset="-122"/>
                <a:ea typeface="Microsoft YaHei UI" panose="020B0503020204020204" pitchFamily="34" charset="-122"/>
              </a:rPr>
              <a:t>IO</a:t>
            </a:r>
            <a:r>
              <a:rPr lang="zh-CN" altLang="en-US" sz="1400" dirty="0">
                <a:latin typeface="Microsoft YaHei UI" panose="020B0503020204020204" pitchFamily="34" charset="-122"/>
                <a:ea typeface="Microsoft YaHei UI" panose="020B0503020204020204" pitchFamily="34" charset="-122"/>
              </a:rPr>
              <a:t> </a:t>
            </a:r>
            <a:r>
              <a:rPr lang="en-US" altLang="zh-CN" sz="1400" dirty="0">
                <a:latin typeface="Microsoft YaHei UI" panose="020B0503020204020204" pitchFamily="34" charset="-122"/>
                <a:ea typeface="Microsoft YaHei UI" panose="020B0503020204020204" pitchFamily="34" charset="-122"/>
              </a:rPr>
              <a:t>or</a:t>
            </a:r>
            <a:r>
              <a:rPr lang="zh-CN" altLang="en-US" sz="1400" dirty="0">
                <a:latin typeface="Microsoft YaHei UI" panose="020B0503020204020204" pitchFamily="34" charset="-122"/>
                <a:ea typeface="Microsoft YaHei UI" panose="020B0503020204020204" pitchFamily="34" charset="-122"/>
              </a:rPr>
              <a:t> </a:t>
            </a:r>
            <a:r>
              <a:rPr lang="en-US" altLang="zh-CN" sz="1400" dirty="0">
                <a:latin typeface="Microsoft YaHei UI" panose="020B0503020204020204" pitchFamily="34" charset="-122"/>
                <a:ea typeface="Microsoft YaHei UI" panose="020B0503020204020204" pitchFamily="34" charset="-122"/>
              </a:rPr>
              <a:t>S.</a:t>
            </a:r>
            <a:endParaRPr lang="en-CN" sz="140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13803071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2B652-F3B1-17A9-98E6-53CA2421C034}"/>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1ADF7A98-429D-CBE3-E6FF-8440718A8C55}"/>
              </a:ext>
            </a:extLst>
          </p:cNvPr>
          <p:cNvSpPr txBox="1">
            <a:spLocks/>
          </p:cNvSpPr>
          <p:nvPr/>
        </p:nvSpPr>
        <p:spPr>
          <a:xfrm>
            <a:off x="280074" y="205995"/>
            <a:ext cx="11803896" cy="7506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Circuit:</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CN" altLang="zh-CN">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S-</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inhibition</a:t>
            </a:r>
            <a:r>
              <a:rPr lang="zh-CN" alt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heads</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4" name="TextBox 3">
            <a:extLst>
              <a:ext uri="{FF2B5EF4-FFF2-40B4-BE49-F238E27FC236}">
                <a16:creationId xmlns:a16="http://schemas.microsoft.com/office/drawing/2014/main" id="{396C36F3-B87E-6D00-CA2D-B86AEE1ECD5D}"/>
              </a:ext>
            </a:extLst>
          </p:cNvPr>
          <p:cNvSpPr txBox="1"/>
          <p:nvPr/>
        </p:nvSpPr>
        <p:spPr>
          <a:xfrm>
            <a:off x="304649" y="6375006"/>
            <a:ext cx="9603280" cy="276999"/>
          </a:xfrm>
          <a:prstGeom prst="rect">
            <a:avLst/>
          </a:prstGeom>
          <a:noFill/>
        </p:spPr>
        <p:txBody>
          <a:bodyPr wrap="square" rtlCol="0">
            <a:spAutoFit/>
          </a:bodyPr>
          <a:lstStyle/>
          <a:p>
            <a:r>
              <a:rPr lang="en-US" altLang="zh-CN" sz="1200" dirty="0">
                <a:latin typeface="Microsoft YaHei UI" panose="020B0503020204020204" pitchFamily="34" charset="-122"/>
                <a:ea typeface="Microsoft YaHei UI" panose="020B0503020204020204" pitchFamily="34" charset="-122"/>
              </a:rPr>
              <a:t>Wang,</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etc.</a:t>
            </a:r>
            <a:r>
              <a:rPr lang="zh-CN" altLang="en-US" sz="1200" dirty="0">
                <a:latin typeface="Microsoft YaHei UI" panose="020B0503020204020204" pitchFamily="34" charset="-122"/>
                <a:ea typeface="Microsoft YaHei UI" panose="020B0503020204020204" pitchFamily="34" charset="-122"/>
              </a:rPr>
              <a:t> </a:t>
            </a:r>
            <a:r>
              <a:rPr lang="en-US" sz="1200" dirty="0">
                <a:latin typeface="Microsoft YaHei UI" panose="020B0503020204020204" pitchFamily="34" charset="-122"/>
                <a:ea typeface="Microsoft YaHei UI" panose="020B0503020204020204" pitchFamily="34" charset="-122"/>
              </a:rPr>
              <a:t>Interpretability in the wild: a circuit for indirect object identification in GPT-2 small</a:t>
            </a:r>
            <a:r>
              <a:rPr lang="en-US" altLang="zh-CN" sz="1200" dirty="0">
                <a:latin typeface="Microsoft YaHei UI" panose="020B0503020204020204" pitchFamily="34" charset="-122"/>
                <a:ea typeface="Microsoft YaHei UI" panose="020B0503020204020204" pitchFamily="34" charset="-122"/>
              </a:rPr>
              <a:t>.</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ICLR</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2023.</a:t>
            </a:r>
          </a:p>
        </p:txBody>
      </p:sp>
      <p:pic>
        <p:nvPicPr>
          <p:cNvPr id="12" name="Picture 11" descr="A graph with different colored squares&#10;&#10;AI-generated content may be incorrect.">
            <a:extLst>
              <a:ext uri="{FF2B5EF4-FFF2-40B4-BE49-F238E27FC236}">
                <a16:creationId xmlns:a16="http://schemas.microsoft.com/office/drawing/2014/main" id="{34D0B6EE-02BE-FB53-81B5-B82EC58AB71A}"/>
              </a:ext>
            </a:extLst>
          </p:cNvPr>
          <p:cNvPicPr>
            <a:picLocks noChangeAspect="1"/>
          </p:cNvPicPr>
          <p:nvPr/>
        </p:nvPicPr>
        <p:blipFill>
          <a:blip r:embed="rId2"/>
          <a:stretch>
            <a:fillRect/>
          </a:stretch>
        </p:blipFill>
        <p:spPr>
          <a:xfrm>
            <a:off x="7073752" y="2169266"/>
            <a:ext cx="4244928" cy="2810435"/>
          </a:xfrm>
          <a:prstGeom prst="rect">
            <a:avLst/>
          </a:prstGeom>
        </p:spPr>
      </p:pic>
      <p:sp>
        <p:nvSpPr>
          <p:cNvPr id="13" name="TextBox 12">
            <a:extLst>
              <a:ext uri="{FF2B5EF4-FFF2-40B4-BE49-F238E27FC236}">
                <a16:creationId xmlns:a16="http://schemas.microsoft.com/office/drawing/2014/main" id="{2702AD71-4D88-835C-A052-7FF40BD60C18}"/>
              </a:ext>
            </a:extLst>
          </p:cNvPr>
          <p:cNvSpPr txBox="1"/>
          <p:nvPr/>
        </p:nvSpPr>
        <p:spPr>
          <a:xfrm>
            <a:off x="312730" y="1151454"/>
            <a:ext cx="6132893" cy="3908762"/>
          </a:xfrm>
          <a:prstGeom prst="rect">
            <a:avLst/>
          </a:prstGeom>
          <a:noFill/>
        </p:spPr>
        <p:txBody>
          <a:bodyPr wrap="square" rtlCol="0">
            <a:spAutoFit/>
          </a:bodyPr>
          <a:lstStyle/>
          <a:p>
            <a:pPr marL="285750" indent="-285750">
              <a:buFont typeface="Arial" panose="020B0604020202020204" pitchFamily="34" charset="0"/>
              <a:buChar char="•"/>
            </a:pPr>
            <a:r>
              <a:rPr lang="en-US" altLang="zh-CN" sz="2200" dirty="0">
                <a:latin typeface="Microsoft YaHei UI" panose="020B0503020204020204" pitchFamily="34" charset="-122"/>
                <a:ea typeface="Microsoft YaHei UI" panose="020B0503020204020204" pitchFamily="34" charset="-122"/>
              </a:rPr>
              <a:t>Given</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the</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behavior</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of</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Name</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Mover</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Heads,</a:t>
            </a:r>
          </a:p>
          <a:p>
            <a:pPr marL="800100" lvl="1" indent="-342900">
              <a:buFont typeface="Courier New" panose="02070309020205020404" pitchFamily="49" charset="0"/>
              <a:buChar char="o"/>
            </a:pPr>
            <a:r>
              <a:rPr lang="en-US" altLang="zh-CN" sz="2000" dirty="0">
                <a:latin typeface="Microsoft YaHei UI" panose="020B0503020204020204" pitchFamily="34" charset="-122"/>
                <a:ea typeface="Microsoft YaHei UI" panose="020B0503020204020204" pitchFamily="34" charset="-122"/>
              </a:rPr>
              <a:t>What</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make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them</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attend</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to</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IO</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rather</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than</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other</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names?</a:t>
            </a:r>
          </a:p>
          <a:p>
            <a:pPr marL="285750" indent="-285750">
              <a:buFont typeface="Arial" panose="020B0604020202020204" pitchFamily="34" charset="0"/>
              <a:buChar char="•"/>
            </a:pPr>
            <a:endParaRPr lang="en-US" altLang="zh-CN" sz="2200" dirty="0">
              <a:latin typeface="Microsoft YaHei UI" panose="020B0503020204020204" pitchFamily="34" charset="-122"/>
              <a:ea typeface="Microsoft YaHei UI" panose="020B0503020204020204" pitchFamily="34" charset="-122"/>
            </a:endParaRPr>
          </a:p>
          <a:p>
            <a:pPr marL="285750" indent="-285750">
              <a:buFont typeface="Arial" panose="020B0604020202020204" pitchFamily="34" charset="0"/>
              <a:buChar char="•"/>
            </a:pPr>
            <a:r>
              <a:rPr lang="en-US" altLang="zh-CN" sz="2200" dirty="0">
                <a:latin typeface="Microsoft YaHei UI" panose="020B0503020204020204" pitchFamily="34" charset="-122"/>
                <a:ea typeface="Microsoft YaHei UI" panose="020B0503020204020204" pitchFamily="34" charset="-122"/>
              </a:rPr>
              <a:t>Patching</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all</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other</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heads</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at</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the</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END</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location</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using</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perturbed</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input.</a:t>
            </a:r>
            <a:endParaRPr lang="en-US" altLang="zh-CN" sz="2000" dirty="0">
              <a:latin typeface="Microsoft YaHei UI" panose="020B0503020204020204" pitchFamily="34" charset="-122"/>
              <a:ea typeface="Microsoft YaHei UI" panose="020B0503020204020204" pitchFamily="34" charset="-122"/>
            </a:endParaRPr>
          </a:p>
          <a:p>
            <a:pPr marL="742950" lvl="1" indent="-285750">
              <a:buFont typeface="Arial" panose="020B0604020202020204" pitchFamily="34" charset="0"/>
              <a:buChar char="•"/>
            </a:pPr>
            <a:r>
              <a:rPr lang="en-US" altLang="zh-CN" sz="2000" dirty="0">
                <a:latin typeface="Microsoft YaHei UI" panose="020B0503020204020204" pitchFamily="34" charset="-122"/>
                <a:ea typeface="Microsoft YaHei UI" panose="020B0503020204020204" pitchFamily="34" charset="-122"/>
              </a:rPr>
              <a:t>Note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at</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the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each</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location,</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there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are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always</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12</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x</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12</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144</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attention</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heads.</a:t>
            </a:r>
          </a:p>
          <a:p>
            <a:pPr marL="742950" lvl="1" indent="-285750">
              <a:buFont typeface="Arial" panose="020B0604020202020204" pitchFamily="34" charset="0"/>
              <a:buChar char="•"/>
            </a:pPr>
            <a:endParaRPr lang="en-US" altLang="zh-CN" sz="2000" b="1" dirty="0">
              <a:solidFill>
                <a:schemeClr val="accent2">
                  <a:lumMod val="40000"/>
                  <a:lumOff val="60000"/>
                </a:schemeClr>
              </a:solidFill>
              <a:latin typeface="Microsoft YaHei UI" panose="020B0503020204020204" pitchFamily="34" charset="-122"/>
              <a:ea typeface="Microsoft YaHei UI" panose="020B0503020204020204" pitchFamily="34" charset="-122"/>
            </a:endParaRPr>
          </a:p>
          <a:p>
            <a:pPr marL="742950" lvl="1" indent="-285750">
              <a:buFont typeface="Arial" panose="020B0604020202020204" pitchFamily="34" charset="0"/>
              <a:buChar char="•"/>
            </a:pPr>
            <a:r>
              <a:rPr lang="en-US" altLang="zh-CN" sz="2000" dirty="0" err="1">
                <a:latin typeface="Microsoft YaHei UI" panose="020B0503020204020204" pitchFamily="34" charset="-122"/>
                <a:ea typeface="Microsoft YaHei UI" panose="020B0503020204020204" pitchFamily="34" charset="-122"/>
              </a:rPr>
              <a:t>Observation:with</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patching</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certain</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heads</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a:t>
            </a:r>
            <a:r>
              <a:rPr lang="en-CN" sz="2000">
                <a:latin typeface="Microsoft YaHei UI" panose="020B0503020204020204" pitchFamily="34" charset="-122"/>
                <a:ea typeface="Microsoft YaHei UI" panose="020B0503020204020204" pitchFamily="34" charset="-122"/>
              </a:rPr>
              <a:t>7.3, 7.9, 8.6, 8.10</a:t>
            </a:r>
            <a:r>
              <a:rPr lang="en-US" altLang="zh-CN" sz="2000" dirty="0">
                <a:latin typeface="Microsoft YaHei UI" panose="020B0503020204020204" pitchFamily="34" charset="-122"/>
                <a:ea typeface="Microsoft YaHei UI" panose="020B0503020204020204" pitchFamily="34" charset="-122"/>
              </a:rPr>
              <a:t>),</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attention</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to</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IO</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at</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END</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decreases.</a:t>
            </a:r>
          </a:p>
        </p:txBody>
      </p:sp>
    </p:spTree>
    <p:extLst>
      <p:ext uri="{BB962C8B-B14F-4D97-AF65-F5344CB8AC3E}">
        <p14:creationId xmlns:p14="http://schemas.microsoft.com/office/powerpoint/2010/main" val="10954005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EC629-3C37-4589-D7D8-EF1C6EAF4EFC}"/>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3C320356-B65B-C39E-DDE5-5DECA81BFBEE}"/>
              </a:ext>
            </a:extLst>
          </p:cNvPr>
          <p:cNvSpPr txBox="1">
            <a:spLocks/>
          </p:cNvSpPr>
          <p:nvPr/>
        </p:nvSpPr>
        <p:spPr>
          <a:xfrm>
            <a:off x="280074" y="205995"/>
            <a:ext cx="8729293" cy="7506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Final</a:t>
            </a:r>
            <a:r>
              <a:rPr lang="zh-CN" altLang="en-US">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comments</a:t>
            </a:r>
            <a:endParaRPr lang="en-US">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3" name="TextBox 2">
            <a:extLst>
              <a:ext uri="{FF2B5EF4-FFF2-40B4-BE49-F238E27FC236}">
                <a16:creationId xmlns:a16="http://schemas.microsoft.com/office/drawing/2014/main" id="{844ADCDC-0E5F-76D8-5EFE-9BA1CAE0B40D}"/>
              </a:ext>
            </a:extLst>
          </p:cNvPr>
          <p:cNvSpPr txBox="1"/>
          <p:nvPr/>
        </p:nvSpPr>
        <p:spPr>
          <a:xfrm>
            <a:off x="406400" y="1117074"/>
            <a:ext cx="10463955" cy="3816429"/>
          </a:xfrm>
          <a:prstGeom prst="rect">
            <a:avLst/>
          </a:prstGeom>
          <a:noFill/>
        </p:spPr>
        <p:txBody>
          <a:bodyPr wrap="none" rtlCol="0">
            <a:spAutoFit/>
          </a:bodyPr>
          <a:lstStyle/>
          <a:p>
            <a:pPr marL="342900" indent="-342900">
              <a:buFont typeface="Arial" panose="020B0604020202020204" pitchFamily="34" charset="0"/>
              <a:buChar char="•"/>
            </a:pPr>
            <a:r>
              <a:rPr lang="en-US" altLang="zh-CN" sz="2200" dirty="0">
                <a:latin typeface="Microsoft YaHei UI" panose="020B0503020204020204" pitchFamily="34" charset="-122"/>
                <a:ea typeface="Microsoft YaHei UI" panose="020B0503020204020204" pitchFamily="34" charset="-122"/>
              </a:rPr>
              <a:t>Given</a:t>
            </a:r>
            <a:r>
              <a:rPr lang="zh-CN" altLang="en-US" sz="2200" dirty="0">
                <a:latin typeface="Microsoft YaHei UI" panose="020B0503020204020204" pitchFamily="34" charset="-122"/>
                <a:ea typeface="Microsoft YaHei UI" panose="020B0503020204020204" pitchFamily="34" charset="-122"/>
              </a:rPr>
              <a:t> </a:t>
            </a:r>
            <a:r>
              <a:rPr lang="en-US" altLang="zh-CN" sz="2200" dirty="0" err="1">
                <a:latin typeface="Microsoft YaHei UI" panose="020B0503020204020204" pitchFamily="34" charset="-122"/>
                <a:ea typeface="Microsoft YaHei UI" panose="020B0503020204020204" pitchFamily="34" charset="-122"/>
              </a:rPr>
              <a:t>Bengio’s</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paper</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“Chain-of-thought is not </a:t>
            </a:r>
            <a:r>
              <a:rPr lang="en-US" altLang="zh-CN" sz="2200" dirty="0" err="1">
                <a:latin typeface="Microsoft YaHei UI" panose="020B0503020204020204" pitchFamily="34" charset="-122"/>
                <a:ea typeface="Microsoft YaHei UI" panose="020B0503020204020204" pitchFamily="34" charset="-122"/>
              </a:rPr>
              <a:t>explainability</a:t>
            </a:r>
            <a:r>
              <a:rPr lang="en-US" altLang="zh-CN" sz="2200" dirty="0">
                <a:latin typeface="Microsoft YaHei UI" panose="020B0503020204020204" pitchFamily="34" charset="-122"/>
                <a:ea typeface="Microsoft YaHei UI" panose="020B0503020204020204" pitchFamily="34" charset="-122"/>
              </a:rPr>
              <a:t>”</a:t>
            </a:r>
            <a:br>
              <a:rPr lang="en-US" altLang="zh-CN" sz="2200" dirty="0">
                <a:latin typeface="Microsoft YaHei UI" panose="020B0503020204020204" pitchFamily="34" charset="-122"/>
                <a:ea typeface="Microsoft YaHei UI" panose="020B0503020204020204" pitchFamily="34" charset="-122"/>
              </a:rPr>
            </a:br>
            <a:r>
              <a:rPr lang="en-US" altLang="zh-CN" sz="2200" dirty="0">
                <a:latin typeface="Microsoft YaHei UI" panose="020B0503020204020204" pitchFamily="34" charset="-122"/>
                <a:ea typeface="Microsoft YaHei UI" panose="020B0503020204020204" pitchFamily="34" charset="-122"/>
              </a:rPr>
              <a:t>and</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the</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long-standing</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and</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broad</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Responsibility</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issues</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of</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LLM,</a:t>
            </a:r>
            <a:br>
              <a:rPr lang="en-US" altLang="zh-CN" sz="2200" dirty="0">
                <a:latin typeface="Microsoft YaHei UI" panose="020B0503020204020204" pitchFamily="34" charset="-122"/>
                <a:ea typeface="Microsoft YaHei UI" panose="020B0503020204020204" pitchFamily="34" charset="-122"/>
              </a:rPr>
            </a:br>
            <a:r>
              <a:rPr lang="en-US" altLang="zh-CN" sz="2200" dirty="0" err="1">
                <a:latin typeface="Microsoft YaHei UI" panose="020B0503020204020204" pitchFamily="34" charset="-122"/>
                <a:ea typeface="Microsoft YaHei UI" panose="020B0503020204020204" pitchFamily="34" charset="-122"/>
              </a:rPr>
              <a:t>explainability</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will</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be</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a</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very</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long-lasting</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research</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questions.</a:t>
            </a:r>
          </a:p>
          <a:p>
            <a:pPr marL="800100" lvl="1" indent="-342900">
              <a:buFont typeface="Courier New" panose="02070309020205020404" pitchFamily="49" charset="0"/>
              <a:buChar char="o"/>
            </a:pPr>
            <a:r>
              <a:rPr lang="en-US" altLang="zh-CN" sz="2000" dirty="0">
                <a:latin typeface="Microsoft YaHei UI" panose="020B0503020204020204" pitchFamily="34" charset="-122"/>
                <a:ea typeface="Microsoft YaHei UI" panose="020B0503020204020204" pitchFamily="34" charset="-122"/>
              </a:rPr>
              <a:t>In</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fact,</a:t>
            </a:r>
            <a:r>
              <a:rPr lang="zh-CN" altLang="en-US" sz="2000" dirty="0">
                <a:latin typeface="Microsoft YaHei UI" panose="020B0503020204020204" pitchFamily="34" charset="-122"/>
                <a:ea typeface="Microsoft YaHei UI" panose="020B0503020204020204" pitchFamily="34" charset="-122"/>
              </a:rPr>
              <a:t> </a:t>
            </a:r>
            <a:r>
              <a:rPr lang="en-US" altLang="zh-CN" sz="2000" dirty="0" err="1">
                <a:latin typeface="Microsoft YaHei UI" panose="020B0503020204020204" pitchFamily="34" charset="-122"/>
                <a:ea typeface="Microsoft YaHei UI" panose="020B0503020204020204" pitchFamily="34" charset="-122"/>
              </a:rPr>
              <a:t>explainability</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of</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AI</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has</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been</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there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since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1975,</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regardless</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of</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models.</a:t>
            </a:r>
          </a:p>
          <a:p>
            <a:pPr marL="342900" indent="-342900">
              <a:buFont typeface="Arial" panose="020B0604020202020204" pitchFamily="34" charset="0"/>
              <a:buChar char="•"/>
            </a:pPr>
            <a:endParaRPr lang="en-US" sz="2400" dirty="0">
              <a:latin typeface="Microsoft YaHei UI" panose="020B0503020204020204" pitchFamily="34" charset="-122"/>
              <a:ea typeface="Microsoft YaHei UI" panose="020B0503020204020204" pitchFamily="34" charset="-122"/>
            </a:endParaRPr>
          </a:p>
          <a:p>
            <a:pPr marL="342900" indent="-342900">
              <a:buFont typeface="Arial" panose="020B0604020202020204" pitchFamily="34" charset="0"/>
              <a:buChar char="•"/>
            </a:pPr>
            <a:r>
              <a:rPr lang="en-CN" altLang="zh-CN" sz="2200">
                <a:latin typeface="Microsoft YaHei UI" panose="020B0503020204020204" pitchFamily="34" charset="-122"/>
                <a:ea typeface="Microsoft YaHei UI" panose="020B0503020204020204" pitchFamily="34" charset="-122"/>
              </a:rPr>
              <a:t>As</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LLMs</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are</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used</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in</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many</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critical</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domains,</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its</a:t>
            </a:r>
            <a:r>
              <a:rPr lang="zh-CN" altLang="en-US" sz="2200" dirty="0">
                <a:latin typeface="Microsoft YaHei UI" panose="020B0503020204020204" pitchFamily="34" charset="-122"/>
                <a:ea typeface="Microsoft YaHei UI" panose="020B0503020204020204" pitchFamily="34" charset="-122"/>
              </a:rPr>
              <a:t> </a:t>
            </a:r>
            <a:r>
              <a:rPr lang="en-US" altLang="zh-CN" sz="2200" dirty="0" err="1">
                <a:latin typeface="Microsoft YaHei UI" panose="020B0503020204020204" pitchFamily="34" charset="-122"/>
                <a:ea typeface="Microsoft YaHei UI" panose="020B0503020204020204" pitchFamily="34" charset="-122"/>
              </a:rPr>
              <a:t>explainability</a:t>
            </a:r>
            <a:br>
              <a:rPr lang="en-US" altLang="zh-CN" sz="2200" dirty="0">
                <a:latin typeface="Microsoft YaHei UI" panose="020B0503020204020204" pitchFamily="34" charset="-122"/>
                <a:ea typeface="Microsoft YaHei UI" panose="020B0503020204020204" pitchFamily="34" charset="-122"/>
              </a:rPr>
            </a:br>
            <a:r>
              <a:rPr lang="en-US" altLang="zh-CN" sz="2200" dirty="0">
                <a:latin typeface="Microsoft YaHei UI" panose="020B0503020204020204" pitchFamily="34" charset="-122"/>
                <a:ea typeface="Microsoft YaHei UI" panose="020B0503020204020204" pitchFamily="34" charset="-122"/>
              </a:rPr>
              <a:t>will</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only</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become</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more</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and</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more</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important.</a:t>
            </a:r>
          </a:p>
          <a:p>
            <a:pPr marL="800100" lvl="1" indent="-342900">
              <a:buFont typeface="Courier New" panose="02070309020205020404" pitchFamily="49" charset="0"/>
              <a:buChar char="o"/>
            </a:pPr>
            <a:r>
              <a:rPr lang="en-US" altLang="zh-CN" sz="2000" dirty="0">
                <a:latin typeface="Microsoft YaHei UI" panose="020B0503020204020204" pitchFamily="34" charset="-122"/>
                <a:ea typeface="Microsoft YaHei UI" panose="020B0503020204020204" pitchFamily="34" charset="-122"/>
              </a:rPr>
              <a:t>Thinking</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about</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finance,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medicine,</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biology,</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industry</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design,</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and</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many</a:t>
            </a:r>
            <a:r>
              <a:rPr lang="zh-CN" altLang="en-US" sz="2000" dirty="0">
                <a:latin typeface="Microsoft YaHei UI" panose="020B0503020204020204" pitchFamily="34" charset="-122"/>
                <a:ea typeface="Microsoft YaHei UI" panose="020B0503020204020204" pitchFamily="34" charset="-122"/>
              </a:rPr>
              <a:t> </a:t>
            </a:r>
            <a:r>
              <a:rPr lang="en-US" altLang="zh-CN" sz="2000" dirty="0">
                <a:latin typeface="Microsoft YaHei UI" panose="020B0503020204020204" pitchFamily="34" charset="-122"/>
                <a:ea typeface="Microsoft YaHei UI" panose="020B0503020204020204" pitchFamily="34" charset="-122"/>
              </a:rPr>
              <a:t>others!</a:t>
            </a:r>
          </a:p>
          <a:p>
            <a:pPr marL="342900" indent="-342900">
              <a:buFont typeface="Arial" panose="020B0604020202020204" pitchFamily="34" charset="0"/>
              <a:buChar char="•"/>
            </a:pPr>
            <a:endParaRPr lang="en-US" sz="2400" dirty="0">
              <a:latin typeface="Microsoft YaHei UI" panose="020B0503020204020204" pitchFamily="34" charset="-122"/>
              <a:ea typeface="Microsoft YaHei UI" panose="020B0503020204020204" pitchFamily="34" charset="-122"/>
            </a:endParaRPr>
          </a:p>
          <a:p>
            <a:pPr marL="342900" indent="-342900">
              <a:buFont typeface="Arial" panose="020B0604020202020204" pitchFamily="34" charset="0"/>
              <a:buChar char="•"/>
            </a:pPr>
            <a:r>
              <a:rPr lang="en-US" altLang="zh-CN" sz="2200" dirty="0">
                <a:latin typeface="Microsoft YaHei UI" panose="020B0503020204020204" pitchFamily="34" charset="-122"/>
                <a:ea typeface="Microsoft YaHei UI" panose="020B0503020204020204" pitchFamily="34" charset="-122"/>
              </a:rPr>
              <a:t>When</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LLMs</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are</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used</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in</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a</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composite</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system,</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such</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as</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agentic</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system</a:t>
            </a:r>
            <a:br>
              <a:rPr lang="en-US" altLang="zh-CN" sz="2200" dirty="0">
                <a:latin typeface="Microsoft YaHei UI" panose="020B0503020204020204" pitchFamily="34" charset="-122"/>
                <a:ea typeface="Microsoft YaHei UI" panose="020B0503020204020204" pitchFamily="34" charset="-122"/>
              </a:rPr>
            </a:br>
            <a:r>
              <a:rPr lang="en-US" altLang="zh-CN" sz="2200" dirty="0">
                <a:latin typeface="Microsoft YaHei UI" panose="020B0503020204020204" pitchFamily="34" charset="-122"/>
                <a:ea typeface="Microsoft YaHei UI" panose="020B0503020204020204" pitchFamily="34" charset="-122"/>
              </a:rPr>
              <a:t>or</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embodied</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AI,</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its</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responsibility</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is</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clearly</a:t>
            </a:r>
            <a:r>
              <a:rPr lang="zh-CN" altLang="en-US" sz="2200" dirty="0">
                <a:latin typeface="Microsoft YaHei UI" panose="020B0503020204020204" pitchFamily="34" charset="-122"/>
                <a:ea typeface="Microsoft YaHei UI" panose="020B0503020204020204" pitchFamily="34" charset="-122"/>
              </a:rPr>
              <a:t> </a:t>
            </a:r>
            <a:r>
              <a:rPr lang="en-US" altLang="zh-CN" sz="2200" dirty="0">
                <a:latin typeface="Microsoft YaHei UI" panose="020B0503020204020204" pitchFamily="34" charset="-122"/>
                <a:ea typeface="Microsoft YaHei UI" panose="020B0503020204020204" pitchFamily="34" charset="-122"/>
              </a:rPr>
              <a:t>necessary.</a:t>
            </a:r>
          </a:p>
        </p:txBody>
      </p:sp>
    </p:spTree>
    <p:extLst>
      <p:ext uri="{BB962C8B-B14F-4D97-AF65-F5344CB8AC3E}">
        <p14:creationId xmlns:p14="http://schemas.microsoft.com/office/powerpoint/2010/main" val="1484751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336F7-CC48-E912-2271-6D7B4E44E2E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61356B9-0E25-C750-A6BD-77F304848ABE}"/>
              </a:ext>
            </a:extLst>
          </p:cNvPr>
          <p:cNvSpPr txBox="1">
            <a:spLocks/>
          </p:cNvSpPr>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Gradient-based explanations of LLMs</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6" name="文本框 5">
            <a:extLst>
              <a:ext uri="{FF2B5EF4-FFF2-40B4-BE49-F238E27FC236}">
                <a16:creationId xmlns:a16="http://schemas.microsoft.com/office/drawing/2014/main" id="{9D5A199C-5D1E-4241-A34A-C26BD968DF10}"/>
              </a:ext>
            </a:extLst>
          </p:cNvPr>
          <p:cNvSpPr txBox="1"/>
          <p:nvPr/>
        </p:nvSpPr>
        <p:spPr>
          <a:xfrm>
            <a:off x="558799" y="1045462"/>
            <a:ext cx="10908270" cy="701731"/>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 altLang="zh-CN" sz="2200" dirty="0">
                <a:latin typeface="Microsoft YaHei" panose="020B0503020204020204" pitchFamily="34" charset="-122"/>
                <a:ea typeface="Microsoft YaHei" panose="020B0503020204020204" pitchFamily="34" charset="-122"/>
                <a:cs typeface="Arial" panose="020B0604020202020204" pitchFamily="34" charset="0"/>
              </a:rPr>
              <a:t>They examine several open-source LLMs to determine whether </a:t>
            </a:r>
            <a:r>
              <a:rPr lang="en" altLang="zh-CN" sz="2200" b="1" dirty="0" err="1">
                <a:solidFill>
                  <a:srgbClr val="FFC000"/>
                </a:solidFill>
                <a:latin typeface="Microsoft YaHei" panose="020B0503020204020204" pitchFamily="34" charset="-122"/>
                <a:ea typeface="Microsoft YaHei" panose="020B0503020204020204" pitchFamily="34" charset="-122"/>
              </a:rPr>
              <a:t>CoT</a:t>
            </a:r>
            <a:r>
              <a:rPr lang="en" altLang="zh-CN" sz="2200" b="1" dirty="0">
                <a:solidFill>
                  <a:srgbClr val="FFC000"/>
                </a:solidFill>
                <a:latin typeface="Microsoft YaHei" panose="020B0503020204020204" pitchFamily="34" charset="-122"/>
                <a:ea typeface="Microsoft YaHei" panose="020B0503020204020204" pitchFamily="34" charset="-122"/>
              </a:rPr>
              <a:t> prompting</a:t>
            </a:r>
            <a:r>
              <a:rPr lang="en" altLang="zh-CN" sz="2200" dirty="0">
                <a:latin typeface="Microsoft YaHei" panose="020B0503020204020204" pitchFamily="34" charset="-122"/>
                <a:ea typeface="Microsoft YaHei" panose="020B0503020204020204" pitchFamily="34" charset="-122"/>
                <a:cs typeface="Arial" panose="020B0604020202020204" pitchFamily="34" charset="0"/>
              </a:rPr>
              <a:t> alters the relative importance assigned to specific input tokens.</a:t>
            </a:r>
            <a:endParaRPr kumimoji="0" lang="en-US" altLang="zh-CN" sz="2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37" name="文本框 36">
            <a:extLst>
              <a:ext uri="{FF2B5EF4-FFF2-40B4-BE49-F238E27FC236}">
                <a16:creationId xmlns:a16="http://schemas.microsoft.com/office/drawing/2014/main" id="{48EDCA22-E16D-6CDE-AE1E-1A3AEE7D44B8}"/>
              </a:ext>
            </a:extLst>
          </p:cNvPr>
          <p:cNvSpPr txBox="1"/>
          <p:nvPr/>
        </p:nvSpPr>
        <p:spPr>
          <a:xfrm>
            <a:off x="365210" y="1852280"/>
            <a:ext cx="11101859" cy="1513748"/>
          </a:xfrm>
          <a:prstGeom prst="rect">
            <a:avLst/>
          </a:prstGeom>
          <a:noFill/>
        </p:spPr>
        <p:txBody>
          <a:bodyPr wrap="square">
            <a:spAutoFit/>
          </a:bodyPr>
          <a:lstStyle/>
          <a:p>
            <a:pPr marL="685800" lvl="1" indent="-228600">
              <a:lnSpc>
                <a:spcPct val="90000"/>
              </a:lnSpc>
              <a:spcBef>
                <a:spcPts val="500"/>
              </a:spcBef>
              <a:buFont typeface="Courier New" panose="02070309020205020404" pitchFamily="49" charset="0"/>
              <a:buChar char="o"/>
              <a:defRPr/>
            </a:pPr>
            <a:r>
              <a:rPr lang="en" altLang="zh-CN" sz="2000" dirty="0" err="1">
                <a:latin typeface="Microsoft YaHei" panose="020B0503020204020204" pitchFamily="34" charset="-122"/>
                <a:ea typeface="Microsoft YaHei" panose="020B0503020204020204" pitchFamily="34" charset="-122"/>
                <a:cs typeface="Arial" panose="020B0604020202020204" pitchFamily="34" charset="0"/>
              </a:rPr>
              <a:t>CoT</a:t>
            </a:r>
            <a:r>
              <a:rPr lang="en" altLang="zh-CN" sz="2000" dirty="0">
                <a:latin typeface="Microsoft YaHei" panose="020B0503020204020204" pitchFamily="34" charset="-122"/>
                <a:ea typeface="Microsoft YaHei" panose="020B0503020204020204" pitchFamily="34" charset="-122"/>
                <a:cs typeface="Arial" panose="020B0604020202020204" pitchFamily="34" charset="0"/>
              </a:rPr>
              <a:t> prompting (Chain-of-Thought prompting) is a prompting technique. Instead of asking a large language model (LLM) to give the final answer directly, the model is encouraged to first </a:t>
            </a:r>
            <a:r>
              <a:rPr lang="en" altLang="zh-CN" sz="2000" b="1" dirty="0">
                <a:solidFill>
                  <a:srgbClr val="FFC000"/>
                </a:solidFill>
                <a:latin typeface="Microsoft YaHei" panose="020B0503020204020204" pitchFamily="34" charset="-122"/>
                <a:ea typeface="Microsoft YaHei" panose="020B0503020204020204" pitchFamily="34" charset="-122"/>
              </a:rPr>
              <a:t>generate step-by-step reasoning (a chain of thought) </a:t>
            </a:r>
            <a:r>
              <a:rPr lang="en" altLang="zh-CN" sz="2000" dirty="0">
                <a:latin typeface="Microsoft YaHei" panose="020B0503020204020204" pitchFamily="34" charset="-122"/>
                <a:ea typeface="Microsoft YaHei" panose="020B0503020204020204" pitchFamily="34" charset="-122"/>
                <a:cs typeface="Arial" panose="020B0604020202020204" pitchFamily="34" charset="0"/>
              </a:rPr>
              <a:t>before providing the answer.</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endParaRPr kumimoji="0" lang="en-US" altLang="zh-CN" sz="1800" b="0"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mn-cs"/>
            </a:endParaRPr>
          </a:p>
        </p:txBody>
      </p:sp>
      <p:sp>
        <p:nvSpPr>
          <p:cNvPr id="8" name="文本框 7">
            <a:extLst>
              <a:ext uri="{FF2B5EF4-FFF2-40B4-BE49-F238E27FC236}">
                <a16:creationId xmlns:a16="http://schemas.microsoft.com/office/drawing/2014/main" id="{09DFD354-6A11-84B4-54A9-2E8492788D66}"/>
              </a:ext>
            </a:extLst>
          </p:cNvPr>
          <p:cNvSpPr txBox="1"/>
          <p:nvPr/>
        </p:nvSpPr>
        <p:spPr>
          <a:xfrm>
            <a:off x="1084305" y="3175049"/>
            <a:ext cx="3549478" cy="1200329"/>
          </a:xfrm>
          <a:prstGeom prst="rect">
            <a:avLst/>
          </a:prstGeom>
          <a:noFill/>
        </p:spPr>
        <p:txBody>
          <a:bodyPr wrap="square">
            <a:spAutoFit/>
          </a:bodyPr>
          <a:lstStyle/>
          <a:p>
            <a:r>
              <a:rPr lang="en" altLang="zh-CN" dirty="0">
                <a:latin typeface="Microsoft YaHei" panose="020B0503020204020204" pitchFamily="34" charset="-122"/>
                <a:ea typeface="Microsoft YaHei" panose="020B0503020204020204" pitchFamily="34" charset="-122"/>
                <a:cs typeface="Arial" panose="020B0604020202020204" pitchFamily="34" charset="0"/>
              </a:rPr>
              <a:t>Example:</a:t>
            </a:r>
          </a:p>
          <a:p>
            <a:r>
              <a:rPr lang="en" altLang="zh-CN" b="1" dirty="0">
                <a:latin typeface="Microsoft YaHei" panose="020B0503020204020204" pitchFamily="34" charset="-122"/>
                <a:ea typeface="Microsoft YaHei" panose="020B0503020204020204" pitchFamily="34" charset="-122"/>
              </a:rPr>
              <a:t>Standard prompting</a:t>
            </a:r>
            <a:r>
              <a:rPr lang="en" altLang="zh-CN" dirty="0">
                <a:latin typeface="Microsoft YaHei" panose="020B0503020204020204" pitchFamily="34" charset="-122"/>
                <a:ea typeface="Microsoft YaHei" panose="020B0503020204020204" pitchFamily="34" charset="-122"/>
              </a:rPr>
              <a:t>:</a:t>
            </a:r>
            <a:br>
              <a:rPr lang="en" altLang="zh-CN" dirty="0">
                <a:latin typeface="Microsoft YaHei" panose="020B0503020204020204" pitchFamily="34" charset="-122"/>
                <a:ea typeface="Microsoft YaHei" panose="020B0503020204020204" pitchFamily="34" charset="-122"/>
              </a:rPr>
            </a:br>
            <a:r>
              <a:rPr lang="en" altLang="zh-CN" dirty="0">
                <a:latin typeface="Microsoft YaHei" panose="020B0503020204020204" pitchFamily="34" charset="-122"/>
                <a:ea typeface="Microsoft YaHei" panose="020B0503020204020204" pitchFamily="34" charset="-122"/>
                <a:cs typeface="Arial" panose="020B0604020202020204" pitchFamily="34" charset="0"/>
              </a:rPr>
              <a:t>Q: What is 37 + 48?</a:t>
            </a:r>
            <a:br>
              <a:rPr lang="en" altLang="zh-CN" dirty="0">
                <a:latin typeface="Microsoft YaHei" panose="020B0503020204020204" pitchFamily="34" charset="-122"/>
                <a:ea typeface="Microsoft YaHei" panose="020B0503020204020204" pitchFamily="34" charset="-122"/>
                <a:cs typeface="Arial" panose="020B0604020202020204" pitchFamily="34" charset="0"/>
              </a:rPr>
            </a:br>
            <a:r>
              <a:rPr lang="en" altLang="zh-CN" dirty="0">
                <a:latin typeface="Microsoft YaHei" panose="020B0503020204020204" pitchFamily="34" charset="-122"/>
                <a:ea typeface="Microsoft YaHei" panose="020B0503020204020204" pitchFamily="34" charset="-122"/>
                <a:cs typeface="Arial" panose="020B0604020202020204" pitchFamily="34" charset="0"/>
              </a:rPr>
              <a:t>A: 85</a:t>
            </a:r>
          </a:p>
        </p:txBody>
      </p:sp>
      <p:sp>
        <p:nvSpPr>
          <p:cNvPr id="10" name="文本框 9">
            <a:extLst>
              <a:ext uri="{FF2B5EF4-FFF2-40B4-BE49-F238E27FC236}">
                <a16:creationId xmlns:a16="http://schemas.microsoft.com/office/drawing/2014/main" id="{D838C3D3-18B1-1A65-4E98-14FB6C252DA9}"/>
              </a:ext>
            </a:extLst>
          </p:cNvPr>
          <p:cNvSpPr txBox="1"/>
          <p:nvPr/>
        </p:nvSpPr>
        <p:spPr>
          <a:xfrm>
            <a:off x="1084305" y="4440727"/>
            <a:ext cx="7651921" cy="1200329"/>
          </a:xfrm>
          <a:prstGeom prst="rect">
            <a:avLst/>
          </a:prstGeom>
          <a:noFill/>
        </p:spPr>
        <p:txBody>
          <a:bodyPr wrap="square">
            <a:spAutoFit/>
          </a:bodyPr>
          <a:lstStyle/>
          <a:p>
            <a:r>
              <a:rPr lang="en" altLang="zh-CN" b="1" dirty="0" err="1">
                <a:latin typeface="Microsoft YaHei" panose="020B0503020204020204" pitchFamily="34" charset="-122"/>
                <a:ea typeface="Microsoft YaHei" panose="020B0503020204020204" pitchFamily="34" charset="-122"/>
              </a:rPr>
              <a:t>CoT</a:t>
            </a:r>
            <a:r>
              <a:rPr lang="en" altLang="zh-CN" b="1" dirty="0">
                <a:latin typeface="Microsoft YaHei" panose="020B0503020204020204" pitchFamily="34" charset="-122"/>
                <a:ea typeface="Microsoft YaHei" panose="020B0503020204020204" pitchFamily="34" charset="-122"/>
              </a:rPr>
              <a:t> prompting</a:t>
            </a:r>
            <a:r>
              <a:rPr lang="en" altLang="zh-CN" dirty="0">
                <a:latin typeface="Microsoft YaHei" panose="020B0503020204020204" pitchFamily="34" charset="-122"/>
                <a:ea typeface="Microsoft YaHei" panose="020B0503020204020204" pitchFamily="34" charset="-122"/>
              </a:rPr>
              <a:t>:</a:t>
            </a:r>
            <a:br>
              <a:rPr lang="en" altLang="zh-CN" dirty="0">
                <a:latin typeface="Microsoft YaHei" panose="020B0503020204020204" pitchFamily="34" charset="-122"/>
                <a:ea typeface="Microsoft YaHei" panose="020B0503020204020204" pitchFamily="34" charset="-122"/>
              </a:rPr>
            </a:br>
            <a:r>
              <a:rPr lang="en" altLang="zh-CN" dirty="0">
                <a:latin typeface="Microsoft YaHei" panose="020B0503020204020204" pitchFamily="34" charset="-122"/>
                <a:ea typeface="Microsoft YaHei" panose="020B0503020204020204" pitchFamily="34" charset="-122"/>
                <a:cs typeface="Arial" panose="020B0604020202020204" pitchFamily="34" charset="0"/>
              </a:rPr>
              <a:t>Q: What is 37 + 48?</a:t>
            </a:r>
            <a:br>
              <a:rPr lang="en" altLang="zh-CN" dirty="0">
                <a:latin typeface="Microsoft YaHei" panose="020B0503020204020204" pitchFamily="34" charset="-122"/>
                <a:ea typeface="Microsoft YaHei" panose="020B0503020204020204" pitchFamily="34" charset="-122"/>
                <a:cs typeface="Arial" panose="020B0604020202020204" pitchFamily="34" charset="0"/>
              </a:rPr>
            </a:br>
            <a:r>
              <a:rPr lang="en" altLang="zh-CN" dirty="0">
                <a:latin typeface="Microsoft YaHei" panose="020B0503020204020204" pitchFamily="34" charset="-122"/>
                <a:ea typeface="Microsoft YaHei" panose="020B0503020204020204" pitchFamily="34" charset="-122"/>
                <a:cs typeface="Arial" panose="020B0604020202020204" pitchFamily="34" charset="0"/>
              </a:rPr>
              <a:t>A: First, add 30 and 40 to get 70. Then add 7 and 8 to get 15. Finally, 70 + 15 = 85. So the answer is 85.</a:t>
            </a:r>
          </a:p>
        </p:txBody>
      </p:sp>
      <p:sp>
        <p:nvSpPr>
          <p:cNvPr id="2" name="文本框 1">
            <a:extLst>
              <a:ext uri="{FF2B5EF4-FFF2-40B4-BE49-F238E27FC236}">
                <a16:creationId xmlns:a16="http://schemas.microsoft.com/office/drawing/2014/main" id="{7B2B9151-5C4A-FF20-8A77-1F11E63A6FDA}"/>
              </a:ext>
            </a:extLst>
          </p:cNvPr>
          <p:cNvSpPr txBox="1"/>
          <p:nvPr/>
        </p:nvSpPr>
        <p:spPr>
          <a:xfrm>
            <a:off x="293541" y="6508440"/>
            <a:ext cx="11206481" cy="276999"/>
          </a:xfrm>
          <a:prstGeom prst="rect">
            <a:avLst/>
          </a:prstGeom>
          <a:noFill/>
        </p:spPr>
        <p:txBody>
          <a:bodyPr wrap="square">
            <a:spAutoFit/>
          </a:bodyPr>
          <a:lstStyle/>
          <a:p>
            <a:r>
              <a:rPr lang="en" altLang="zh-CN" sz="1200" kern="100" dirty="0">
                <a:latin typeface="Arial" panose="020B0604020202020204" pitchFamily="34" charset="0"/>
                <a:ea typeface="宋体" panose="02010600030101010101" pitchFamily="2" charset="-122"/>
                <a:cs typeface="Arial" panose="020B0604020202020204" pitchFamily="34" charset="0"/>
              </a:rPr>
              <a:t>Wu S, Shen E M, Badrinath C, et al. Analyzing chain-of-thought prompting in large language models via gradient-based feature attributions[J]. ICML</a:t>
            </a:r>
            <a:r>
              <a:rPr lang="zh-CN" altLang="en-US" sz="1200" kern="100" dirty="0">
                <a:latin typeface="Arial" panose="020B0604020202020204" pitchFamily="34" charset="0"/>
                <a:ea typeface="宋体" panose="02010600030101010101" pitchFamily="2" charset="-122"/>
                <a:cs typeface="Arial" panose="020B0604020202020204" pitchFamily="34" charset="0"/>
              </a:rPr>
              <a:t> </a:t>
            </a:r>
            <a:r>
              <a:rPr lang="en-US" altLang="zh-CN" sz="1200" kern="100" dirty="0">
                <a:latin typeface="Arial" panose="020B0604020202020204" pitchFamily="34" charset="0"/>
                <a:ea typeface="宋体" panose="02010600030101010101" pitchFamily="2" charset="-122"/>
                <a:cs typeface="Arial" panose="020B0604020202020204" pitchFamily="34" charset="0"/>
              </a:rPr>
              <a:t>workshop</a:t>
            </a:r>
            <a:r>
              <a:rPr lang="en" altLang="zh-CN" sz="1200" kern="100" dirty="0">
                <a:latin typeface="Arial" panose="020B0604020202020204" pitchFamily="34" charset="0"/>
                <a:ea typeface="宋体" panose="02010600030101010101" pitchFamily="2" charset="-122"/>
                <a:cs typeface="Arial" panose="020B0604020202020204" pitchFamily="34" charset="0"/>
              </a:rPr>
              <a:t> 2023</a:t>
            </a:r>
          </a:p>
        </p:txBody>
      </p:sp>
    </p:spTree>
    <p:extLst>
      <p:ext uri="{BB962C8B-B14F-4D97-AF65-F5344CB8AC3E}">
        <p14:creationId xmlns:p14="http://schemas.microsoft.com/office/powerpoint/2010/main" val="2522099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336F7-CC48-E912-2271-6D7B4E44E2E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61356B9-0E25-C750-A6BD-77F304848ABE}"/>
              </a:ext>
            </a:extLst>
          </p:cNvPr>
          <p:cNvSpPr txBox="1">
            <a:spLocks/>
          </p:cNvSpPr>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Gradient-based explanations of LLMs</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6" name="文本框 5">
            <a:extLst>
              <a:ext uri="{FF2B5EF4-FFF2-40B4-BE49-F238E27FC236}">
                <a16:creationId xmlns:a16="http://schemas.microsoft.com/office/drawing/2014/main" id="{9D5A199C-5D1E-4241-A34A-C26BD968DF10}"/>
              </a:ext>
            </a:extLst>
          </p:cNvPr>
          <p:cNvSpPr txBox="1"/>
          <p:nvPr/>
        </p:nvSpPr>
        <p:spPr>
          <a:xfrm>
            <a:off x="558800" y="908279"/>
            <a:ext cx="10908270" cy="701731"/>
          </a:xfrm>
          <a:prstGeom prst="rect">
            <a:avLst/>
          </a:prstGeom>
          <a:noFill/>
        </p:spPr>
        <p:txBody>
          <a:bodyPr wrap="square">
            <a:spAutoFit/>
          </a:bodyPr>
          <a:lstStyle/>
          <a:p>
            <a:pPr marL="228600" indent="-228600">
              <a:lnSpc>
                <a:spcPct val="90000"/>
              </a:lnSpc>
              <a:spcBef>
                <a:spcPts val="1000"/>
              </a:spcBef>
              <a:buFont typeface="Arial" panose="020B0604020202020204" pitchFamily="34" charset="0"/>
              <a:buChar char="•"/>
              <a:defRPr/>
            </a:pPr>
            <a:r>
              <a:rPr lang="en" altLang="zh-CN" sz="2200" dirty="0">
                <a:latin typeface="Arial" panose="020B0604020202020204" pitchFamily="34" charset="0"/>
                <a:cs typeface="Arial" panose="020B0604020202020204" pitchFamily="34" charset="0"/>
              </a:rPr>
              <a:t>They compute saliency scores for input tokens under both standard and </a:t>
            </a:r>
            <a:r>
              <a:rPr lang="en" altLang="zh-CN" sz="2200" dirty="0" err="1">
                <a:latin typeface="Arial" panose="020B0604020202020204" pitchFamily="34" charset="0"/>
                <a:cs typeface="Arial" panose="020B0604020202020204" pitchFamily="34" charset="0"/>
              </a:rPr>
              <a:t>CoT</a:t>
            </a:r>
            <a:r>
              <a:rPr lang="en" altLang="zh-CN" sz="2200" dirty="0">
                <a:latin typeface="Arial" panose="020B0604020202020204" pitchFamily="34" charset="0"/>
                <a:cs typeface="Arial" panose="020B0604020202020204" pitchFamily="34" charset="0"/>
              </a:rPr>
              <a:t> prompting across multiple Q&amp;A datasets.</a:t>
            </a:r>
            <a:endParaRPr lang="zh-CN" altLang="en-US" sz="2200" dirty="0"/>
          </a:p>
        </p:txBody>
      </p:sp>
      <p:sp>
        <p:nvSpPr>
          <p:cNvPr id="2" name="文本框 1">
            <a:extLst>
              <a:ext uri="{FF2B5EF4-FFF2-40B4-BE49-F238E27FC236}">
                <a16:creationId xmlns:a16="http://schemas.microsoft.com/office/drawing/2014/main" id="{153D7563-1DCC-8F78-7986-2CDB48F4BE0F}"/>
              </a:ext>
            </a:extLst>
          </p:cNvPr>
          <p:cNvSpPr txBox="1"/>
          <p:nvPr/>
        </p:nvSpPr>
        <p:spPr>
          <a:xfrm>
            <a:off x="328141" y="2045522"/>
            <a:ext cx="5767859" cy="1808187"/>
          </a:xfrm>
          <a:prstGeom prst="rect">
            <a:avLst/>
          </a:prstGeom>
          <a:noFill/>
        </p:spPr>
        <p:txBody>
          <a:bodyPr wrap="square">
            <a:spAutoFit/>
          </a:bodyPr>
          <a:lstStyle/>
          <a:p>
            <a:pPr marL="685800" lvl="1" indent="-228600">
              <a:lnSpc>
                <a:spcPct val="90000"/>
              </a:lnSpc>
              <a:spcBef>
                <a:spcPts val="500"/>
              </a:spcBef>
              <a:buFont typeface="Courier New" panose="02070309020205020404" pitchFamily="49" charset="0"/>
              <a:buChar char="o"/>
              <a:defRPr/>
            </a:pPr>
            <a:r>
              <a:rPr kumimoji="0" lang="en-US" altLang="zh-CN"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Standard prompting: </a:t>
            </a:r>
          </a:p>
          <a:p>
            <a:pPr lvl="1">
              <a:lnSpc>
                <a:spcPct val="90000"/>
              </a:lnSpc>
              <a:spcBef>
                <a:spcPts val="500"/>
              </a:spcBef>
              <a:defRPr/>
            </a:pPr>
            <a:r>
              <a:rPr lang="en-US" altLang="zh-CN" dirty="0">
                <a:solidFill>
                  <a:prstClr val="black"/>
                </a:solidFill>
                <a:latin typeface="Microsoft YaHei" panose="020B0503020204020204" pitchFamily="34" charset="-122"/>
                <a:ea typeface="Microsoft YaHei" panose="020B0503020204020204" pitchFamily="34" charset="-122"/>
              </a:rPr>
              <a:t>   </a:t>
            </a:r>
            <a:r>
              <a:rPr kumimoji="0" lang="en-US" altLang="zh-CN"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Q: </a:t>
            </a:r>
            <a:r>
              <a:rPr lang="en" altLang="zh-CN" dirty="0">
                <a:effectLst/>
                <a:latin typeface="Microsoft YaHei" panose="020B0503020204020204" pitchFamily="34" charset="-122"/>
                <a:ea typeface="Microsoft YaHei" panose="020B0503020204020204" pitchFamily="34" charset="-122"/>
                <a:cs typeface="Arial" panose="020B0604020202020204" pitchFamily="34" charset="0"/>
              </a:rPr>
              <a:t>Classify the following sentence as either positive or negative: “inhabit that special annex of hell where adults behave</a:t>
            </a:r>
            <a:r>
              <a:rPr lang="zh-CN" altLang="en-US" dirty="0">
                <a:latin typeface="Microsoft YaHei" panose="020B0503020204020204" pitchFamily="34" charset="-122"/>
                <a:ea typeface="Microsoft YaHei" panose="020B0503020204020204" pitchFamily="34" charset="-122"/>
                <a:cs typeface="Arial" panose="020B0604020202020204" pitchFamily="34" charset="0"/>
              </a:rPr>
              <a:t> </a:t>
            </a:r>
            <a:r>
              <a:rPr lang="en" altLang="zh-CN" dirty="0">
                <a:effectLst/>
                <a:latin typeface="Microsoft YaHei" panose="020B0503020204020204" pitchFamily="34" charset="-122"/>
                <a:ea typeface="Microsoft YaHei" panose="020B0503020204020204" pitchFamily="34" charset="-122"/>
                <a:cs typeface="Arial" panose="020B0604020202020204" pitchFamily="34" charset="0"/>
              </a:rPr>
              <a:t>like kids.”</a:t>
            </a:r>
            <a:r>
              <a:rPr lang="en-US" altLang="zh-CN" dirty="0">
                <a:latin typeface="Microsoft YaHei" panose="020B0503020204020204" pitchFamily="34" charset="-122"/>
                <a:ea typeface="Microsoft YaHei" panose="020B0503020204020204" pitchFamily="34" charset="-122"/>
              </a:rPr>
              <a:t> </a:t>
            </a:r>
          </a:p>
          <a:p>
            <a:pPr lvl="1">
              <a:lnSpc>
                <a:spcPct val="90000"/>
              </a:lnSpc>
              <a:spcBef>
                <a:spcPts val="500"/>
              </a:spcBef>
              <a:defRPr/>
            </a:pPr>
            <a:r>
              <a:rPr lang="en-US" altLang="zh-CN" dirty="0">
                <a:latin typeface="Microsoft YaHei" panose="020B0503020204020204" pitchFamily="34" charset="-122"/>
                <a:ea typeface="Microsoft YaHei" panose="020B0503020204020204" pitchFamily="34" charset="-122"/>
              </a:rPr>
              <a:t>   A: </a:t>
            </a:r>
            <a:r>
              <a:rPr kumimoji="1" lang="en-US" altLang="zh-CN" dirty="0">
                <a:latin typeface="Microsoft YaHei" panose="020B0503020204020204" pitchFamily="34" charset="-122"/>
                <a:ea typeface="Microsoft YaHei" panose="020B0503020204020204" pitchFamily="34" charset="-122"/>
                <a:cs typeface="Arial" panose="020B0604020202020204" pitchFamily="34" charset="0"/>
              </a:rPr>
              <a:t>The answer is negative </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endParaRPr lang="en" altLang="zh-CN" i="1" dirty="0">
              <a:effectLst/>
              <a:latin typeface="Arial" panose="020B0604020202020204" pitchFamily="34" charset="0"/>
              <a:cs typeface="Arial" panose="020B0604020202020204" pitchFamily="34" charset="0"/>
            </a:endParaRPr>
          </a:p>
        </p:txBody>
      </p:sp>
      <p:sp>
        <p:nvSpPr>
          <p:cNvPr id="3" name="文本框 2">
            <a:extLst>
              <a:ext uri="{FF2B5EF4-FFF2-40B4-BE49-F238E27FC236}">
                <a16:creationId xmlns:a16="http://schemas.microsoft.com/office/drawing/2014/main" id="{A44495BE-F139-8319-8AD6-4C36BC667FDC}"/>
              </a:ext>
            </a:extLst>
          </p:cNvPr>
          <p:cNvSpPr txBox="1"/>
          <p:nvPr/>
        </p:nvSpPr>
        <p:spPr>
          <a:xfrm>
            <a:off x="6179068" y="1874219"/>
            <a:ext cx="5767859" cy="2057486"/>
          </a:xfrm>
          <a:prstGeom prst="rect">
            <a:avLst/>
          </a:prstGeom>
          <a:noFill/>
        </p:spPr>
        <p:txBody>
          <a:bodyPr wrap="square">
            <a:spAutoFit/>
          </a:bodyPr>
          <a:lstStyle/>
          <a:p>
            <a:pPr marL="685800" lvl="1" indent="-228600">
              <a:lnSpc>
                <a:spcPct val="90000"/>
              </a:lnSpc>
              <a:spcBef>
                <a:spcPts val="500"/>
              </a:spcBef>
              <a:buFont typeface="Courier New" panose="02070309020205020404" pitchFamily="49" charset="0"/>
              <a:buChar char="o"/>
              <a:defRPr/>
            </a:pPr>
            <a:r>
              <a:rPr kumimoji="0" lang="en-US" altLang="zh-CN" sz="2000" b="0" i="0" u="none" strike="noStrike" kern="1200" cap="none" spc="0" normalizeH="0" baseline="0" noProof="0" dirty="0" err="1">
                <a:ln>
                  <a:noFill/>
                </a:ln>
                <a:solidFill>
                  <a:prstClr val="black"/>
                </a:solidFill>
                <a:effectLst/>
                <a:uLnTx/>
                <a:uFillTx/>
                <a:latin typeface="Microsoft YaHei" panose="020B0503020204020204" pitchFamily="34" charset="-122"/>
                <a:ea typeface="Microsoft YaHei" panose="020B0503020204020204" pitchFamily="34" charset="-122"/>
              </a:rPr>
              <a:t>CoT</a:t>
            </a:r>
            <a:r>
              <a:rPr kumimoji="0" lang="en-US" altLang="zh-CN"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 prompting: </a:t>
            </a:r>
          </a:p>
          <a:p>
            <a:pPr lvl="1">
              <a:lnSpc>
                <a:spcPct val="90000"/>
              </a:lnSpc>
              <a:spcBef>
                <a:spcPts val="500"/>
              </a:spcBef>
              <a:defRPr/>
            </a:pPr>
            <a:r>
              <a:rPr lang="en-US" altLang="zh-CN" dirty="0">
                <a:solidFill>
                  <a:prstClr val="black"/>
                </a:solidFill>
                <a:latin typeface="Microsoft YaHei" panose="020B0503020204020204" pitchFamily="34" charset="-122"/>
                <a:ea typeface="Microsoft YaHei" panose="020B0503020204020204" pitchFamily="34" charset="-122"/>
              </a:rPr>
              <a:t>   </a:t>
            </a:r>
            <a:r>
              <a:rPr kumimoji="0" lang="en-US" altLang="zh-CN"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Q: </a:t>
            </a:r>
            <a:r>
              <a:rPr lang="en" altLang="zh-CN" dirty="0">
                <a:effectLst/>
                <a:latin typeface="Microsoft YaHei" panose="020B0503020204020204" pitchFamily="34" charset="-122"/>
                <a:ea typeface="Microsoft YaHei" panose="020B0503020204020204" pitchFamily="34" charset="-122"/>
                <a:cs typeface="Arial" panose="020B0604020202020204" pitchFamily="34" charset="0"/>
              </a:rPr>
              <a:t>Classify the following sentence as either positive or negative: “inhabit that special annex of hell where adults behave</a:t>
            </a:r>
            <a:r>
              <a:rPr lang="zh-CN" altLang="en-US" dirty="0">
                <a:latin typeface="Microsoft YaHei" panose="020B0503020204020204" pitchFamily="34" charset="-122"/>
                <a:ea typeface="Microsoft YaHei" panose="020B0503020204020204" pitchFamily="34" charset="-122"/>
                <a:cs typeface="Arial" panose="020B0604020202020204" pitchFamily="34" charset="0"/>
              </a:rPr>
              <a:t> </a:t>
            </a:r>
            <a:r>
              <a:rPr lang="en" altLang="zh-CN" dirty="0">
                <a:effectLst/>
                <a:latin typeface="Microsoft YaHei" panose="020B0503020204020204" pitchFamily="34" charset="-122"/>
                <a:ea typeface="Microsoft YaHei" panose="020B0503020204020204" pitchFamily="34" charset="-122"/>
                <a:cs typeface="Arial" panose="020B0604020202020204" pitchFamily="34" charset="0"/>
              </a:rPr>
              <a:t>like kids.”</a:t>
            </a:r>
            <a:r>
              <a:rPr lang="en-US" altLang="zh-CN" dirty="0">
                <a:latin typeface="Microsoft YaHei" panose="020B0503020204020204" pitchFamily="34" charset="-122"/>
                <a:ea typeface="Microsoft YaHei" panose="020B0503020204020204" pitchFamily="34" charset="-122"/>
              </a:rPr>
              <a:t> </a:t>
            </a:r>
          </a:p>
          <a:p>
            <a:pPr lvl="1">
              <a:lnSpc>
                <a:spcPct val="90000"/>
              </a:lnSpc>
              <a:spcBef>
                <a:spcPts val="500"/>
              </a:spcBef>
              <a:defRPr/>
            </a:pPr>
            <a:r>
              <a:rPr lang="en-US" altLang="zh-CN" dirty="0">
                <a:latin typeface="Microsoft YaHei" panose="020B0503020204020204" pitchFamily="34" charset="-122"/>
                <a:ea typeface="Microsoft YaHei" panose="020B0503020204020204" pitchFamily="34" charset="-122"/>
              </a:rPr>
              <a:t>   A:</a:t>
            </a:r>
            <a:r>
              <a:rPr kumimoji="1" lang="en-US" altLang="zh-CN" dirty="0">
                <a:latin typeface="Arial" panose="020B0604020202020204" pitchFamily="34" charset="0"/>
                <a:cs typeface="Arial" panose="020B0604020202020204" pitchFamily="34" charset="0"/>
              </a:rPr>
              <a:t> The words “special” and “kids” are positively connotated. So the answer is negative</a:t>
            </a:r>
            <a:endParaRPr kumimoji="1" lang="en-US" altLang="zh-CN" dirty="0">
              <a:latin typeface="Microsoft YaHei" panose="020B0503020204020204" pitchFamily="34" charset="-122"/>
              <a:ea typeface="Microsoft YaHei" panose="020B0503020204020204" pitchFamily="34" charset="-122"/>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endParaRPr lang="en" altLang="zh-CN" i="1" dirty="0">
              <a:effectLst/>
              <a:latin typeface="Arial" panose="020B0604020202020204" pitchFamily="34" charset="0"/>
              <a:cs typeface="Arial" panose="020B0604020202020204" pitchFamily="34" charset="0"/>
            </a:endParaRPr>
          </a:p>
        </p:txBody>
      </p:sp>
      <p:pic>
        <p:nvPicPr>
          <p:cNvPr id="4" name="图片 3">
            <a:extLst>
              <a:ext uri="{FF2B5EF4-FFF2-40B4-BE49-F238E27FC236}">
                <a16:creationId xmlns:a16="http://schemas.microsoft.com/office/drawing/2014/main" id="{0732306F-F5F8-965A-89BE-AEDCD471F1C4}"/>
              </a:ext>
            </a:extLst>
          </p:cNvPr>
          <p:cNvPicPr>
            <a:picLocks noChangeAspect="1"/>
          </p:cNvPicPr>
          <p:nvPr/>
        </p:nvPicPr>
        <p:blipFill>
          <a:blip r:embed="rId2"/>
          <a:stretch>
            <a:fillRect/>
          </a:stretch>
        </p:blipFill>
        <p:spPr>
          <a:xfrm>
            <a:off x="6349831" y="3718439"/>
            <a:ext cx="5741229" cy="1671497"/>
          </a:xfrm>
          <a:prstGeom prst="rect">
            <a:avLst/>
          </a:prstGeom>
        </p:spPr>
      </p:pic>
      <p:pic>
        <p:nvPicPr>
          <p:cNvPr id="5" name="图片 4">
            <a:extLst>
              <a:ext uri="{FF2B5EF4-FFF2-40B4-BE49-F238E27FC236}">
                <a16:creationId xmlns:a16="http://schemas.microsoft.com/office/drawing/2014/main" id="{07E9C9E6-A34E-23F0-F8CF-B04BC2B0383C}"/>
              </a:ext>
            </a:extLst>
          </p:cNvPr>
          <p:cNvPicPr>
            <a:picLocks noChangeAspect="1"/>
          </p:cNvPicPr>
          <p:nvPr/>
        </p:nvPicPr>
        <p:blipFill>
          <a:blip r:embed="rId3"/>
          <a:stretch>
            <a:fillRect/>
          </a:stretch>
        </p:blipFill>
        <p:spPr>
          <a:xfrm>
            <a:off x="558800" y="3815807"/>
            <a:ext cx="5428264" cy="1545547"/>
          </a:xfrm>
          <a:prstGeom prst="rect">
            <a:avLst/>
          </a:prstGeom>
        </p:spPr>
      </p:pic>
      <p:sp>
        <p:nvSpPr>
          <p:cNvPr id="12" name="文本框 11">
            <a:extLst>
              <a:ext uri="{FF2B5EF4-FFF2-40B4-BE49-F238E27FC236}">
                <a16:creationId xmlns:a16="http://schemas.microsoft.com/office/drawing/2014/main" id="{4D09455E-651E-96D1-A8A5-A45689175271}"/>
              </a:ext>
            </a:extLst>
          </p:cNvPr>
          <p:cNvSpPr txBox="1"/>
          <p:nvPr/>
        </p:nvSpPr>
        <p:spPr>
          <a:xfrm>
            <a:off x="752735" y="5528500"/>
            <a:ext cx="11194192" cy="923330"/>
          </a:xfrm>
          <a:prstGeom prst="rect">
            <a:avLst/>
          </a:prstGeom>
          <a:noFill/>
        </p:spPr>
        <p:txBody>
          <a:bodyPr wrap="square">
            <a:spAutoFit/>
          </a:bodyPr>
          <a:lstStyle/>
          <a:p>
            <a:r>
              <a:rPr lang="zh-CN" altLang="en-US" dirty="0">
                <a:latin typeface="Microsoft YaHei" panose="020B0503020204020204" pitchFamily="34" charset="-122"/>
                <a:ea typeface="Microsoft YaHei" panose="020B0503020204020204" pitchFamily="34" charset="-122"/>
              </a:rPr>
              <a:t>Using standard prompting, the tokens immediately preceding the answer have the strongest saliency scores, whereas with CoT</a:t>
            </a:r>
            <a:r>
              <a:rPr lang="en-US" altLang="zh-CN" dirty="0">
                <a:latin typeface="Microsoft YaHei" panose="020B0503020204020204" pitchFamily="34" charset="-122"/>
                <a:ea typeface="Microsoft YaHei" panose="020B0503020204020204" pitchFamily="34" charset="-122"/>
              </a:rPr>
              <a:t> </a:t>
            </a:r>
            <a:r>
              <a:rPr lang="zh-CN" altLang="en-US" dirty="0">
                <a:latin typeface="Microsoft YaHei" panose="020B0503020204020204" pitchFamily="34" charset="-122"/>
                <a:ea typeface="Microsoft YaHei" panose="020B0503020204020204" pitchFamily="34" charset="-122"/>
              </a:rPr>
              <a:t>prompting, although the numerical magnitudes of saliency scores are all decreased, earlier tokens are relatively more significant. </a:t>
            </a:r>
          </a:p>
        </p:txBody>
      </p:sp>
      <p:sp>
        <p:nvSpPr>
          <p:cNvPr id="8" name="文本框 7">
            <a:extLst>
              <a:ext uri="{FF2B5EF4-FFF2-40B4-BE49-F238E27FC236}">
                <a16:creationId xmlns:a16="http://schemas.microsoft.com/office/drawing/2014/main" id="{30DC63C4-B8A9-38E6-4E17-6F3D423E7297}"/>
              </a:ext>
            </a:extLst>
          </p:cNvPr>
          <p:cNvSpPr txBox="1"/>
          <p:nvPr/>
        </p:nvSpPr>
        <p:spPr>
          <a:xfrm>
            <a:off x="5128744" y="1540937"/>
            <a:ext cx="1324308" cy="400110"/>
          </a:xfrm>
          <a:prstGeom prst="rect">
            <a:avLst/>
          </a:prstGeom>
          <a:noFill/>
        </p:spPr>
        <p:txBody>
          <a:bodyPr wrap="square" rtlCol="0">
            <a:spAutoFit/>
          </a:bodyPr>
          <a:lstStyle/>
          <a:p>
            <a:r>
              <a:rPr kumimoji="1" lang="en-US" altLang="zh-CN" sz="2000" dirty="0">
                <a:latin typeface="Microsoft YaHei" panose="020B0503020204020204" pitchFamily="34" charset="-122"/>
                <a:ea typeface="Microsoft YaHei" panose="020B0503020204020204" pitchFamily="34" charset="-122"/>
              </a:rPr>
              <a:t>Example:</a:t>
            </a:r>
            <a:endParaRPr kumimoji="1" lang="zh-CN" altLang="en-US" sz="2000" dirty="0">
              <a:latin typeface="Microsoft YaHei" panose="020B0503020204020204" pitchFamily="34" charset="-122"/>
              <a:ea typeface="Microsoft YaHei" panose="020B0503020204020204" pitchFamily="34" charset="-122"/>
            </a:endParaRPr>
          </a:p>
        </p:txBody>
      </p:sp>
      <p:sp>
        <p:nvSpPr>
          <p:cNvPr id="9" name="文本框 8">
            <a:extLst>
              <a:ext uri="{FF2B5EF4-FFF2-40B4-BE49-F238E27FC236}">
                <a16:creationId xmlns:a16="http://schemas.microsoft.com/office/drawing/2014/main" id="{75429691-B357-6484-D5A0-C46BB155CC43}"/>
              </a:ext>
            </a:extLst>
          </p:cNvPr>
          <p:cNvSpPr txBox="1"/>
          <p:nvPr/>
        </p:nvSpPr>
        <p:spPr>
          <a:xfrm>
            <a:off x="293541" y="6508440"/>
            <a:ext cx="11206481" cy="276999"/>
          </a:xfrm>
          <a:prstGeom prst="rect">
            <a:avLst/>
          </a:prstGeom>
          <a:noFill/>
        </p:spPr>
        <p:txBody>
          <a:bodyPr wrap="square">
            <a:spAutoFit/>
          </a:bodyPr>
          <a:lstStyle/>
          <a:p>
            <a:r>
              <a:rPr lang="en" altLang="zh-CN" sz="1200" kern="100" dirty="0">
                <a:latin typeface="Arial" panose="020B0604020202020204" pitchFamily="34" charset="0"/>
                <a:ea typeface="宋体" panose="02010600030101010101" pitchFamily="2" charset="-122"/>
                <a:cs typeface="Arial" panose="020B0604020202020204" pitchFamily="34" charset="0"/>
              </a:rPr>
              <a:t>Wu S, Shen E M, Badrinath C, et al. Analyzing chain-of-thought prompting in large language models via gradient-based feature attributions[J]. ICML</a:t>
            </a:r>
            <a:r>
              <a:rPr lang="zh-CN" altLang="en-US" sz="1200" kern="100" dirty="0">
                <a:latin typeface="Arial" panose="020B0604020202020204" pitchFamily="34" charset="0"/>
                <a:ea typeface="宋体" panose="02010600030101010101" pitchFamily="2" charset="-122"/>
                <a:cs typeface="Arial" panose="020B0604020202020204" pitchFamily="34" charset="0"/>
              </a:rPr>
              <a:t> </a:t>
            </a:r>
            <a:r>
              <a:rPr lang="en-US" altLang="zh-CN" sz="1200" kern="100" dirty="0">
                <a:latin typeface="Arial" panose="020B0604020202020204" pitchFamily="34" charset="0"/>
                <a:ea typeface="宋体" panose="02010600030101010101" pitchFamily="2" charset="-122"/>
                <a:cs typeface="Arial" panose="020B0604020202020204" pitchFamily="34" charset="0"/>
              </a:rPr>
              <a:t>workshop</a:t>
            </a:r>
            <a:r>
              <a:rPr lang="en" altLang="zh-CN" sz="1200" kern="100" dirty="0">
                <a:latin typeface="Arial" panose="020B0604020202020204" pitchFamily="34" charset="0"/>
                <a:ea typeface="宋体" panose="02010600030101010101" pitchFamily="2" charset="-122"/>
                <a:cs typeface="Arial" panose="020B0604020202020204" pitchFamily="34" charset="0"/>
              </a:rPr>
              <a:t> 2023</a:t>
            </a:r>
          </a:p>
        </p:txBody>
      </p:sp>
    </p:spTree>
    <p:extLst>
      <p:ext uri="{BB962C8B-B14F-4D97-AF65-F5344CB8AC3E}">
        <p14:creationId xmlns:p14="http://schemas.microsoft.com/office/powerpoint/2010/main" val="1033884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336F7-CC48-E912-2271-6D7B4E44E2E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61356B9-0E25-C750-A6BD-77F304848ABE}"/>
              </a:ext>
            </a:extLst>
          </p:cNvPr>
          <p:cNvSpPr txBox="1">
            <a:spLocks/>
          </p:cNvSpPr>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Gradient-based explanations of LLMs</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11" name="文本框 10">
            <a:extLst>
              <a:ext uri="{FF2B5EF4-FFF2-40B4-BE49-F238E27FC236}">
                <a16:creationId xmlns:a16="http://schemas.microsoft.com/office/drawing/2014/main" id="{983CC513-858C-977D-63E5-952255EB4BEC}"/>
              </a:ext>
            </a:extLst>
          </p:cNvPr>
          <p:cNvSpPr txBox="1"/>
          <p:nvPr/>
        </p:nvSpPr>
        <p:spPr>
          <a:xfrm>
            <a:off x="558800" y="6555656"/>
            <a:ext cx="10017076" cy="276999"/>
          </a:xfrm>
          <a:prstGeom prst="rect">
            <a:avLst/>
          </a:prstGeom>
          <a:noFill/>
        </p:spPr>
        <p:txBody>
          <a:bodyPr wrap="square">
            <a:spAutoFit/>
          </a:bodyPr>
          <a:lstStyle/>
          <a:p>
            <a:r>
              <a:rPr lang="en" altLang="zh-CN" sz="1200" b="0" i="0" dirty="0">
                <a:solidFill>
                  <a:srgbClr val="222222"/>
                </a:solidFill>
                <a:effectLst/>
                <a:latin typeface="Arial" panose="020B0604020202020204" pitchFamily="34" charset="0"/>
              </a:rPr>
              <a:t>Dong X, Wang S, Lin D, et al. </a:t>
            </a:r>
            <a:r>
              <a:rPr lang="en" altLang="zh-CN" sz="1200" b="0" i="0" dirty="0" err="1">
                <a:solidFill>
                  <a:srgbClr val="222222"/>
                </a:solidFill>
                <a:effectLst/>
                <a:latin typeface="Arial" panose="020B0604020202020204" pitchFamily="34" charset="0"/>
              </a:rPr>
              <a:t>Promptexp</a:t>
            </a:r>
            <a:r>
              <a:rPr lang="en" altLang="zh-CN" sz="1200" b="0" i="0" dirty="0">
                <a:solidFill>
                  <a:srgbClr val="222222"/>
                </a:solidFill>
                <a:effectLst/>
                <a:latin typeface="Arial" panose="020B0604020202020204" pitchFamily="34" charset="0"/>
              </a:rPr>
              <a:t>: Multi-granularity prompt explanation of large language models[J]. </a:t>
            </a:r>
            <a:r>
              <a:rPr lang="en" altLang="zh-CN" sz="1200" b="0" i="0" dirty="0" err="1">
                <a:solidFill>
                  <a:srgbClr val="222222"/>
                </a:solidFill>
                <a:effectLst/>
                <a:latin typeface="Arial" panose="020B0604020202020204" pitchFamily="34" charset="0"/>
              </a:rPr>
              <a:t>arXiv</a:t>
            </a:r>
            <a:r>
              <a:rPr lang="en" altLang="zh-CN" sz="1200" b="0" i="0" dirty="0">
                <a:solidFill>
                  <a:srgbClr val="222222"/>
                </a:solidFill>
                <a:effectLst/>
                <a:latin typeface="Arial" panose="020B0604020202020204" pitchFamily="34" charset="0"/>
              </a:rPr>
              <a:t> preprint arXiv:2410.13073, 2024.</a:t>
            </a:r>
            <a:endParaRPr lang="en" altLang="zh-CN" sz="1200" kern="100" dirty="0">
              <a:latin typeface="Arial" panose="020B0604020202020204" pitchFamily="34" charset="0"/>
              <a:ea typeface="宋体" panose="02010600030101010101" pitchFamily="2" charset="-122"/>
              <a:cs typeface="Arial" panose="020B0604020202020204" pitchFamily="34" charset="0"/>
            </a:endParaRPr>
          </a:p>
        </p:txBody>
      </p:sp>
      <p:pic>
        <p:nvPicPr>
          <p:cNvPr id="9" name="图片 8">
            <a:extLst>
              <a:ext uri="{FF2B5EF4-FFF2-40B4-BE49-F238E27FC236}">
                <a16:creationId xmlns:a16="http://schemas.microsoft.com/office/drawing/2014/main" id="{EC327F13-BCA1-3476-68B5-E4656D95129D}"/>
              </a:ext>
            </a:extLst>
          </p:cNvPr>
          <p:cNvPicPr>
            <a:picLocks noChangeAspect="1"/>
          </p:cNvPicPr>
          <p:nvPr/>
        </p:nvPicPr>
        <p:blipFill>
          <a:blip r:embed="rId2"/>
          <a:stretch>
            <a:fillRect/>
          </a:stretch>
        </p:blipFill>
        <p:spPr>
          <a:xfrm>
            <a:off x="903468" y="2705301"/>
            <a:ext cx="5511114" cy="3879756"/>
          </a:xfrm>
          <a:prstGeom prst="rect">
            <a:avLst/>
          </a:prstGeom>
        </p:spPr>
      </p:pic>
      <p:sp>
        <p:nvSpPr>
          <p:cNvPr id="15" name="文本框 14">
            <a:extLst>
              <a:ext uri="{FF2B5EF4-FFF2-40B4-BE49-F238E27FC236}">
                <a16:creationId xmlns:a16="http://schemas.microsoft.com/office/drawing/2014/main" id="{2353D026-2247-32F0-C094-04916C724B8D}"/>
              </a:ext>
            </a:extLst>
          </p:cNvPr>
          <p:cNvSpPr txBox="1"/>
          <p:nvPr/>
        </p:nvSpPr>
        <p:spPr>
          <a:xfrm>
            <a:off x="609600" y="795034"/>
            <a:ext cx="11023600" cy="1910267"/>
          </a:xfrm>
          <a:prstGeom prst="rect">
            <a:avLst/>
          </a:prstGeom>
          <a:noFill/>
        </p:spPr>
        <p:txBody>
          <a:bodyPr wrap="square">
            <a:spAutoFit/>
          </a:bodyPr>
          <a:lstStyle/>
          <a:p>
            <a:pPr marL="228600" indent="-228600">
              <a:lnSpc>
                <a:spcPct val="90000"/>
              </a:lnSpc>
              <a:spcBef>
                <a:spcPts val="1000"/>
              </a:spcBef>
              <a:buFont typeface="Arial" panose="020B0604020202020204" pitchFamily="34" charset="0"/>
              <a:buChar char="•"/>
              <a:defRPr/>
            </a:pPr>
            <a:r>
              <a:rPr lang="en-US" altLang="zh-CN" sz="2200" dirty="0">
                <a:latin typeface="Microsoft YaHei" panose="020B0503020204020204" pitchFamily="34" charset="-122"/>
                <a:ea typeface="Microsoft YaHei" panose="020B0503020204020204" pitchFamily="34" charset="-122"/>
              </a:rPr>
              <a:t>A</a:t>
            </a:r>
            <a:r>
              <a:rPr lang="en" altLang="zh-CN" sz="2200" dirty="0">
                <a:latin typeface="Microsoft YaHei" panose="020B0503020204020204" pitchFamily="34" charset="-122"/>
                <a:ea typeface="Microsoft YaHei" panose="020B0503020204020204" pitchFamily="34" charset="-122"/>
              </a:rPr>
              <a:t>ggregation-based token-level explanations</a:t>
            </a:r>
            <a:r>
              <a:rPr lang="zh-CN" altLang="en-US" sz="2200" dirty="0">
                <a:latin typeface="Microsoft YaHei" panose="020B0503020204020204" pitchFamily="34" charset="-122"/>
                <a:ea typeface="Microsoft YaHei" panose="020B0503020204020204" pitchFamily="34" charset="-122"/>
              </a:rPr>
              <a:t> </a:t>
            </a:r>
            <a:r>
              <a:rPr lang="en-US" altLang="zh-CN" sz="2200" dirty="0">
                <a:latin typeface="Microsoft YaHei" panose="020B0503020204020204" pitchFamily="34" charset="-122"/>
                <a:ea typeface="Microsoft YaHei" panose="020B0503020204020204" pitchFamily="34" charset="-122"/>
              </a:rPr>
              <a:t>for</a:t>
            </a:r>
            <a:r>
              <a:rPr lang="zh-CN" altLang="en-US" sz="2200" dirty="0">
                <a:latin typeface="Microsoft YaHei" panose="020B0503020204020204" pitchFamily="34" charset="-122"/>
                <a:ea typeface="Microsoft YaHei" panose="020B0503020204020204" pitchFamily="34" charset="-122"/>
              </a:rPr>
              <a:t> </a:t>
            </a:r>
            <a:r>
              <a:rPr lang="en-US" altLang="zh-CN" sz="2200" b="1" dirty="0">
                <a:solidFill>
                  <a:srgbClr val="FF0000"/>
                </a:solidFill>
                <a:latin typeface="Microsoft YaHei" panose="020B0503020204020204" pitchFamily="34" charset="-122"/>
                <a:ea typeface="Microsoft YaHei" panose="020B0503020204020204" pitchFamily="34" charset="-122"/>
              </a:rPr>
              <a:t>multiple</a:t>
            </a:r>
            <a:r>
              <a:rPr lang="zh-CN" altLang="en-US" sz="2200" b="1" dirty="0">
                <a:solidFill>
                  <a:srgbClr val="FF0000"/>
                </a:solidFill>
                <a:latin typeface="Microsoft YaHei" panose="020B0503020204020204" pitchFamily="34" charset="-122"/>
                <a:ea typeface="Microsoft YaHei" panose="020B0503020204020204" pitchFamily="34" charset="-122"/>
              </a:rPr>
              <a:t> </a:t>
            </a:r>
            <a:r>
              <a:rPr lang="en-US" altLang="zh-CN" sz="2200" b="1" dirty="0">
                <a:solidFill>
                  <a:srgbClr val="FF0000"/>
                </a:solidFill>
                <a:latin typeface="Microsoft YaHei" panose="020B0503020204020204" pitchFamily="34" charset="-122"/>
                <a:ea typeface="Microsoft YaHei" panose="020B0503020204020204" pitchFamily="34" charset="-122"/>
              </a:rPr>
              <a:t>output</a:t>
            </a:r>
            <a:r>
              <a:rPr lang="zh-CN" altLang="en-US" sz="2200" b="1" dirty="0">
                <a:solidFill>
                  <a:srgbClr val="FF0000"/>
                </a:solidFill>
                <a:latin typeface="Microsoft YaHei" panose="020B0503020204020204" pitchFamily="34" charset="-122"/>
                <a:ea typeface="Microsoft YaHei" panose="020B0503020204020204" pitchFamily="34" charset="-122"/>
              </a:rPr>
              <a:t> </a:t>
            </a:r>
            <a:r>
              <a:rPr lang="en-US" altLang="zh-CN" sz="2200" b="1" dirty="0">
                <a:solidFill>
                  <a:srgbClr val="FF0000"/>
                </a:solidFill>
                <a:latin typeface="Microsoft YaHei" panose="020B0503020204020204" pitchFamily="34" charset="-122"/>
                <a:ea typeface="Microsoft YaHei" panose="020B0503020204020204" pitchFamily="34" charset="-122"/>
              </a:rPr>
              <a:t>tokens</a:t>
            </a:r>
            <a:r>
              <a:rPr lang="en-US" altLang="zh-CN" sz="2200" dirty="0">
                <a:latin typeface="Microsoft YaHei" panose="020B0503020204020204" pitchFamily="34" charset="-122"/>
                <a:ea typeface="Microsoft YaHei" panose="020B0503020204020204" pitchFamily="34" charset="-122"/>
              </a:rPr>
              <a:t>.</a:t>
            </a:r>
            <a:endParaRPr lang="en" altLang="zh-CN" sz="2200" dirty="0">
              <a:latin typeface="Microsoft YaHei" panose="020B0503020204020204" pitchFamily="34" charset="-122"/>
              <a:ea typeface="Microsoft YaHei" panose="020B0503020204020204" pitchFamily="34" charset="-122"/>
            </a:endParaRPr>
          </a:p>
          <a:p>
            <a:pPr marL="685800" lvl="1" indent="-228600">
              <a:lnSpc>
                <a:spcPct val="90000"/>
              </a:lnSpc>
              <a:spcBef>
                <a:spcPts val="500"/>
              </a:spcBef>
              <a:buFont typeface="Courier New" panose="02070309020205020404" pitchFamily="49" charset="0"/>
              <a:buChar char="o"/>
              <a:defRPr/>
            </a:pPr>
            <a:r>
              <a:rPr lang="en-US" altLang="zh-CN" sz="2000" b="1" kern="0" dirty="0">
                <a:solidFill>
                  <a:sysClr val="windowText" lastClr="000000"/>
                </a:solidFill>
                <a:latin typeface="Microsoft YaHei" panose="020B0503020204020204" pitchFamily="34" charset="-122"/>
                <a:ea typeface="Microsoft YaHei" panose="020B0503020204020204" pitchFamily="34" charset="-122"/>
                <a:cs typeface="Arial" panose="020B0604020202020204" pitchFamily="34" charset="0"/>
              </a:rPr>
              <a:t>Stage 1</a:t>
            </a:r>
            <a:r>
              <a:rPr lang="en-US" altLang="zh-CN" sz="2000" kern="0" dirty="0">
                <a:solidFill>
                  <a:sysClr val="windowText" lastClr="000000"/>
                </a:solidFill>
                <a:latin typeface="Microsoft YaHei" panose="020B0503020204020204" pitchFamily="34" charset="-122"/>
                <a:ea typeface="Microsoft YaHei" panose="020B0503020204020204" pitchFamily="34" charset="-122"/>
                <a:cs typeface="Arial" panose="020B0604020202020204" pitchFamily="34" charset="0"/>
              </a:rPr>
              <a:t>: The authors use existing</a:t>
            </a:r>
            <a:r>
              <a:rPr lang="zh-CN" altLang="en-US" sz="2000" kern="0" dirty="0">
                <a:solidFill>
                  <a:sysClr val="windowText" lastClr="000000"/>
                </a:solidFill>
                <a:latin typeface="Microsoft YaHei" panose="020B0503020204020204" pitchFamily="34" charset="-122"/>
                <a:ea typeface="Microsoft YaHei" panose="020B0503020204020204" pitchFamily="34" charset="-122"/>
                <a:cs typeface="Arial" panose="020B0604020202020204" pitchFamily="34" charset="0"/>
              </a:rPr>
              <a:t> </a:t>
            </a:r>
            <a:r>
              <a:rPr lang="en-US" altLang="zh-CN" sz="2000" kern="0" dirty="0">
                <a:solidFill>
                  <a:sysClr val="windowText" lastClr="000000"/>
                </a:solidFill>
                <a:latin typeface="Microsoft YaHei" panose="020B0503020204020204" pitchFamily="34" charset="-122"/>
                <a:ea typeface="Microsoft YaHei" panose="020B0503020204020204" pitchFamily="34" charset="-122"/>
                <a:cs typeface="Arial" panose="020B0604020202020204" pitchFamily="34" charset="0"/>
              </a:rPr>
              <a:t>a local explanation</a:t>
            </a:r>
            <a:r>
              <a:rPr lang="zh-CN" altLang="en-US" sz="2000" kern="0" dirty="0">
                <a:solidFill>
                  <a:sysClr val="windowText" lastClr="000000"/>
                </a:solidFill>
                <a:latin typeface="Microsoft YaHei" panose="020B0503020204020204" pitchFamily="34" charset="-122"/>
                <a:ea typeface="Microsoft YaHei" panose="020B0503020204020204" pitchFamily="34" charset="-122"/>
                <a:cs typeface="Arial" panose="020B0604020202020204" pitchFamily="34" charset="0"/>
              </a:rPr>
              <a:t> </a:t>
            </a:r>
            <a:r>
              <a:rPr lang="en-US" altLang="zh-CN" sz="2000" kern="0" dirty="0">
                <a:solidFill>
                  <a:sysClr val="windowText" lastClr="000000"/>
                </a:solidFill>
                <a:latin typeface="Microsoft YaHei" panose="020B0503020204020204" pitchFamily="34" charset="-122"/>
                <a:ea typeface="Microsoft YaHei" panose="020B0503020204020204" pitchFamily="34" charset="-122"/>
                <a:cs typeface="Arial" panose="020B0604020202020204" pitchFamily="34" charset="0"/>
              </a:rPr>
              <a:t>method</a:t>
            </a:r>
            <a:r>
              <a:rPr lang="zh-CN" altLang="en-US" sz="2000" kern="0" dirty="0">
                <a:solidFill>
                  <a:sysClr val="windowText" lastClr="000000"/>
                </a:solidFill>
                <a:latin typeface="Microsoft YaHei" panose="020B0503020204020204" pitchFamily="34" charset="-122"/>
                <a:ea typeface="Microsoft YaHei" panose="020B0503020204020204" pitchFamily="34" charset="-122"/>
                <a:cs typeface="Arial" panose="020B0604020202020204" pitchFamily="34" charset="0"/>
              </a:rPr>
              <a:t> </a:t>
            </a:r>
            <a:r>
              <a:rPr lang="en-US" altLang="zh-CN" sz="2000" kern="0" dirty="0">
                <a:solidFill>
                  <a:sysClr val="windowText" lastClr="000000"/>
                </a:solidFill>
                <a:latin typeface="Microsoft YaHei" panose="020B0503020204020204" pitchFamily="34" charset="-122"/>
                <a:ea typeface="Microsoft YaHei" panose="020B0503020204020204" pitchFamily="34" charset="-122"/>
                <a:cs typeface="Arial" panose="020B0604020202020204" pitchFamily="34" charset="0"/>
              </a:rPr>
              <a:t>(</a:t>
            </a:r>
            <a:r>
              <a:rPr lang="en" altLang="zh-CN" sz="2000" dirty="0">
                <a:effectLst/>
                <a:latin typeface="Microsoft YaHei" panose="020B0503020204020204" pitchFamily="34" charset="-122"/>
                <a:ea typeface="Microsoft YaHei" panose="020B0503020204020204" pitchFamily="34" charset="-122"/>
              </a:rPr>
              <a:t>Integrated Gradients</a:t>
            </a:r>
            <a:r>
              <a:rPr lang="en-US" altLang="zh-CN" sz="2000" kern="0" dirty="0">
                <a:solidFill>
                  <a:sysClr val="windowText" lastClr="000000"/>
                </a:solidFill>
                <a:latin typeface="Microsoft YaHei" panose="020B0503020204020204" pitchFamily="34" charset="-122"/>
                <a:ea typeface="Microsoft YaHei" panose="020B0503020204020204" pitchFamily="34" charset="-122"/>
                <a:cs typeface="Arial" panose="020B0604020202020204" pitchFamily="34" charset="0"/>
              </a:rPr>
              <a:t>) to compute the importance score </a:t>
            </a:r>
            <a:r>
              <a:rPr lang="en" altLang="zh-CN" sz="2000" dirty="0">
                <a:effectLst/>
                <a:latin typeface="Microsoft YaHei" panose="020B0503020204020204" pitchFamily="34" charset="-122"/>
                <a:ea typeface="Microsoft YaHei" panose="020B0503020204020204" pitchFamily="34" charset="-122"/>
              </a:rPr>
              <a:t>of prompt tokens across </a:t>
            </a:r>
            <a:r>
              <a:rPr lang="en-US" altLang="zh-CN" sz="2000" b="1" dirty="0">
                <a:effectLst/>
                <a:latin typeface="Microsoft YaHei" panose="020B0503020204020204" pitchFamily="34" charset="-122"/>
                <a:ea typeface="Microsoft YaHei" panose="020B0503020204020204" pitchFamily="34" charset="-122"/>
              </a:rPr>
              <a:t>multiple</a:t>
            </a:r>
            <a:r>
              <a:rPr lang="en" altLang="zh-CN" sz="2000" b="1" dirty="0">
                <a:effectLst/>
                <a:latin typeface="Microsoft YaHei" panose="020B0503020204020204" pitchFamily="34" charset="-122"/>
                <a:ea typeface="Microsoft YaHei" panose="020B0503020204020204" pitchFamily="34" charset="-122"/>
              </a:rPr>
              <a:t> rounds</a:t>
            </a:r>
            <a:r>
              <a:rPr lang="en" altLang="zh-CN" sz="2000" dirty="0">
                <a:effectLst/>
                <a:latin typeface="Microsoft YaHei" panose="020B0503020204020204" pitchFamily="34" charset="-122"/>
                <a:ea typeface="Microsoft YaHei" panose="020B0503020204020204" pitchFamily="34" charset="-122"/>
              </a:rPr>
              <a:t> of</a:t>
            </a:r>
            <a:r>
              <a:rPr lang="en" altLang="zh-CN" sz="2000" dirty="0">
                <a:latin typeface="Microsoft YaHei" panose="020B0503020204020204" pitchFamily="34" charset="-122"/>
                <a:ea typeface="Microsoft YaHei" panose="020B0503020204020204" pitchFamily="34" charset="-122"/>
              </a:rPr>
              <a:t> </a:t>
            </a:r>
            <a:r>
              <a:rPr lang="en" altLang="zh-CN" sz="2000" dirty="0">
                <a:effectLst/>
                <a:latin typeface="Microsoft YaHei" panose="020B0503020204020204" pitchFamily="34" charset="-122"/>
                <a:ea typeface="Microsoft YaHei" panose="020B0503020204020204" pitchFamily="34" charset="-122"/>
              </a:rPr>
              <a:t>generation. </a:t>
            </a:r>
            <a:endParaRPr lang="en-US" altLang="zh-CN" sz="1800" kern="0" dirty="0">
              <a:solidFill>
                <a:sysClr val="windowText" lastClr="000000"/>
              </a:solidFill>
              <a:latin typeface="Microsoft YaHei" panose="020B0503020204020204" pitchFamily="34" charset="-122"/>
              <a:ea typeface="Microsoft YaHei" panose="020B0503020204020204" pitchFamily="34" charset="-122"/>
              <a:cs typeface="Arial" panose="020B0604020202020204" pitchFamily="34" charset="0"/>
            </a:endParaRPr>
          </a:p>
          <a:p>
            <a:pPr marL="685800" lvl="1" indent="-228600">
              <a:lnSpc>
                <a:spcPct val="90000"/>
              </a:lnSpc>
              <a:spcBef>
                <a:spcPts val="500"/>
              </a:spcBef>
              <a:buFont typeface="Courier New" panose="02070309020205020404" pitchFamily="49" charset="0"/>
              <a:buChar char="o"/>
              <a:defRPr/>
            </a:pPr>
            <a:r>
              <a:rPr lang="en-US" altLang="zh-CN" sz="2000" b="1" kern="0" dirty="0">
                <a:solidFill>
                  <a:sysClr val="windowText" lastClr="000000"/>
                </a:solidFill>
                <a:latin typeface="Microsoft YaHei" panose="020B0503020204020204" pitchFamily="34" charset="-122"/>
                <a:ea typeface="Microsoft YaHei" panose="020B0503020204020204" pitchFamily="34" charset="-122"/>
                <a:cs typeface="Arial" panose="020B0604020202020204" pitchFamily="34" charset="0"/>
              </a:rPr>
              <a:t>Stage 2</a:t>
            </a:r>
            <a:r>
              <a:rPr lang="en-US" altLang="zh-CN" sz="2000" kern="0" dirty="0">
                <a:solidFill>
                  <a:sysClr val="windowText" lastClr="000000"/>
                </a:solidFill>
                <a:latin typeface="Microsoft YaHei" panose="020B0503020204020204" pitchFamily="34" charset="-122"/>
                <a:ea typeface="Microsoft YaHei" panose="020B0503020204020204" pitchFamily="34" charset="-122"/>
                <a:cs typeface="Arial" panose="020B0604020202020204" pitchFamily="34" charset="0"/>
              </a:rPr>
              <a:t>: the token importance scores from all rounds are aggregated, representing the cumulative importance of prompt tokens across the entire sequence.</a:t>
            </a:r>
          </a:p>
        </p:txBody>
      </p: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C1987A8B-9101-C098-3FEB-9CE67BC9825A}"/>
                  </a:ext>
                </a:extLst>
              </p:cNvPr>
              <p:cNvSpPr txBox="1"/>
              <p:nvPr/>
            </p:nvSpPr>
            <p:spPr>
              <a:xfrm>
                <a:off x="6321287" y="3897445"/>
                <a:ext cx="5870713" cy="2031325"/>
              </a:xfrm>
              <a:prstGeom prst="rect">
                <a:avLst/>
              </a:prstGeom>
              <a:noFill/>
            </p:spPr>
            <p:txBody>
              <a:bodyPr wrap="square">
                <a:spAutoFit/>
              </a:bodyPr>
              <a:lstStyle/>
              <a:p>
                <a:r>
                  <a:rPr lang="en" altLang="zh-CN" dirty="0">
                    <a:effectLst/>
                    <a:latin typeface="Microsoft YaHei" panose="020B0503020204020204" pitchFamily="34" charset="-122"/>
                    <a:ea typeface="Microsoft YaHei" panose="020B0503020204020204" pitchFamily="34" charset="-122"/>
                  </a:rPr>
                  <a:t>Given</a:t>
                </a:r>
                <a:r>
                  <a:rPr lang="zh-CN" altLang="en-US" dirty="0">
                    <a:latin typeface="Microsoft YaHei" panose="020B0503020204020204" pitchFamily="34" charset="-122"/>
                    <a:ea typeface="Microsoft YaHei" panose="020B0503020204020204" pitchFamily="34" charset="-122"/>
                  </a:rPr>
                  <a:t> </a:t>
                </a:r>
                <a:r>
                  <a:rPr lang="en" altLang="zh-CN" dirty="0">
                    <a:effectLst/>
                    <a:latin typeface="Microsoft YaHei" panose="020B0503020204020204" pitchFamily="34" charset="-122"/>
                    <a:ea typeface="Microsoft YaHei" panose="020B0503020204020204" pitchFamily="34" charset="-122"/>
                  </a:rPr>
                  <a:t>a prompt</a:t>
                </a:r>
                <a:r>
                  <a:rPr lang="zh-CN" altLang="en-US" dirty="0">
                    <a:effectLst/>
                    <a:latin typeface="Microsoft YaHei" panose="020B0503020204020204" pitchFamily="34" charset="-122"/>
                    <a:ea typeface="Microsoft YaHei" panose="020B0503020204020204" pitchFamily="34" charset="-122"/>
                  </a:rPr>
                  <a:t> </a:t>
                </a:r>
                <a14:m>
                  <m:oMath xmlns:m="http://schemas.openxmlformats.org/officeDocument/2006/math">
                    <m:r>
                      <m:rPr>
                        <m:sty m:val="p"/>
                      </m:rPr>
                      <a:rPr lang="en-US" altLang="zh-CN" i="0" dirty="0">
                        <a:latin typeface="Cambria Math" panose="02040503050406030204" pitchFamily="18" charset="0"/>
                      </a:rPr>
                      <m:t>P</m:t>
                    </m:r>
                    <m:r>
                      <a:rPr lang="en-US" altLang="zh-CN" b="0" i="0" dirty="0" smtClean="0">
                        <a:latin typeface="Cambria Math" panose="02040503050406030204" pitchFamily="18" charset="0"/>
                      </a:rPr>
                      <m:t>={</m:t>
                    </m:r>
                    <m:r>
                      <m:rPr>
                        <m:sty m:val="p"/>
                      </m:rPr>
                      <a:rPr lang="en-US" altLang="zh-CN" b="0" i="0" dirty="0" smtClean="0">
                        <a:latin typeface="Cambria Math" panose="02040503050406030204" pitchFamily="18" charset="0"/>
                      </a:rPr>
                      <m:t>Info</m:t>
                    </m:r>
                    <m:r>
                      <a:rPr lang="en-US" altLang="zh-CN" b="0" i="0" dirty="0" smtClean="0">
                        <a:latin typeface="Cambria Math" panose="02040503050406030204" pitchFamily="18" charset="0"/>
                      </a:rPr>
                      <m:t>,</m:t>
                    </m:r>
                    <m:r>
                      <m:rPr>
                        <m:sty m:val="p"/>
                      </m:rPr>
                      <a:rPr lang="en-US" altLang="zh-CN" b="0" i="0" dirty="0" smtClean="0">
                        <a:latin typeface="Cambria Math" panose="02040503050406030204" pitchFamily="18" charset="0"/>
                      </a:rPr>
                      <m:t>about</m:t>
                    </m:r>
                    <m:r>
                      <a:rPr lang="en-US" altLang="zh-CN" b="0" i="0" dirty="0" smtClean="0">
                        <a:latin typeface="Cambria Math" panose="02040503050406030204" pitchFamily="18" charset="0"/>
                      </a:rPr>
                      <m:t>,</m:t>
                    </m:r>
                    <m:r>
                      <m:rPr>
                        <m:sty m:val="p"/>
                      </m:rPr>
                      <a:rPr lang="en-US" altLang="zh-CN" b="0" i="0" dirty="0" smtClean="0">
                        <a:latin typeface="Cambria Math" panose="02040503050406030204" pitchFamily="18" charset="0"/>
                      </a:rPr>
                      <m:t>US</m:t>
                    </m:r>
                    <m:r>
                      <a:rPr lang="en-US" altLang="zh-CN" b="0" i="0" dirty="0" smtClean="0">
                        <a:latin typeface="Cambria Math" panose="02040503050406030204" pitchFamily="18" charset="0"/>
                      </a:rPr>
                      <m:t>,</m:t>
                    </m:r>
                    <m:r>
                      <m:rPr>
                        <m:sty m:val="p"/>
                      </m:rPr>
                      <a:rPr lang="en-US" altLang="zh-CN" b="0" i="0" dirty="0" smtClean="0">
                        <a:latin typeface="Cambria Math" panose="02040503050406030204" pitchFamily="18" charset="0"/>
                      </a:rPr>
                      <m:t>Basketball</m:t>
                    </m:r>
                    <m:r>
                      <a:rPr lang="en-US" altLang="zh-CN" b="0" i="0" dirty="0" smtClean="0">
                        <a:latin typeface="Cambria Math" panose="02040503050406030204" pitchFamily="18" charset="0"/>
                      </a:rPr>
                      <m:t>, </m:t>
                    </m:r>
                    <m:r>
                      <m:rPr>
                        <m:sty m:val="p"/>
                      </m:rPr>
                      <a:rPr lang="en-US" altLang="zh-CN" b="0" i="0" dirty="0" smtClean="0">
                        <a:latin typeface="Cambria Math" panose="02040503050406030204" pitchFamily="18" charset="0"/>
                      </a:rPr>
                      <m:t>team</m:t>
                    </m:r>
                    <m:r>
                      <a:rPr lang="en-US" altLang="zh-CN" b="0" i="0" dirty="0" smtClean="0">
                        <a:latin typeface="Cambria Math" panose="02040503050406030204" pitchFamily="18" charset="0"/>
                      </a:rPr>
                      <m:t>}</m:t>
                    </m:r>
                  </m:oMath>
                </a14:m>
                <a:r>
                  <a:rPr lang="en" altLang="zh-CN" dirty="0">
                    <a:effectLst/>
                    <a:latin typeface="Microsoft YaHei" panose="020B0503020204020204" pitchFamily="34" charset="-122"/>
                    <a:ea typeface="Microsoft YaHei" panose="020B0503020204020204" pitchFamily="34" charset="-122"/>
                  </a:rPr>
                  <a:t>,</a:t>
                </a:r>
                <a:r>
                  <a:rPr lang="en" altLang="zh-CN" dirty="0">
                    <a:latin typeface="Microsoft YaHei" panose="020B0503020204020204" pitchFamily="34" charset="-122"/>
                    <a:ea typeface="Microsoft YaHei" panose="020B0503020204020204" pitchFamily="34" charset="-122"/>
                  </a:rPr>
                  <a:t> </a:t>
                </a:r>
              </a:p>
              <a:p>
                <a:endParaRPr lang="en" altLang="zh-CN" dirty="0">
                  <a:latin typeface="Microsoft YaHei" panose="020B0503020204020204" pitchFamily="34" charset="-122"/>
                  <a:ea typeface="Microsoft YaHei" panose="020B0503020204020204" pitchFamily="34" charset="-122"/>
                </a:endParaRPr>
              </a:p>
              <a:p>
                <a:r>
                  <a:rPr lang="en" altLang="zh-CN" dirty="0">
                    <a:latin typeface="Microsoft YaHei" panose="020B0503020204020204" pitchFamily="34" charset="-122"/>
                    <a:ea typeface="Microsoft YaHei" panose="020B0503020204020204" pitchFamily="34" charset="-122"/>
                  </a:rPr>
                  <a:t>LLM generates </a:t>
                </a:r>
                <a14:m>
                  <m:oMath xmlns:m="http://schemas.openxmlformats.org/officeDocument/2006/math">
                    <m:r>
                      <m:rPr>
                        <m:sty m:val="p"/>
                      </m:rPr>
                      <a:rPr lang="en-US" altLang="zh-CN" b="0" i="0" smtClean="0">
                        <a:latin typeface="Cambria Math" panose="02040503050406030204" pitchFamily="18" charset="0"/>
                      </a:rPr>
                      <m:t>Output</m:t>
                    </m:r>
                    <m:r>
                      <a:rPr lang="en-US" altLang="zh-CN" b="0" i="0" smtClean="0">
                        <a:latin typeface="Cambria Math" panose="02040503050406030204" pitchFamily="18" charset="0"/>
                      </a:rPr>
                      <m:t>={</m:t>
                    </m:r>
                    <m:r>
                      <m:rPr>
                        <m:sty m:val="p"/>
                      </m:rPr>
                      <a:rPr lang="en-US" altLang="zh-CN" b="0" i="0" smtClean="0">
                        <a:latin typeface="Cambria Math" panose="02040503050406030204" pitchFamily="18" charset="0"/>
                      </a:rPr>
                      <m:t>referred</m:t>
                    </m:r>
                    <m:r>
                      <a:rPr lang="en-US" altLang="zh-CN" b="0" i="0" smtClean="0">
                        <a:latin typeface="Cambria Math" panose="02040503050406030204" pitchFamily="18" charset="0"/>
                      </a:rPr>
                      <m:t>,</m:t>
                    </m:r>
                    <m:r>
                      <m:rPr>
                        <m:sty m:val="p"/>
                      </m:rPr>
                      <a:rPr lang="en-US" altLang="zh-CN" b="0" i="0" smtClean="0">
                        <a:latin typeface="Cambria Math" panose="02040503050406030204" pitchFamily="18" charset="0"/>
                      </a:rPr>
                      <m:t>to</m:t>
                    </m:r>
                    <m:r>
                      <a:rPr lang="en-US" altLang="zh-CN" b="0" i="0" smtClean="0">
                        <a:latin typeface="Cambria Math" panose="02040503050406030204" pitchFamily="18" charset="0"/>
                      </a:rPr>
                      <m:t>,</m:t>
                    </m:r>
                    <m:r>
                      <m:rPr>
                        <m:sty m:val="p"/>
                      </m:rPr>
                      <a:rPr lang="en-US" altLang="zh-CN" b="0" i="0" smtClean="0">
                        <a:latin typeface="Cambria Math" panose="02040503050406030204" pitchFamily="18" charset="0"/>
                      </a:rPr>
                      <m:t>as</m:t>
                    </m:r>
                    <m:r>
                      <a:rPr lang="en-US" altLang="zh-CN" b="0" i="0" smtClean="0">
                        <a:latin typeface="Cambria Math" panose="02040503050406030204" pitchFamily="18" charset="0"/>
                      </a:rPr>
                      <m:t>,</m:t>
                    </m:r>
                    <m:r>
                      <m:rPr>
                        <m:sty m:val="p"/>
                      </m:rPr>
                      <a:rPr lang="en-US" altLang="zh-CN" b="0" i="0" smtClean="0">
                        <a:latin typeface="Cambria Math" panose="02040503050406030204" pitchFamily="18" charset="0"/>
                      </a:rPr>
                      <m:t>USA</m:t>
                    </m:r>
                    <m:r>
                      <a:rPr lang="en-US" altLang="zh-CN" b="0" i="0" smtClean="0">
                        <a:latin typeface="Cambria Math" panose="02040503050406030204" pitchFamily="18" charset="0"/>
                      </a:rPr>
                      <m:t>,</m:t>
                    </m:r>
                    <m:r>
                      <m:rPr>
                        <m:sty m:val="p"/>
                      </m:rPr>
                      <a:rPr lang="en-US" altLang="zh-CN" b="0" i="0" smtClean="0">
                        <a:latin typeface="Cambria Math" panose="02040503050406030204" pitchFamily="18" charset="0"/>
                      </a:rPr>
                      <m:t>team</m:t>
                    </m:r>
                    <m:r>
                      <a:rPr lang="en-US" altLang="zh-CN" b="0" i="0" smtClean="0">
                        <a:latin typeface="Cambria Math" panose="02040503050406030204" pitchFamily="18" charset="0"/>
                      </a:rPr>
                      <m:t>}</m:t>
                    </m:r>
                  </m:oMath>
                </a14:m>
                <a:r>
                  <a:rPr lang="en" altLang="zh-CN" dirty="0">
                    <a:latin typeface="Microsoft YaHei" panose="020B0503020204020204" pitchFamily="34" charset="-122"/>
                    <a:ea typeface="Microsoft YaHei" panose="020B0503020204020204" pitchFamily="34" charset="-122"/>
                  </a:rPr>
                  <a:t>. </a:t>
                </a:r>
              </a:p>
              <a:p>
                <a:endParaRPr lang="en" altLang="zh-CN" dirty="0">
                  <a:latin typeface="Microsoft YaHei" panose="020B0503020204020204" pitchFamily="34" charset="-122"/>
                  <a:ea typeface="Microsoft YaHei" panose="020B0503020204020204" pitchFamily="34" charset="-122"/>
                </a:endParaRPr>
              </a:p>
              <a:p>
                <a:r>
                  <a:rPr lang="en" altLang="zh-CN" dirty="0">
                    <a:latin typeface="Microsoft YaHei" panose="020B0503020204020204" pitchFamily="34" charset="-122"/>
                    <a:ea typeface="Microsoft YaHei" panose="020B0503020204020204" pitchFamily="34" charset="-122"/>
                  </a:rPr>
                  <a:t>Note that LLMs generate tokens </a:t>
                </a:r>
                <a:r>
                  <a:rPr lang="en" altLang="zh-CN" b="1" dirty="0">
                    <a:solidFill>
                      <a:srgbClr val="FFC000"/>
                    </a:solidFill>
                    <a:latin typeface="Microsoft YaHei" panose="020B0503020204020204" pitchFamily="34" charset="-122"/>
                    <a:ea typeface="Microsoft YaHei" panose="020B0503020204020204" pitchFamily="34" charset="-122"/>
                  </a:rPr>
                  <a:t>sequentially</a:t>
                </a:r>
                <a:r>
                  <a:rPr lang="en" altLang="zh-CN" dirty="0">
                    <a:latin typeface="Microsoft YaHei" panose="020B0503020204020204" pitchFamily="34" charset="-122"/>
                    <a:ea typeface="Microsoft YaHei" panose="020B0503020204020204" pitchFamily="34" charset="-122"/>
                  </a:rPr>
                  <a:t>, one per round, until a stop criterion is met (e.g., reaching a stop token or the max token limit).</a:t>
                </a:r>
              </a:p>
            </p:txBody>
          </p:sp>
        </mc:Choice>
        <mc:Fallback xmlns="">
          <p:sp>
            <p:nvSpPr>
              <p:cNvPr id="17" name="文本框 16">
                <a:extLst>
                  <a:ext uri="{FF2B5EF4-FFF2-40B4-BE49-F238E27FC236}">
                    <a16:creationId xmlns:a16="http://schemas.microsoft.com/office/drawing/2014/main" id="{C1987A8B-9101-C098-3FEB-9CE67BC9825A}"/>
                  </a:ext>
                </a:extLst>
              </p:cNvPr>
              <p:cNvSpPr txBox="1">
                <a:spLocks noRot="1" noChangeAspect="1" noMove="1" noResize="1" noEditPoints="1" noAdjustHandles="1" noChangeArrowheads="1" noChangeShapeType="1" noTextEdit="1"/>
              </p:cNvSpPr>
              <p:nvPr/>
            </p:nvSpPr>
            <p:spPr>
              <a:xfrm>
                <a:off x="6321287" y="3897445"/>
                <a:ext cx="5870713" cy="2031325"/>
              </a:xfrm>
              <a:prstGeom prst="rect">
                <a:avLst/>
              </a:prstGeom>
              <a:blipFill>
                <a:blip r:embed="rId3"/>
                <a:stretch>
                  <a:fillRect l="-862" t="-1235" b="-3086"/>
                </a:stretch>
              </a:blipFill>
            </p:spPr>
            <p:txBody>
              <a:bodyPr/>
              <a:lstStyle/>
              <a:p>
                <a:r>
                  <a:rPr lang="en-CN">
                    <a:noFill/>
                  </a:rPr>
                  <a:t> </a:t>
                </a:r>
              </a:p>
            </p:txBody>
          </p:sp>
        </mc:Fallback>
      </mc:AlternateContent>
    </p:spTree>
    <p:extLst>
      <p:ext uri="{BB962C8B-B14F-4D97-AF65-F5344CB8AC3E}">
        <p14:creationId xmlns:p14="http://schemas.microsoft.com/office/powerpoint/2010/main" val="3321283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336F7-CC48-E912-2271-6D7B4E44E2E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61356B9-0E25-C750-A6BD-77F304848ABE}"/>
              </a:ext>
            </a:extLst>
          </p:cNvPr>
          <p:cNvSpPr txBox="1">
            <a:spLocks/>
          </p:cNvSpPr>
          <p:nvPr/>
        </p:nvSpPr>
        <p:spPr>
          <a:xfrm>
            <a:off x="558800" y="26722"/>
            <a:ext cx="11023600" cy="881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Gradient-based explanations of LLMs</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3" name="文本框 2">
            <a:extLst>
              <a:ext uri="{FF2B5EF4-FFF2-40B4-BE49-F238E27FC236}">
                <a16:creationId xmlns:a16="http://schemas.microsoft.com/office/drawing/2014/main" id="{636A20AE-22B3-1496-6A1D-FC73C6C636E8}"/>
              </a:ext>
            </a:extLst>
          </p:cNvPr>
          <p:cNvSpPr txBox="1"/>
          <p:nvPr/>
        </p:nvSpPr>
        <p:spPr>
          <a:xfrm>
            <a:off x="609600" y="740038"/>
            <a:ext cx="11023600" cy="1937966"/>
          </a:xfrm>
          <a:prstGeom prst="rect">
            <a:avLst/>
          </a:prstGeom>
          <a:noFill/>
        </p:spPr>
        <p:txBody>
          <a:bodyPr wrap="square">
            <a:spAutoFit/>
          </a:bodyPr>
          <a:lstStyle/>
          <a:p>
            <a:pPr marL="228600" indent="-228600">
              <a:lnSpc>
                <a:spcPct val="90000"/>
              </a:lnSpc>
              <a:spcBef>
                <a:spcPts val="1000"/>
              </a:spcBef>
              <a:buFont typeface="Arial" panose="020B0604020202020204" pitchFamily="34" charset="0"/>
              <a:buChar char="•"/>
              <a:defRPr/>
            </a:pPr>
            <a:r>
              <a:rPr lang="en" altLang="zh-CN" sz="2200" dirty="0">
                <a:latin typeface="Microsoft YaHei" panose="020B0503020204020204" pitchFamily="34" charset="-122"/>
                <a:ea typeface="Microsoft YaHei" panose="020B0503020204020204" pitchFamily="34" charset="-122"/>
              </a:rPr>
              <a:t>The authors propose two weighting schemes in stage 2, equal weighting and </a:t>
            </a:r>
            <a:r>
              <a:rPr lang="en" altLang="zh-CN" sz="2200" dirty="0">
                <a:latin typeface="Helvetica" pitchFamily="2" charset="0"/>
                <a:ea typeface="Microsoft YaHei" panose="020B0503020204020204" pitchFamily="34" charset="-122"/>
              </a:rPr>
              <a:t>c</a:t>
            </a:r>
            <a:r>
              <a:rPr lang="en" altLang="zh-CN" sz="2200" dirty="0">
                <a:effectLst/>
                <a:latin typeface="Helvetica" pitchFamily="2" charset="0"/>
              </a:rPr>
              <a:t>onfidence weighting</a:t>
            </a:r>
            <a:r>
              <a:rPr lang="en" altLang="zh-CN" sz="2200" dirty="0">
                <a:effectLst/>
                <a:latin typeface="Microsoft YaHei" panose="020B0503020204020204" pitchFamily="34" charset="-122"/>
                <a:ea typeface="Microsoft YaHei" panose="020B0503020204020204" pitchFamily="34" charset="-122"/>
              </a:rPr>
              <a:t>. </a:t>
            </a:r>
          </a:p>
          <a:p>
            <a:pPr marL="685800" lvl="1" indent="-228600">
              <a:lnSpc>
                <a:spcPct val="90000"/>
              </a:lnSpc>
              <a:spcBef>
                <a:spcPts val="500"/>
              </a:spcBef>
              <a:buFont typeface="Courier New" panose="02070309020205020404" pitchFamily="49" charset="0"/>
              <a:buChar char="o"/>
              <a:defRPr/>
            </a:pPr>
            <a:r>
              <a:rPr lang="en" altLang="zh-CN" sz="2000" dirty="0">
                <a:latin typeface="Microsoft YaHei" panose="020B0503020204020204" pitchFamily="34" charset="-122"/>
                <a:ea typeface="Microsoft YaHei" panose="020B0503020204020204" pitchFamily="34" charset="-122"/>
              </a:rPr>
              <a:t>equal weighting</a:t>
            </a:r>
            <a:r>
              <a:rPr lang="en-US" altLang="zh-CN" sz="2000" kern="0" dirty="0">
                <a:solidFill>
                  <a:sysClr val="windowText" lastClr="000000"/>
                </a:solidFill>
                <a:latin typeface="Microsoft YaHei" panose="020B0503020204020204" pitchFamily="34" charset="-122"/>
                <a:ea typeface="Microsoft YaHei" panose="020B0503020204020204" pitchFamily="34" charset="-122"/>
                <a:cs typeface="Arial" panose="020B0604020202020204" pitchFamily="34" charset="0"/>
              </a:rPr>
              <a:t>:</a:t>
            </a:r>
            <a:r>
              <a:rPr lang="zh-CN" altLang="en-US" sz="2000" kern="0" dirty="0">
                <a:solidFill>
                  <a:sysClr val="windowText" lastClr="000000"/>
                </a:solidFill>
                <a:latin typeface="Microsoft YaHei" panose="020B0503020204020204" pitchFamily="34" charset="-122"/>
                <a:ea typeface="Microsoft YaHei" panose="020B0503020204020204" pitchFamily="34" charset="-122"/>
                <a:cs typeface="Arial" panose="020B0604020202020204" pitchFamily="34" charset="0"/>
              </a:rPr>
              <a:t> </a:t>
            </a:r>
            <a:r>
              <a:rPr lang="en" altLang="zh-CN" sz="2000" kern="0" dirty="0">
                <a:solidFill>
                  <a:sysClr val="windowText" lastClr="000000"/>
                </a:solidFill>
                <a:latin typeface="Microsoft YaHei" panose="020B0503020204020204" pitchFamily="34" charset="-122"/>
                <a:ea typeface="Microsoft YaHei" panose="020B0503020204020204" pitchFamily="34" charset="-122"/>
                <a:cs typeface="Arial" panose="020B0604020202020204" pitchFamily="34" charset="0"/>
              </a:rPr>
              <a:t>t</a:t>
            </a:r>
            <a:r>
              <a:rPr lang="en" altLang="zh-CN" sz="2000" dirty="0">
                <a:latin typeface="Microsoft YaHei" panose="020B0503020204020204" pitchFamily="34" charset="-122"/>
                <a:ea typeface="Microsoft YaHei" panose="020B0503020204020204" pitchFamily="34" charset="-122"/>
              </a:rPr>
              <a:t>he importance scores from all sampled rounds are treated equally</a:t>
            </a:r>
            <a:r>
              <a:rPr lang="en-US" altLang="zh-CN" sz="2000" dirty="0">
                <a:latin typeface="Microsoft YaHei" panose="020B0503020204020204" pitchFamily="34" charset="-122"/>
                <a:ea typeface="Microsoft YaHei" panose="020B0503020204020204" pitchFamily="34" charset="-122"/>
              </a:rPr>
              <a:t>.</a:t>
            </a:r>
          </a:p>
          <a:p>
            <a:pPr marL="685800" lvl="1" indent="-228600">
              <a:lnSpc>
                <a:spcPct val="90000"/>
              </a:lnSpc>
              <a:spcBef>
                <a:spcPts val="500"/>
              </a:spcBef>
              <a:buFont typeface="Courier New" panose="02070309020205020404" pitchFamily="49" charset="0"/>
              <a:buChar char="o"/>
              <a:defRPr/>
            </a:pPr>
            <a:r>
              <a:rPr lang="en-US" altLang="zh-CN" sz="2000" kern="0" dirty="0">
                <a:solidFill>
                  <a:sysClr val="windowText" lastClr="000000"/>
                </a:solidFill>
                <a:latin typeface="Microsoft YaHei" panose="020B0503020204020204" pitchFamily="34" charset="-122"/>
                <a:ea typeface="Microsoft YaHei" panose="020B0503020204020204" pitchFamily="34" charset="-122"/>
                <a:cs typeface="Arial" panose="020B0604020202020204" pitchFamily="34" charset="0"/>
              </a:rPr>
              <a:t>confidence weighting: it </a:t>
            </a:r>
            <a:r>
              <a:rPr lang="en" altLang="zh-CN" sz="2000" dirty="0">
                <a:latin typeface="Microsoft YaHei" panose="020B0503020204020204" pitchFamily="34" charset="-122"/>
                <a:ea typeface="Microsoft YaHei" panose="020B0503020204020204" pitchFamily="34" charset="-122"/>
              </a:rPr>
              <a:t>assigns higher weights to rounds where the model is more confident in its predictions</a:t>
            </a:r>
            <a:endParaRPr lang="en-US" altLang="zh-CN" sz="2000" kern="0" dirty="0">
              <a:solidFill>
                <a:sysClr val="windowText" lastClr="000000"/>
              </a:solidFill>
              <a:latin typeface="Microsoft YaHei" panose="020B0503020204020204" pitchFamily="34" charset="-122"/>
              <a:ea typeface="Microsoft YaHei" panose="020B0503020204020204" pitchFamily="34" charset="-122"/>
              <a:cs typeface="Arial" panose="020B0604020202020204" pitchFamily="34" charset="0"/>
            </a:endParaRPr>
          </a:p>
        </p:txBody>
      </p:sp>
      <p:pic>
        <p:nvPicPr>
          <p:cNvPr id="4" name="图片 3">
            <a:extLst>
              <a:ext uri="{FF2B5EF4-FFF2-40B4-BE49-F238E27FC236}">
                <a16:creationId xmlns:a16="http://schemas.microsoft.com/office/drawing/2014/main" id="{1C39B6C3-1CC0-6CBB-C676-453F44A6A7E2}"/>
              </a:ext>
            </a:extLst>
          </p:cNvPr>
          <p:cNvPicPr>
            <a:picLocks noChangeAspect="1"/>
          </p:cNvPicPr>
          <p:nvPr/>
        </p:nvPicPr>
        <p:blipFill>
          <a:blip r:embed="rId2"/>
          <a:stretch>
            <a:fillRect/>
          </a:stretch>
        </p:blipFill>
        <p:spPr>
          <a:xfrm>
            <a:off x="285635" y="2856360"/>
            <a:ext cx="3866606" cy="3431951"/>
          </a:xfrm>
          <a:prstGeom prst="rect">
            <a:avLst/>
          </a:prstGeom>
        </p:spPr>
      </p:pic>
      <p:sp>
        <p:nvSpPr>
          <p:cNvPr id="10" name="文本框 9">
            <a:extLst>
              <a:ext uri="{FF2B5EF4-FFF2-40B4-BE49-F238E27FC236}">
                <a16:creationId xmlns:a16="http://schemas.microsoft.com/office/drawing/2014/main" id="{CBA49259-B89C-B4E9-532C-4ECCEDFECA65}"/>
              </a:ext>
            </a:extLst>
          </p:cNvPr>
          <p:cNvSpPr txBox="1"/>
          <p:nvPr/>
        </p:nvSpPr>
        <p:spPr>
          <a:xfrm>
            <a:off x="4373218" y="2691719"/>
            <a:ext cx="7749113" cy="3736920"/>
          </a:xfrm>
          <a:prstGeom prst="rect">
            <a:avLst/>
          </a:prstGeom>
          <a:noFill/>
        </p:spPr>
        <p:txBody>
          <a:bodyPr wrap="square">
            <a:spAutoFit/>
          </a:bodyPr>
          <a:lstStyle/>
          <a:p>
            <a:pPr marL="228600" indent="-228600">
              <a:lnSpc>
                <a:spcPct val="90000"/>
              </a:lnSpc>
              <a:spcBef>
                <a:spcPts val="1000"/>
              </a:spcBef>
              <a:buFont typeface="Arial" panose="020B0604020202020204" pitchFamily="34" charset="0"/>
              <a:buChar char="•"/>
              <a:defRPr/>
            </a:pPr>
            <a:r>
              <a:rPr lang="en" altLang="zh-CN" sz="2200" dirty="0">
                <a:latin typeface="Microsoft YaHei" panose="020B0503020204020204" pitchFamily="34" charset="-122"/>
                <a:ea typeface="Microsoft YaHei" panose="020B0503020204020204" pitchFamily="34" charset="-122"/>
              </a:rPr>
              <a:t>This figure shows the impact of the number of sampled rounds (M) on aggregation-based methods</a:t>
            </a:r>
            <a:r>
              <a:rPr lang="en" altLang="zh-CN" sz="2200" dirty="0">
                <a:effectLst/>
                <a:latin typeface="Microsoft YaHei" panose="020B0503020204020204" pitchFamily="34" charset="-122"/>
                <a:ea typeface="Microsoft YaHei" panose="020B0503020204020204" pitchFamily="34" charset="-122"/>
              </a:rPr>
              <a:t>.</a:t>
            </a:r>
          </a:p>
          <a:p>
            <a:pPr marL="685800" lvl="1" indent="-228600">
              <a:lnSpc>
                <a:spcPct val="90000"/>
              </a:lnSpc>
              <a:spcBef>
                <a:spcPts val="500"/>
              </a:spcBef>
              <a:buFont typeface="Courier New" panose="02070309020205020404" pitchFamily="49" charset="0"/>
              <a:buChar char="o"/>
              <a:defRPr/>
            </a:pPr>
            <a:r>
              <a:rPr lang="en-US" altLang="zh-CN" sz="2000" dirty="0">
                <a:latin typeface="Microsoft YaHei" panose="020B0503020204020204" pitchFamily="34" charset="-122"/>
                <a:ea typeface="Microsoft YaHei" panose="020B0503020204020204" pitchFamily="34" charset="-122"/>
              </a:rPr>
              <a:t>Flip rate measures how often the output changes when important tokens are perturbed</a:t>
            </a:r>
            <a:r>
              <a:rPr lang="zh-CN" altLang="en-US" sz="2000" dirty="0">
                <a:latin typeface="Microsoft YaHei" panose="020B0503020204020204" pitchFamily="34" charset="-122"/>
                <a:ea typeface="Microsoft YaHei" panose="020B0503020204020204" pitchFamily="34" charset="-122"/>
              </a:rPr>
              <a:t> </a:t>
            </a:r>
            <a:r>
              <a:rPr lang="en-US" altLang="zh-CN" sz="2000" dirty="0">
                <a:latin typeface="Microsoft YaHei" panose="020B0503020204020204" pitchFamily="34" charset="-122"/>
                <a:ea typeface="Microsoft YaHei" panose="020B0503020204020204" pitchFamily="34" charset="-122"/>
              </a:rPr>
              <a:t>(</a:t>
            </a:r>
            <a:r>
              <a:rPr lang="en-US" altLang="zh-CN" sz="2000" b="1" dirty="0">
                <a:solidFill>
                  <a:srgbClr val="FF0000"/>
                </a:solidFill>
                <a:latin typeface="Microsoft YaHei" panose="020B0503020204020204" pitchFamily="34" charset="-122"/>
                <a:ea typeface="Microsoft YaHei" panose="020B0503020204020204" pitchFamily="34" charset="-122"/>
              </a:rPr>
              <a:t>counterfactual</a:t>
            </a:r>
            <a:r>
              <a:rPr lang="en-US" altLang="zh-CN" sz="2000" dirty="0">
                <a:latin typeface="Microsoft YaHei" panose="020B0503020204020204" pitchFamily="34" charset="-122"/>
                <a:ea typeface="Microsoft YaHei" panose="020B0503020204020204" pitchFamily="34" charset="-122"/>
              </a:rPr>
              <a:t>).</a:t>
            </a:r>
          </a:p>
          <a:p>
            <a:pPr lvl="1">
              <a:lnSpc>
                <a:spcPct val="90000"/>
              </a:lnSpc>
              <a:spcBef>
                <a:spcPts val="500"/>
              </a:spcBef>
              <a:defRPr/>
            </a:pPr>
            <a:endParaRPr lang="en-US" altLang="zh-CN" dirty="0">
              <a:latin typeface="Microsoft YaHei" panose="020B0503020204020204" pitchFamily="34" charset="-122"/>
              <a:ea typeface="Microsoft YaHei" panose="020B0503020204020204" pitchFamily="34" charset="-122"/>
            </a:endParaRPr>
          </a:p>
          <a:p>
            <a:pPr marL="685800" lvl="1" indent="-228600">
              <a:lnSpc>
                <a:spcPct val="90000"/>
              </a:lnSpc>
              <a:spcBef>
                <a:spcPts val="500"/>
              </a:spcBef>
              <a:buFont typeface="Courier New" panose="02070309020205020404" pitchFamily="49" charset="0"/>
              <a:buChar char="o"/>
              <a:defRPr/>
            </a:pPr>
            <a:r>
              <a:rPr lang="en" altLang="zh-CN" sz="2000" dirty="0">
                <a:latin typeface="Microsoft YaHei" panose="020B0503020204020204" pitchFamily="34" charset="-122"/>
                <a:ea typeface="Microsoft YaHei" panose="020B0503020204020204" pitchFamily="34" charset="-122"/>
              </a:rPr>
              <a:t>The treatment perturbs the most important tokens identified by the explanation method, while the control perturbs the least important tokens.</a:t>
            </a:r>
          </a:p>
          <a:p>
            <a:pPr marL="685800" lvl="1" indent="-228600">
              <a:lnSpc>
                <a:spcPct val="90000"/>
              </a:lnSpc>
              <a:spcBef>
                <a:spcPts val="500"/>
              </a:spcBef>
              <a:buFont typeface="Courier New" panose="02070309020205020404" pitchFamily="49" charset="0"/>
              <a:buChar char="o"/>
              <a:defRPr/>
            </a:pPr>
            <a:endParaRPr lang="en-US" altLang="zh-CN" dirty="0">
              <a:latin typeface="Microsoft YaHei" panose="020B0503020204020204" pitchFamily="34" charset="-122"/>
              <a:ea typeface="Microsoft YaHei" panose="020B0503020204020204" pitchFamily="34" charset="-122"/>
            </a:endParaRPr>
          </a:p>
          <a:p>
            <a:pPr marL="685800" lvl="1" indent="-228600">
              <a:lnSpc>
                <a:spcPct val="90000"/>
              </a:lnSpc>
              <a:spcBef>
                <a:spcPts val="500"/>
              </a:spcBef>
              <a:buFont typeface="Courier New" panose="02070309020205020404" pitchFamily="49" charset="0"/>
              <a:buChar char="o"/>
              <a:defRPr/>
            </a:pPr>
            <a:r>
              <a:rPr lang="en" altLang="zh-CN" sz="2000" dirty="0" err="1">
                <a:latin typeface="Microsoft YaHei" panose="020B0503020204020204" pitchFamily="34" charset="-122"/>
                <a:ea typeface="Microsoft YaHei" panose="020B0503020204020204" pitchFamily="34" charset="-122"/>
              </a:rPr>
              <a:t>AggConf</a:t>
            </a:r>
            <a:r>
              <a:rPr lang="en" altLang="zh-CN" sz="2000" dirty="0">
                <a:latin typeface="Microsoft YaHei" panose="020B0503020204020204" pitchFamily="34" charset="-122"/>
                <a:ea typeface="Microsoft YaHei" panose="020B0503020204020204" pitchFamily="34" charset="-122"/>
              </a:rPr>
              <a:t> </a:t>
            </a:r>
            <a:r>
              <a:rPr lang="en-US" altLang="zh-CN" sz="2000" dirty="0">
                <a:latin typeface="Microsoft YaHei" panose="020B0503020204020204" pitchFamily="34" charset="-122"/>
                <a:ea typeface="Microsoft YaHei" panose="020B0503020204020204" pitchFamily="34" charset="-122"/>
              </a:rPr>
              <a:t>(confidence weighting)</a:t>
            </a:r>
            <a:r>
              <a:rPr lang="en" altLang="zh-CN" sz="2000" dirty="0">
                <a:latin typeface="Microsoft YaHei" panose="020B0503020204020204" pitchFamily="34" charset="-122"/>
                <a:ea typeface="Microsoft YaHei" panose="020B0503020204020204" pitchFamily="34" charset="-122"/>
              </a:rPr>
              <a:t> outperforms </a:t>
            </a:r>
            <a:r>
              <a:rPr lang="en" altLang="zh-CN" sz="2000" dirty="0" err="1">
                <a:latin typeface="Microsoft YaHei" panose="020B0503020204020204" pitchFamily="34" charset="-122"/>
                <a:ea typeface="Microsoft YaHei" panose="020B0503020204020204" pitchFamily="34" charset="-122"/>
              </a:rPr>
              <a:t>AggEqu</a:t>
            </a:r>
            <a:r>
              <a:rPr lang="en" altLang="zh-CN" sz="2000" dirty="0">
                <a:latin typeface="Microsoft YaHei" panose="020B0503020204020204" pitchFamily="34" charset="-122"/>
                <a:ea typeface="Microsoft YaHei" panose="020B0503020204020204" pitchFamily="34" charset="-122"/>
              </a:rPr>
              <a:t> (equal weighting), offering more stable and effective explanations.</a:t>
            </a:r>
            <a:endParaRPr lang="en-US" altLang="zh-CN" sz="2000" dirty="0">
              <a:latin typeface="Microsoft YaHei" panose="020B0503020204020204" pitchFamily="34" charset="-122"/>
              <a:ea typeface="Microsoft YaHei" panose="020B0503020204020204" pitchFamily="34" charset="-122"/>
            </a:endParaRPr>
          </a:p>
        </p:txBody>
      </p:sp>
      <p:sp>
        <p:nvSpPr>
          <p:cNvPr id="2" name="文本框 1">
            <a:extLst>
              <a:ext uri="{FF2B5EF4-FFF2-40B4-BE49-F238E27FC236}">
                <a16:creationId xmlns:a16="http://schemas.microsoft.com/office/drawing/2014/main" id="{12A97CD0-BE2C-29A3-01AE-A328242D23CB}"/>
              </a:ext>
            </a:extLst>
          </p:cNvPr>
          <p:cNvSpPr txBox="1"/>
          <p:nvPr/>
        </p:nvSpPr>
        <p:spPr>
          <a:xfrm>
            <a:off x="558800" y="6468495"/>
            <a:ext cx="10017076" cy="276999"/>
          </a:xfrm>
          <a:prstGeom prst="rect">
            <a:avLst/>
          </a:prstGeom>
          <a:noFill/>
        </p:spPr>
        <p:txBody>
          <a:bodyPr wrap="square">
            <a:spAutoFit/>
          </a:bodyPr>
          <a:lstStyle/>
          <a:p>
            <a:r>
              <a:rPr lang="en" altLang="zh-CN" sz="1200" b="0" i="0" dirty="0">
                <a:solidFill>
                  <a:srgbClr val="222222"/>
                </a:solidFill>
                <a:effectLst/>
                <a:latin typeface="Arial" panose="020B0604020202020204" pitchFamily="34" charset="0"/>
              </a:rPr>
              <a:t>Dong X, Wang S, Lin D, et al. </a:t>
            </a:r>
            <a:r>
              <a:rPr lang="en" altLang="zh-CN" sz="1200" b="0" i="0" dirty="0" err="1">
                <a:solidFill>
                  <a:srgbClr val="222222"/>
                </a:solidFill>
                <a:effectLst/>
                <a:latin typeface="Arial" panose="020B0604020202020204" pitchFamily="34" charset="0"/>
              </a:rPr>
              <a:t>Promptexp</a:t>
            </a:r>
            <a:r>
              <a:rPr lang="en" altLang="zh-CN" sz="1200" b="0" i="0" dirty="0">
                <a:solidFill>
                  <a:srgbClr val="222222"/>
                </a:solidFill>
                <a:effectLst/>
                <a:latin typeface="Arial" panose="020B0604020202020204" pitchFamily="34" charset="0"/>
              </a:rPr>
              <a:t>: Multi-granularity prompt explanation of large language models[J]. </a:t>
            </a:r>
            <a:r>
              <a:rPr lang="en" altLang="zh-CN" sz="1200" b="0" i="0" dirty="0" err="1">
                <a:solidFill>
                  <a:srgbClr val="222222"/>
                </a:solidFill>
                <a:effectLst/>
                <a:latin typeface="Arial" panose="020B0604020202020204" pitchFamily="34" charset="0"/>
              </a:rPr>
              <a:t>arXiv</a:t>
            </a:r>
            <a:r>
              <a:rPr lang="en" altLang="zh-CN" sz="1200" b="0" i="0" dirty="0">
                <a:solidFill>
                  <a:srgbClr val="222222"/>
                </a:solidFill>
                <a:effectLst/>
                <a:latin typeface="Arial" panose="020B0604020202020204" pitchFamily="34" charset="0"/>
              </a:rPr>
              <a:t> preprint arXiv:2410.13073, 2024.</a:t>
            </a:r>
            <a:endParaRPr lang="en" altLang="zh-CN" sz="1200" kern="100" dirty="0">
              <a:latin typeface="Arial" panose="020B0604020202020204" pitchFamily="34"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4139655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336F7-CC48-E912-2271-6D7B4E44E2E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61356B9-0E25-C750-A6BD-77F304848ABE}"/>
              </a:ext>
            </a:extLst>
          </p:cNvPr>
          <p:cNvSpPr txBox="1">
            <a:spLocks/>
          </p:cNvSpPr>
          <p:nvPr/>
        </p:nvSpPr>
        <p:spPr>
          <a:xfrm>
            <a:off x="558800" y="26722"/>
            <a:ext cx="11276149" cy="8815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rPr>
              <a:t>Perturbation-based explanations of LLMs</a:t>
            </a:r>
            <a:endParaRPr lang="en-US" dirty="0">
              <a:solidFill>
                <a:srgbClr val="AC8E6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5" name="文本框 4">
            <a:extLst>
              <a:ext uri="{FF2B5EF4-FFF2-40B4-BE49-F238E27FC236}">
                <a16:creationId xmlns:a16="http://schemas.microsoft.com/office/drawing/2014/main" id="{3CD5270F-7214-D140-1087-5B78F018656D}"/>
              </a:ext>
            </a:extLst>
          </p:cNvPr>
          <p:cNvSpPr txBox="1"/>
          <p:nvPr/>
        </p:nvSpPr>
        <p:spPr>
          <a:xfrm>
            <a:off x="335849" y="6411774"/>
            <a:ext cx="9835762" cy="276999"/>
          </a:xfrm>
          <a:prstGeom prst="rect">
            <a:avLst/>
          </a:prstGeom>
          <a:noFill/>
        </p:spPr>
        <p:txBody>
          <a:bodyPr wrap="square">
            <a:spAutoFit/>
          </a:bodyPr>
          <a:lstStyle/>
          <a:p>
            <a:r>
              <a:rPr lang="en" altLang="zh-CN" sz="1200" b="0" i="0" dirty="0">
                <a:solidFill>
                  <a:srgbClr val="222222"/>
                </a:solidFill>
                <a:effectLst/>
                <a:latin typeface="Arial" panose="020B0604020202020204" pitchFamily="34" charset="0"/>
              </a:rPr>
              <a:t>Kang J S, Butler L, Agarwal A, et al. </a:t>
            </a:r>
            <a:r>
              <a:rPr lang="en" altLang="zh-CN" sz="1200" b="0" i="0" dirty="0" err="1">
                <a:solidFill>
                  <a:srgbClr val="222222"/>
                </a:solidFill>
                <a:effectLst/>
                <a:latin typeface="Arial" panose="020B0604020202020204" pitchFamily="34" charset="0"/>
              </a:rPr>
              <a:t>Spex</a:t>
            </a:r>
            <a:r>
              <a:rPr lang="en" altLang="zh-CN" sz="1200" b="0" i="0" dirty="0">
                <a:solidFill>
                  <a:srgbClr val="222222"/>
                </a:solidFill>
                <a:effectLst/>
                <a:latin typeface="Arial" panose="020B0604020202020204" pitchFamily="34" charset="0"/>
              </a:rPr>
              <a:t>: Scaling feature interaction explanations for </a:t>
            </a:r>
            <a:r>
              <a:rPr lang="en" altLang="zh-CN" sz="1200" b="0" i="0" dirty="0" err="1">
                <a:solidFill>
                  <a:srgbClr val="222222"/>
                </a:solidFill>
                <a:effectLst/>
                <a:latin typeface="Arial" panose="020B0604020202020204" pitchFamily="34" charset="0"/>
              </a:rPr>
              <a:t>llms</a:t>
            </a:r>
            <a:r>
              <a:rPr lang="en" altLang="zh-CN" sz="1200" b="0" i="0" dirty="0">
                <a:solidFill>
                  <a:srgbClr val="222222"/>
                </a:solidFill>
                <a:effectLst/>
                <a:latin typeface="Arial" panose="020B0604020202020204" pitchFamily="34" charset="0"/>
              </a:rPr>
              <a:t>[J]. </a:t>
            </a:r>
            <a:r>
              <a:rPr lang="en" altLang="zh-CN" sz="1200" b="0" i="0" dirty="0" err="1">
                <a:solidFill>
                  <a:srgbClr val="222222"/>
                </a:solidFill>
                <a:effectLst/>
                <a:latin typeface="Arial" panose="020B0604020202020204" pitchFamily="34" charset="0"/>
              </a:rPr>
              <a:t>arXiv</a:t>
            </a:r>
            <a:r>
              <a:rPr lang="en" altLang="zh-CN" sz="1200" b="0" i="0" dirty="0">
                <a:solidFill>
                  <a:srgbClr val="222222"/>
                </a:solidFill>
                <a:effectLst/>
                <a:latin typeface="Arial" panose="020B0604020202020204" pitchFamily="34" charset="0"/>
              </a:rPr>
              <a:t> preprint arXiv:2502.13870, 2025.</a:t>
            </a:r>
          </a:p>
        </p:txBody>
      </p:sp>
      <p:sp>
        <p:nvSpPr>
          <p:cNvPr id="8" name="圆角矩形 7">
            <a:extLst>
              <a:ext uri="{FF2B5EF4-FFF2-40B4-BE49-F238E27FC236}">
                <a16:creationId xmlns:a16="http://schemas.microsoft.com/office/drawing/2014/main" id="{AC14F6A1-3FF1-433B-F7F9-10818EEF800D}"/>
              </a:ext>
            </a:extLst>
          </p:cNvPr>
          <p:cNvSpPr/>
          <p:nvPr/>
        </p:nvSpPr>
        <p:spPr>
          <a:xfrm>
            <a:off x="859531" y="4726884"/>
            <a:ext cx="1438052" cy="80273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
        <p:nvSpPr>
          <p:cNvPr id="9" name="文本框 8">
            <a:extLst>
              <a:ext uri="{FF2B5EF4-FFF2-40B4-BE49-F238E27FC236}">
                <a16:creationId xmlns:a16="http://schemas.microsoft.com/office/drawing/2014/main" id="{553DEA5E-2E77-C743-EB98-27F17FE0C411}"/>
              </a:ext>
            </a:extLst>
          </p:cNvPr>
          <p:cNvSpPr txBox="1"/>
          <p:nvPr/>
        </p:nvSpPr>
        <p:spPr>
          <a:xfrm>
            <a:off x="990775" y="4943585"/>
            <a:ext cx="1054317" cy="369332"/>
          </a:xfrm>
          <a:prstGeom prst="rect">
            <a:avLst/>
          </a:prstGeom>
          <a:noFill/>
        </p:spPr>
        <p:txBody>
          <a:bodyPr wrap="square" rtlCol="0">
            <a:spAutoFit/>
          </a:bodyPr>
          <a:lstStyle/>
          <a:p>
            <a:pPr algn="ctr"/>
            <a:r>
              <a:rPr kumimoji="1" lang="en-US" altLang="zh-CN" dirty="0">
                <a:latin typeface="Microsoft YaHei" panose="020B0503020204020204" pitchFamily="34" charset="-122"/>
                <a:ea typeface="Microsoft YaHei" panose="020B0503020204020204" pitchFamily="34" charset="-122"/>
                <a:cs typeface="Arial" panose="020B0604020202020204" pitchFamily="34" charset="0"/>
              </a:rPr>
              <a:t>Input</a:t>
            </a:r>
            <a:r>
              <a:rPr kumimoji="1" lang="zh-CN" altLang="en-US" dirty="0">
                <a:latin typeface="Microsoft YaHei" panose="020B0503020204020204" pitchFamily="34" charset="-122"/>
                <a:ea typeface="Microsoft YaHei" panose="020B0503020204020204" pitchFamily="34" charset="-122"/>
                <a:cs typeface="Arial" panose="020B0604020202020204" pitchFamily="34" charset="0"/>
              </a:rPr>
              <a:t> </a:t>
            </a:r>
          </a:p>
        </p:txBody>
      </p:sp>
      <p:sp>
        <p:nvSpPr>
          <p:cNvPr id="12" name="圆角矩形 11">
            <a:extLst>
              <a:ext uri="{FF2B5EF4-FFF2-40B4-BE49-F238E27FC236}">
                <a16:creationId xmlns:a16="http://schemas.microsoft.com/office/drawing/2014/main" id="{AC79CB21-65DB-3EC1-C953-E1870E60996A}"/>
              </a:ext>
            </a:extLst>
          </p:cNvPr>
          <p:cNvSpPr/>
          <p:nvPr/>
        </p:nvSpPr>
        <p:spPr>
          <a:xfrm>
            <a:off x="3128879" y="4726884"/>
            <a:ext cx="1438052" cy="80273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
        <p:nvSpPr>
          <p:cNvPr id="13" name="文本框 12">
            <a:extLst>
              <a:ext uri="{FF2B5EF4-FFF2-40B4-BE49-F238E27FC236}">
                <a16:creationId xmlns:a16="http://schemas.microsoft.com/office/drawing/2014/main" id="{0AEFD64D-535E-8EA8-3F20-E485EC2C16D5}"/>
              </a:ext>
            </a:extLst>
          </p:cNvPr>
          <p:cNvSpPr txBox="1"/>
          <p:nvPr/>
        </p:nvSpPr>
        <p:spPr>
          <a:xfrm>
            <a:off x="3213930" y="4805084"/>
            <a:ext cx="1294216" cy="646331"/>
          </a:xfrm>
          <a:prstGeom prst="rect">
            <a:avLst/>
          </a:prstGeom>
          <a:noFill/>
        </p:spPr>
        <p:txBody>
          <a:bodyPr wrap="square" rtlCol="0">
            <a:spAutoFit/>
          </a:bodyPr>
          <a:lstStyle/>
          <a:p>
            <a:pPr algn="ctr"/>
            <a:r>
              <a:rPr kumimoji="1" lang="en-US" altLang="zh-CN" dirty="0">
                <a:latin typeface="Microsoft YaHei" panose="020B0503020204020204" pitchFamily="34" charset="-122"/>
                <a:ea typeface="Microsoft YaHei" panose="020B0503020204020204" pitchFamily="34" charset="-122"/>
                <a:cs typeface="Arial" panose="020B0604020202020204" pitchFamily="34" charset="0"/>
              </a:rPr>
              <a:t>Masking </a:t>
            </a:r>
            <a:r>
              <a:rPr lang="en" altLang="zh-CN" dirty="0">
                <a:latin typeface="Microsoft YaHei" panose="020B0503020204020204" pitchFamily="34" charset="-122"/>
                <a:ea typeface="Microsoft YaHei" panose="020B0503020204020204" pitchFamily="34" charset="-122"/>
              </a:rPr>
              <a:t>algorithm</a:t>
            </a:r>
            <a:endParaRPr kumimoji="1" lang="zh-CN" altLang="en-US"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4" name="圆角矩形 13">
            <a:extLst>
              <a:ext uri="{FF2B5EF4-FFF2-40B4-BE49-F238E27FC236}">
                <a16:creationId xmlns:a16="http://schemas.microsoft.com/office/drawing/2014/main" id="{6BD840F3-A0C9-919C-A3A4-71FC5F388182}"/>
              </a:ext>
            </a:extLst>
          </p:cNvPr>
          <p:cNvSpPr/>
          <p:nvPr/>
        </p:nvSpPr>
        <p:spPr>
          <a:xfrm>
            <a:off x="5200018" y="4721425"/>
            <a:ext cx="1438052" cy="80273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
        <p:nvSpPr>
          <p:cNvPr id="15" name="文本框 14">
            <a:extLst>
              <a:ext uri="{FF2B5EF4-FFF2-40B4-BE49-F238E27FC236}">
                <a16:creationId xmlns:a16="http://schemas.microsoft.com/office/drawing/2014/main" id="{3BBAF473-CF9E-C02C-BA46-6CC8FD7FD5E1}"/>
              </a:ext>
            </a:extLst>
          </p:cNvPr>
          <p:cNvSpPr txBox="1"/>
          <p:nvPr/>
        </p:nvSpPr>
        <p:spPr>
          <a:xfrm>
            <a:off x="5398227" y="4938126"/>
            <a:ext cx="1057059" cy="369332"/>
          </a:xfrm>
          <a:prstGeom prst="rect">
            <a:avLst/>
          </a:prstGeom>
          <a:noFill/>
        </p:spPr>
        <p:txBody>
          <a:bodyPr wrap="square" rtlCol="0">
            <a:spAutoFit/>
          </a:bodyPr>
          <a:lstStyle/>
          <a:p>
            <a:pPr algn="ctr"/>
            <a:r>
              <a:rPr kumimoji="1" lang="en-US" altLang="zh-CN" dirty="0">
                <a:latin typeface="Microsoft YaHei" panose="020B0503020204020204" pitchFamily="34" charset="-122"/>
                <a:ea typeface="Microsoft YaHei" panose="020B0503020204020204" pitchFamily="34" charset="-122"/>
                <a:cs typeface="Arial" panose="020B0604020202020204" pitchFamily="34" charset="0"/>
              </a:rPr>
              <a:t>LLM</a:t>
            </a:r>
          </a:p>
        </p:txBody>
      </p:sp>
      <p:sp>
        <p:nvSpPr>
          <p:cNvPr id="16" name="圆角矩形 15">
            <a:extLst>
              <a:ext uri="{FF2B5EF4-FFF2-40B4-BE49-F238E27FC236}">
                <a16:creationId xmlns:a16="http://schemas.microsoft.com/office/drawing/2014/main" id="{4CD6E4E0-BBA5-575D-6357-EAB647AFA84B}"/>
              </a:ext>
            </a:extLst>
          </p:cNvPr>
          <p:cNvSpPr/>
          <p:nvPr/>
        </p:nvSpPr>
        <p:spPr>
          <a:xfrm>
            <a:off x="7410581" y="4726885"/>
            <a:ext cx="1438052" cy="80273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cxnSp>
        <p:nvCxnSpPr>
          <p:cNvPr id="17" name="直线箭头连接符 16">
            <a:extLst>
              <a:ext uri="{FF2B5EF4-FFF2-40B4-BE49-F238E27FC236}">
                <a16:creationId xmlns:a16="http://schemas.microsoft.com/office/drawing/2014/main" id="{A630E0EF-4B8F-C2E9-00B1-9EC514D8DF96}"/>
              </a:ext>
            </a:extLst>
          </p:cNvPr>
          <p:cNvCxnSpPr>
            <a:stCxn id="8" idx="3"/>
            <a:endCxn id="12" idx="1"/>
          </p:cNvCxnSpPr>
          <p:nvPr/>
        </p:nvCxnSpPr>
        <p:spPr>
          <a:xfrm>
            <a:off x="2297583" y="5128251"/>
            <a:ext cx="831296"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线箭头连接符 17">
            <a:extLst>
              <a:ext uri="{FF2B5EF4-FFF2-40B4-BE49-F238E27FC236}">
                <a16:creationId xmlns:a16="http://schemas.microsoft.com/office/drawing/2014/main" id="{2EAA367B-CFAF-82A1-7194-B0D72F4C87C4}"/>
              </a:ext>
            </a:extLst>
          </p:cNvPr>
          <p:cNvCxnSpPr>
            <a:cxnSpLocks/>
            <a:stCxn id="12" idx="3"/>
            <a:endCxn id="14" idx="1"/>
          </p:cNvCxnSpPr>
          <p:nvPr/>
        </p:nvCxnSpPr>
        <p:spPr>
          <a:xfrm flipV="1">
            <a:off x="4566931" y="5122792"/>
            <a:ext cx="633087" cy="545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线箭头连接符 18">
            <a:extLst>
              <a:ext uri="{FF2B5EF4-FFF2-40B4-BE49-F238E27FC236}">
                <a16:creationId xmlns:a16="http://schemas.microsoft.com/office/drawing/2014/main" id="{4FCC4991-3992-1BCE-85F3-C16F872B9256}"/>
              </a:ext>
            </a:extLst>
          </p:cNvPr>
          <p:cNvCxnSpPr>
            <a:cxnSpLocks/>
            <a:stCxn id="14" idx="3"/>
            <a:endCxn id="16" idx="1"/>
          </p:cNvCxnSpPr>
          <p:nvPr/>
        </p:nvCxnSpPr>
        <p:spPr>
          <a:xfrm>
            <a:off x="6638070" y="5122792"/>
            <a:ext cx="772511" cy="54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9FDF895B-CB9A-CE0F-CE51-1B617A96A24F}"/>
              </a:ext>
            </a:extLst>
          </p:cNvPr>
          <p:cNvSpPr txBox="1"/>
          <p:nvPr/>
        </p:nvSpPr>
        <p:spPr>
          <a:xfrm>
            <a:off x="7383427" y="4938126"/>
            <a:ext cx="1438052" cy="369332"/>
          </a:xfrm>
          <a:prstGeom prst="rect">
            <a:avLst/>
          </a:prstGeom>
          <a:noFill/>
        </p:spPr>
        <p:txBody>
          <a:bodyPr wrap="square" rtlCol="0">
            <a:spAutoFit/>
          </a:bodyPr>
          <a:lstStyle/>
          <a:p>
            <a:pPr algn="ctr"/>
            <a:r>
              <a:rPr kumimoji="1" lang="en-US" altLang="zh-CN" dirty="0">
                <a:latin typeface="Microsoft YaHei" panose="020B0503020204020204" pitchFamily="34" charset="-122"/>
                <a:ea typeface="Microsoft YaHei" panose="020B0503020204020204" pitchFamily="34" charset="-122"/>
                <a:cs typeface="Arial" panose="020B0604020202020204" pitchFamily="34" charset="0"/>
              </a:rPr>
              <a:t>Output</a:t>
            </a:r>
          </a:p>
        </p:txBody>
      </p:sp>
      <p:sp>
        <p:nvSpPr>
          <p:cNvPr id="21" name="圆角矩形 20">
            <a:extLst>
              <a:ext uri="{FF2B5EF4-FFF2-40B4-BE49-F238E27FC236}">
                <a16:creationId xmlns:a16="http://schemas.microsoft.com/office/drawing/2014/main" id="{C1D50FB0-2002-528F-B6DE-848BC3F3A407}"/>
              </a:ext>
            </a:extLst>
          </p:cNvPr>
          <p:cNvSpPr/>
          <p:nvPr/>
        </p:nvSpPr>
        <p:spPr>
          <a:xfrm>
            <a:off x="9593990" y="4721425"/>
            <a:ext cx="1438052" cy="80273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
        <p:nvSpPr>
          <p:cNvPr id="22" name="文本框 21">
            <a:extLst>
              <a:ext uri="{FF2B5EF4-FFF2-40B4-BE49-F238E27FC236}">
                <a16:creationId xmlns:a16="http://schemas.microsoft.com/office/drawing/2014/main" id="{C07FD884-F945-43C3-5C63-20E734AFE389}"/>
              </a:ext>
            </a:extLst>
          </p:cNvPr>
          <p:cNvSpPr txBox="1"/>
          <p:nvPr/>
        </p:nvSpPr>
        <p:spPr>
          <a:xfrm>
            <a:off x="9511194" y="4938126"/>
            <a:ext cx="1603645" cy="369332"/>
          </a:xfrm>
          <a:prstGeom prst="rect">
            <a:avLst/>
          </a:prstGeom>
          <a:noFill/>
        </p:spPr>
        <p:txBody>
          <a:bodyPr wrap="square" rtlCol="0">
            <a:spAutoFit/>
          </a:bodyPr>
          <a:lstStyle/>
          <a:p>
            <a:pPr algn="ctr"/>
            <a:r>
              <a:rPr kumimoji="1" lang="en-US" altLang="zh-CN" dirty="0">
                <a:latin typeface="Microsoft YaHei" panose="020B0503020204020204" pitchFamily="34" charset="-122"/>
                <a:ea typeface="Microsoft YaHei" panose="020B0503020204020204" pitchFamily="34" charset="-122"/>
                <a:cs typeface="Arial" panose="020B0604020202020204" pitchFamily="34" charset="0"/>
              </a:rPr>
              <a:t>Explanation</a:t>
            </a:r>
          </a:p>
        </p:txBody>
      </p:sp>
      <p:cxnSp>
        <p:nvCxnSpPr>
          <p:cNvPr id="23" name="直线箭头连接符 22">
            <a:extLst>
              <a:ext uri="{FF2B5EF4-FFF2-40B4-BE49-F238E27FC236}">
                <a16:creationId xmlns:a16="http://schemas.microsoft.com/office/drawing/2014/main" id="{051F35AC-3D74-41CE-B6CD-4B83AD5B5C14}"/>
              </a:ext>
            </a:extLst>
          </p:cNvPr>
          <p:cNvCxnSpPr>
            <a:cxnSpLocks/>
            <a:stCxn id="16" idx="3"/>
            <a:endCxn id="21" idx="1"/>
          </p:cNvCxnSpPr>
          <p:nvPr/>
        </p:nvCxnSpPr>
        <p:spPr>
          <a:xfrm flipV="1">
            <a:off x="8848633" y="5122792"/>
            <a:ext cx="745357" cy="54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9">
            <a:extLst>
              <a:ext uri="{FF2B5EF4-FFF2-40B4-BE49-F238E27FC236}">
                <a16:creationId xmlns:a16="http://schemas.microsoft.com/office/drawing/2014/main" id="{FD1E1AF4-02CF-B891-CDA7-7E6E99CAAB84}"/>
              </a:ext>
            </a:extLst>
          </p:cNvPr>
          <p:cNvSpPr txBox="1"/>
          <p:nvPr/>
        </p:nvSpPr>
        <p:spPr>
          <a:xfrm>
            <a:off x="839799" y="4173001"/>
            <a:ext cx="8992679" cy="397032"/>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zh-CN" sz="2200" b="0"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mn-cs"/>
              </a:rPr>
              <a:t>The pipeline for perturbation-based explanations of LLMs</a:t>
            </a:r>
          </a:p>
        </p:txBody>
      </p:sp>
      <p:grpSp>
        <p:nvGrpSpPr>
          <p:cNvPr id="25" name="组合 24">
            <a:extLst>
              <a:ext uri="{FF2B5EF4-FFF2-40B4-BE49-F238E27FC236}">
                <a16:creationId xmlns:a16="http://schemas.microsoft.com/office/drawing/2014/main" id="{FE21E3BC-1E85-114E-F135-B6B628393EE4}"/>
              </a:ext>
            </a:extLst>
          </p:cNvPr>
          <p:cNvGrpSpPr/>
          <p:nvPr/>
        </p:nvGrpSpPr>
        <p:grpSpPr>
          <a:xfrm>
            <a:off x="4025576" y="2095864"/>
            <a:ext cx="6715701" cy="1178270"/>
            <a:chOff x="1626104" y="1389257"/>
            <a:chExt cx="6715701" cy="1178270"/>
          </a:xfrm>
        </p:grpSpPr>
        <p:pic>
          <p:nvPicPr>
            <p:cNvPr id="26" name="Picture 2">
              <a:extLst>
                <a:ext uri="{FF2B5EF4-FFF2-40B4-BE49-F238E27FC236}">
                  <a16:creationId xmlns:a16="http://schemas.microsoft.com/office/drawing/2014/main" id="{429468AC-10B1-5B0D-041E-D2549A1B3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6104" y="1389257"/>
              <a:ext cx="2132668" cy="1178270"/>
            </a:xfrm>
            <a:prstGeom prst="rect">
              <a:avLst/>
            </a:prstGeom>
            <a:noFill/>
            <a:extLst>
              <a:ext uri="{909E8E84-426E-40DD-AFC4-6F175D3DCCD1}">
                <a14:hiddenFill xmlns:a14="http://schemas.microsoft.com/office/drawing/2010/main">
                  <a:solidFill>
                    <a:srgbClr val="FFFFFF"/>
                  </a:solidFill>
                </a14:hiddenFill>
              </a:ext>
            </a:extLst>
          </p:spPr>
        </p:pic>
        <p:sp>
          <p:nvSpPr>
            <p:cNvPr id="27" name="文本框 1047">
              <a:extLst>
                <a:ext uri="{FF2B5EF4-FFF2-40B4-BE49-F238E27FC236}">
                  <a16:creationId xmlns:a16="http://schemas.microsoft.com/office/drawing/2014/main" id="{459FAF57-9E58-B549-B024-1C6AF6F10F19}"/>
                </a:ext>
              </a:extLst>
            </p:cNvPr>
            <p:cNvSpPr txBox="1"/>
            <p:nvPr/>
          </p:nvSpPr>
          <p:spPr>
            <a:xfrm>
              <a:off x="3813711" y="1591490"/>
              <a:ext cx="838823" cy="369332"/>
            </a:xfrm>
            <a:prstGeom prst="rect">
              <a:avLst/>
            </a:prstGeom>
            <a:noFill/>
          </p:spPr>
          <p:txBody>
            <a:bodyPr wrap="square" rtlCol="0">
              <a:spAutoFit/>
            </a:bodyPr>
            <a:lstStyle/>
            <a:p>
              <a:r>
                <a:rPr kumimoji="1" lang="en-US" altLang="zh-CN" dirty="0">
                  <a:latin typeface="Microsoft YaHei" panose="020B0503020204020204" pitchFamily="34" charset="-122"/>
                  <a:ea typeface="Microsoft YaHei" panose="020B0503020204020204" pitchFamily="34" charset="-122"/>
                </a:rPr>
                <a:t>Input</a:t>
              </a:r>
              <a:endParaRPr kumimoji="1" lang="zh-CN" altLang="en-US" dirty="0">
                <a:latin typeface="Microsoft YaHei" panose="020B0503020204020204" pitchFamily="34" charset="-122"/>
                <a:ea typeface="Microsoft YaHei" panose="020B0503020204020204" pitchFamily="34" charset="-122"/>
              </a:endParaRPr>
            </a:p>
          </p:txBody>
        </p:sp>
        <p:sp>
          <p:nvSpPr>
            <p:cNvPr id="28" name="文本框 1048">
              <a:extLst>
                <a:ext uri="{FF2B5EF4-FFF2-40B4-BE49-F238E27FC236}">
                  <a16:creationId xmlns:a16="http://schemas.microsoft.com/office/drawing/2014/main" id="{B7FA15C0-46B3-7B79-91C7-850676C2669F}"/>
                </a:ext>
              </a:extLst>
            </p:cNvPr>
            <p:cNvSpPr txBox="1"/>
            <p:nvPr/>
          </p:nvSpPr>
          <p:spPr>
            <a:xfrm>
              <a:off x="4519813" y="1876482"/>
              <a:ext cx="838823" cy="276999"/>
            </a:xfrm>
            <a:prstGeom prst="rect">
              <a:avLst/>
            </a:prstGeom>
            <a:noFill/>
            <a:ln>
              <a:noFill/>
            </a:ln>
          </p:spPr>
          <p:txBody>
            <a:bodyPr wrap="square" lIns="0" tIns="0" rIns="0" bIns="0" rtlCol="0">
              <a:spAutoFit/>
            </a:bodyPr>
            <a:lstStyle/>
            <a:p>
              <a:r>
                <a:rPr kumimoji="1" lang="en-US" altLang="zh-CN" dirty="0">
                  <a:latin typeface="Microsoft YaHei" panose="020B0503020204020204" pitchFamily="34" charset="-122"/>
                  <a:ea typeface="Microsoft YaHei" panose="020B0503020204020204" pitchFamily="34" charset="-122"/>
                </a:rPr>
                <a:t>model</a:t>
              </a:r>
              <a:endParaRPr kumimoji="1" lang="zh-CN" altLang="en-US" dirty="0">
                <a:latin typeface="Microsoft YaHei" panose="020B0503020204020204" pitchFamily="34" charset="-122"/>
                <a:ea typeface="Microsoft YaHei" panose="020B0503020204020204" pitchFamily="34" charset="-122"/>
              </a:endParaRPr>
            </a:p>
          </p:txBody>
        </p:sp>
        <p:cxnSp>
          <p:nvCxnSpPr>
            <p:cNvPr id="29" name="直线箭头连接符 61">
              <a:extLst>
                <a:ext uri="{FF2B5EF4-FFF2-40B4-BE49-F238E27FC236}">
                  <a16:creationId xmlns:a16="http://schemas.microsoft.com/office/drawing/2014/main" id="{10F42CCB-C5FD-8F91-E4C4-103FA06DF7D2}"/>
                </a:ext>
              </a:extLst>
            </p:cNvPr>
            <p:cNvCxnSpPr>
              <a:cxnSpLocks/>
            </p:cNvCxnSpPr>
            <p:nvPr/>
          </p:nvCxnSpPr>
          <p:spPr>
            <a:xfrm flipV="1">
              <a:off x="3908766" y="2025178"/>
              <a:ext cx="581851" cy="5506"/>
            </a:xfrm>
            <a:prstGeom prst="straightConnector1">
              <a:avLst/>
            </a:prstGeom>
            <a:ln w="15875">
              <a:tailEnd type="triangle"/>
            </a:ln>
          </p:spPr>
          <p:style>
            <a:lnRef idx="1">
              <a:schemeClr val="dk1"/>
            </a:lnRef>
            <a:fillRef idx="0">
              <a:schemeClr val="dk1"/>
            </a:fillRef>
            <a:effectRef idx="0">
              <a:schemeClr val="dk1"/>
            </a:effectRef>
            <a:fontRef idx="minor">
              <a:schemeClr val="tx1"/>
            </a:fontRef>
          </p:style>
        </p:cxnSp>
        <p:cxnSp>
          <p:nvCxnSpPr>
            <p:cNvPr id="30" name="直线箭头连接符 61">
              <a:extLst>
                <a:ext uri="{FF2B5EF4-FFF2-40B4-BE49-F238E27FC236}">
                  <a16:creationId xmlns:a16="http://schemas.microsoft.com/office/drawing/2014/main" id="{6BF910BB-27B2-5158-94EC-F84CA1CEF547}"/>
                </a:ext>
              </a:extLst>
            </p:cNvPr>
            <p:cNvCxnSpPr>
              <a:cxnSpLocks/>
            </p:cNvCxnSpPr>
            <p:nvPr/>
          </p:nvCxnSpPr>
          <p:spPr>
            <a:xfrm flipV="1">
              <a:off x="5254810" y="2012228"/>
              <a:ext cx="581851" cy="5506"/>
            </a:xfrm>
            <a:prstGeom prst="straightConnector1">
              <a:avLst/>
            </a:prstGeom>
            <a:ln w="15875">
              <a:tailEnd type="triangle"/>
            </a:ln>
          </p:spPr>
          <p:style>
            <a:lnRef idx="1">
              <a:schemeClr val="dk1"/>
            </a:lnRef>
            <a:fillRef idx="0">
              <a:schemeClr val="dk1"/>
            </a:fillRef>
            <a:effectRef idx="0">
              <a:schemeClr val="dk1"/>
            </a:effectRef>
            <a:fontRef idx="minor">
              <a:schemeClr val="tx1"/>
            </a:fontRef>
          </p:style>
        </p:cxnSp>
        <p:sp>
          <p:nvSpPr>
            <p:cNvPr id="31" name="文本框 1048">
              <a:extLst>
                <a:ext uri="{FF2B5EF4-FFF2-40B4-BE49-F238E27FC236}">
                  <a16:creationId xmlns:a16="http://schemas.microsoft.com/office/drawing/2014/main" id="{C535D2D3-83B4-0F2C-CCE4-83DF37B1412E}"/>
                </a:ext>
              </a:extLst>
            </p:cNvPr>
            <p:cNvSpPr txBox="1"/>
            <p:nvPr/>
          </p:nvSpPr>
          <p:spPr>
            <a:xfrm>
              <a:off x="5894084" y="1876806"/>
              <a:ext cx="2447721" cy="276999"/>
            </a:xfrm>
            <a:prstGeom prst="rect">
              <a:avLst/>
            </a:prstGeom>
            <a:noFill/>
            <a:ln>
              <a:noFill/>
            </a:ln>
          </p:spPr>
          <p:txBody>
            <a:bodyPr wrap="none" lIns="0" tIns="0" rIns="0" bIns="0" rtlCol="0">
              <a:spAutoFit/>
            </a:bodyPr>
            <a:lstStyle/>
            <a:p>
              <a:r>
                <a:rPr kumimoji="1" lang="en-US" altLang="zh-CN" dirty="0">
                  <a:latin typeface="Microsoft YaHei" panose="020B0503020204020204" pitchFamily="34" charset="-122"/>
                  <a:ea typeface="Microsoft YaHei" panose="020B0503020204020204" pitchFamily="34" charset="-122"/>
                </a:rPr>
                <a:t>Prediction={dog</a:t>
              </a:r>
              <a:r>
                <a:rPr kumimoji="1" lang="zh-CN" altLang="en-US" dirty="0">
                  <a:latin typeface="Microsoft YaHei" panose="020B0503020204020204" pitchFamily="34" charset="-122"/>
                  <a:ea typeface="Microsoft YaHei" panose="020B0503020204020204" pitchFamily="34" charset="-122"/>
                </a:rPr>
                <a:t>，</a:t>
              </a:r>
              <a:r>
                <a:rPr kumimoji="1" lang="en-US" altLang="zh-CN" dirty="0">
                  <a:latin typeface="Microsoft YaHei" panose="020B0503020204020204" pitchFamily="34" charset="-122"/>
                  <a:ea typeface="Microsoft YaHei" panose="020B0503020204020204" pitchFamily="34" charset="-122"/>
                </a:rPr>
                <a:t>cat}</a:t>
              </a:r>
              <a:endParaRPr kumimoji="1" lang="zh-CN" altLang="en-US" dirty="0">
                <a:latin typeface="Microsoft YaHei" panose="020B0503020204020204" pitchFamily="34" charset="-122"/>
                <a:ea typeface="Microsoft YaHei" panose="020B0503020204020204" pitchFamily="34" charset="-122"/>
              </a:endParaRPr>
            </a:p>
          </p:txBody>
        </p:sp>
        <p:sp>
          <p:nvSpPr>
            <p:cNvPr id="32" name="Rectangle 30">
              <a:extLst>
                <a:ext uri="{FF2B5EF4-FFF2-40B4-BE49-F238E27FC236}">
                  <a16:creationId xmlns:a16="http://schemas.microsoft.com/office/drawing/2014/main" id="{DC76B208-6727-2956-FB81-D272D3A00368}"/>
                </a:ext>
              </a:extLst>
            </p:cNvPr>
            <p:cNvSpPr/>
            <p:nvPr/>
          </p:nvSpPr>
          <p:spPr>
            <a:xfrm>
              <a:off x="2881990" y="1899221"/>
              <a:ext cx="476070" cy="638057"/>
            </a:xfrm>
            <a:prstGeom prst="rect">
              <a:avLst/>
            </a:prstGeom>
            <a:pattFill prst="wdUpDiag">
              <a:fgClr>
                <a:schemeClr val="bg1">
                  <a:lumMod val="75000"/>
                </a:schemeClr>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latin typeface="Microsoft YaHei" panose="020B0503020204020204" pitchFamily="34" charset="-122"/>
                <a:ea typeface="Microsoft YaHei" panose="020B0503020204020204" pitchFamily="34" charset="-122"/>
              </a:endParaRPr>
            </a:p>
          </p:txBody>
        </p:sp>
        <p:sp>
          <p:nvSpPr>
            <p:cNvPr id="33" name="Rectangle 32">
              <a:extLst>
                <a:ext uri="{FF2B5EF4-FFF2-40B4-BE49-F238E27FC236}">
                  <a16:creationId xmlns:a16="http://schemas.microsoft.com/office/drawing/2014/main" id="{C7B01D35-D2AB-1815-EF5D-5B8F386C9300}"/>
                </a:ext>
              </a:extLst>
            </p:cNvPr>
            <p:cNvSpPr/>
            <p:nvPr/>
          </p:nvSpPr>
          <p:spPr>
            <a:xfrm>
              <a:off x="7867042" y="1710603"/>
              <a:ext cx="353081" cy="535578"/>
            </a:xfrm>
            <a:prstGeom prst="rect">
              <a:avLst/>
            </a:prstGeom>
            <a:pattFill prst="wdUpDiag">
              <a:fgClr>
                <a:schemeClr val="bg1">
                  <a:lumMod val="75000"/>
                </a:schemeClr>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latin typeface="Microsoft YaHei" panose="020B0503020204020204" pitchFamily="34" charset="-122"/>
                <a:ea typeface="Microsoft YaHei" panose="020B0503020204020204" pitchFamily="34" charset="-122"/>
              </a:endParaRPr>
            </a:p>
          </p:txBody>
        </p:sp>
      </p:grpSp>
      <p:sp>
        <p:nvSpPr>
          <p:cNvPr id="34" name="TextBox 9">
            <a:extLst>
              <a:ext uri="{FF2B5EF4-FFF2-40B4-BE49-F238E27FC236}">
                <a16:creationId xmlns:a16="http://schemas.microsoft.com/office/drawing/2014/main" id="{EF5F0CDB-8233-6726-CBA0-1728E0413CE0}"/>
              </a:ext>
            </a:extLst>
          </p:cNvPr>
          <p:cNvSpPr txBox="1"/>
          <p:nvPr/>
        </p:nvSpPr>
        <p:spPr>
          <a:xfrm>
            <a:off x="839799" y="1283125"/>
            <a:ext cx="8992679" cy="397032"/>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zh-CN" sz="2200" b="0"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mn-cs"/>
              </a:rPr>
              <a:t>The motivation for perturbation-based explanations of LLMs</a:t>
            </a:r>
          </a:p>
        </p:txBody>
      </p:sp>
      <p:pic>
        <p:nvPicPr>
          <p:cNvPr id="35" name="Picture 2">
            <a:extLst>
              <a:ext uri="{FF2B5EF4-FFF2-40B4-BE49-F238E27FC236}">
                <a16:creationId xmlns:a16="http://schemas.microsoft.com/office/drawing/2014/main" id="{CB9D3197-28E3-4185-A19E-C4736CD05B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2593" y="2119885"/>
            <a:ext cx="2132668" cy="1178270"/>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直线箭头连接符 61">
            <a:extLst>
              <a:ext uri="{FF2B5EF4-FFF2-40B4-BE49-F238E27FC236}">
                <a16:creationId xmlns:a16="http://schemas.microsoft.com/office/drawing/2014/main" id="{1F2AA628-A502-309E-10B0-92DC3BFAA60A}"/>
              </a:ext>
            </a:extLst>
          </p:cNvPr>
          <p:cNvCxnSpPr>
            <a:cxnSpLocks/>
          </p:cNvCxnSpPr>
          <p:nvPr/>
        </p:nvCxnSpPr>
        <p:spPr>
          <a:xfrm flipV="1">
            <a:off x="3341030" y="2750912"/>
            <a:ext cx="581851" cy="5506"/>
          </a:xfrm>
          <a:prstGeom prst="straightConnector1">
            <a:avLst/>
          </a:prstGeom>
          <a:ln w="15875">
            <a:tailEnd type="triangle"/>
          </a:ln>
        </p:spPr>
        <p:style>
          <a:lnRef idx="1">
            <a:schemeClr val="dk1"/>
          </a:lnRef>
          <a:fillRef idx="0">
            <a:schemeClr val="dk1"/>
          </a:fillRef>
          <a:effectRef idx="0">
            <a:schemeClr val="dk1"/>
          </a:effectRef>
          <a:fontRef idx="minor">
            <a:schemeClr val="tx1"/>
          </a:fontRef>
        </p:style>
      </p:cxnSp>
      <p:sp>
        <p:nvSpPr>
          <p:cNvPr id="37" name="文本框 1047">
            <a:extLst>
              <a:ext uri="{FF2B5EF4-FFF2-40B4-BE49-F238E27FC236}">
                <a16:creationId xmlns:a16="http://schemas.microsoft.com/office/drawing/2014/main" id="{4C9E56DA-1CF7-DC54-0965-29C54EF51056}"/>
              </a:ext>
            </a:extLst>
          </p:cNvPr>
          <p:cNvSpPr txBox="1"/>
          <p:nvPr/>
        </p:nvSpPr>
        <p:spPr>
          <a:xfrm>
            <a:off x="3277962" y="2339688"/>
            <a:ext cx="838823" cy="369332"/>
          </a:xfrm>
          <a:prstGeom prst="rect">
            <a:avLst/>
          </a:prstGeom>
          <a:noFill/>
        </p:spPr>
        <p:txBody>
          <a:bodyPr wrap="square" rtlCol="0">
            <a:spAutoFit/>
          </a:bodyPr>
          <a:lstStyle/>
          <a:p>
            <a:r>
              <a:rPr kumimoji="1" lang="en-US" altLang="zh-CN" dirty="0">
                <a:latin typeface="Microsoft YaHei" panose="020B0503020204020204" pitchFamily="34" charset="-122"/>
                <a:ea typeface="Microsoft YaHei" panose="020B0503020204020204" pitchFamily="34" charset="-122"/>
              </a:rPr>
              <a:t>Mask</a:t>
            </a:r>
            <a:endParaRPr kumimoji="1" lang="zh-CN" altLang="en-US" dirty="0">
              <a:latin typeface="Microsoft YaHei" panose="020B0503020204020204" pitchFamily="34" charset="-122"/>
              <a:ea typeface="Microsoft YaHei" panose="020B0503020204020204" pitchFamily="34" charset="-122"/>
            </a:endParaRPr>
          </a:p>
        </p:txBody>
      </p:sp>
      <p:sp>
        <p:nvSpPr>
          <p:cNvPr id="2" name="TextBox 3">
            <a:extLst>
              <a:ext uri="{FF2B5EF4-FFF2-40B4-BE49-F238E27FC236}">
                <a16:creationId xmlns:a16="http://schemas.microsoft.com/office/drawing/2014/main" id="{EBAC2A35-95EE-2DC2-8934-3768CE86607C}"/>
              </a:ext>
            </a:extLst>
          </p:cNvPr>
          <p:cNvSpPr txBox="1"/>
          <p:nvPr/>
        </p:nvSpPr>
        <p:spPr>
          <a:xfrm>
            <a:off x="335849" y="6075605"/>
            <a:ext cx="4035854" cy="276999"/>
          </a:xfrm>
          <a:prstGeom prst="rect">
            <a:avLst/>
          </a:prstGeom>
          <a:noFill/>
        </p:spPr>
        <p:txBody>
          <a:bodyPr wrap="square" rtlCol="0">
            <a:spAutoFit/>
          </a:bodyPr>
          <a:lstStyle/>
          <a:p>
            <a:r>
              <a:rPr lang="en-US" altLang="zh-CN" sz="1200" dirty="0">
                <a:latin typeface="Microsoft YaHei UI" panose="020B0503020204020204" pitchFamily="34" charset="-122"/>
                <a:ea typeface="Microsoft YaHei UI" panose="020B0503020204020204" pitchFamily="34" charset="-122"/>
              </a:rPr>
              <a:t>Image</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Source:</a:t>
            </a:r>
            <a:r>
              <a:rPr lang="zh-CN" altLang="en-US" sz="1200" dirty="0">
                <a:latin typeface="Microsoft YaHei UI" panose="020B0503020204020204" pitchFamily="34" charset="-122"/>
                <a:ea typeface="Microsoft YaHei UI" panose="020B0503020204020204" pitchFamily="34" charset="-122"/>
              </a:rPr>
              <a:t> </a:t>
            </a:r>
            <a:r>
              <a:rPr lang="en-US" altLang="zh-CN" sz="1200" dirty="0">
                <a:latin typeface="Microsoft YaHei UI" panose="020B0503020204020204" pitchFamily="34" charset="-122"/>
                <a:ea typeface="Microsoft YaHei UI" panose="020B0503020204020204" pitchFamily="34" charset="-122"/>
              </a:rPr>
              <a:t>https://</a:t>
            </a:r>
            <a:r>
              <a:rPr lang="en-US" altLang="zh-CN" sz="1200" dirty="0" err="1">
                <a:latin typeface="Microsoft YaHei UI" panose="020B0503020204020204" pitchFamily="34" charset="-122"/>
                <a:ea typeface="Microsoft YaHei UI" panose="020B0503020204020204" pitchFamily="34" charset="-122"/>
              </a:rPr>
              <a:t>www.facebook.com</a:t>
            </a:r>
            <a:r>
              <a:rPr lang="en-US" altLang="zh-CN" sz="1200" dirty="0">
                <a:latin typeface="Microsoft YaHei UI" panose="020B0503020204020204" pitchFamily="34" charset="-122"/>
                <a:ea typeface="Microsoft YaHei UI" panose="020B0503020204020204" pitchFamily="34" charset="-122"/>
              </a:rPr>
              <a:t>/520pets/</a:t>
            </a:r>
          </a:p>
        </p:txBody>
      </p:sp>
    </p:spTree>
    <p:extLst>
      <p:ext uri="{BB962C8B-B14F-4D97-AF65-F5344CB8AC3E}">
        <p14:creationId xmlns:p14="http://schemas.microsoft.com/office/powerpoint/2010/main" val="37849857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6755</TotalTime>
  <Words>6992</Words>
  <Application>Microsoft Macintosh PowerPoint</Application>
  <PresentationFormat>Widescreen</PresentationFormat>
  <Paragraphs>540</Paragraphs>
  <Slides>47</Slides>
  <Notes>18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47</vt:i4>
      </vt:variant>
    </vt:vector>
  </HeadingPairs>
  <TitlesOfParts>
    <vt:vector size="59" baseType="lpstr">
      <vt:lpstr>Microsoft YaHei</vt:lpstr>
      <vt:lpstr>Microsoft YaHei UI</vt:lpstr>
      <vt:lpstr>PingFang SC Regular</vt:lpstr>
      <vt:lpstr>Times New Roman Regular</vt:lpstr>
      <vt:lpstr>Aptos</vt:lpstr>
      <vt:lpstr>Aptos Display</vt:lpstr>
      <vt:lpstr>Arial</vt:lpstr>
      <vt:lpstr>Cambria Math</vt:lpstr>
      <vt:lpstr>Courier New</vt:lpstr>
      <vt:lpstr>Helvetica</vt:lpstr>
      <vt:lpstr>Monaco</vt:lpstr>
      <vt:lpstr>Office Theme</vt:lpstr>
      <vt:lpstr>AIAA 5047 Responsible AI 2025 Fall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AIAA 5047 Responsible AI 2025 Fall</dc:title>
  <dc:creator>谢思泓 Sihong XIE</dc:creator>
  <cp:lastModifiedBy>谢思泓 Sihong XIE</cp:lastModifiedBy>
  <cp:revision>435</cp:revision>
  <cp:lastPrinted>2025-09-26T00:57:41Z</cp:lastPrinted>
  <dcterms:created xsi:type="dcterms:W3CDTF">2025-09-22T10:00:49Z</dcterms:created>
  <dcterms:modified xsi:type="dcterms:W3CDTF">2025-12-29T02:27:51Z</dcterms:modified>
</cp:coreProperties>
</file>